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jpe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7"/>
  </p:notesMasterIdLst>
  <p:handoutMasterIdLst>
    <p:handoutMasterId r:id="rId88"/>
  </p:handoutMasterIdLst>
  <p:sldIdLst>
    <p:sldId id="256" r:id="rId5"/>
    <p:sldId id="396" r:id="rId6"/>
    <p:sldId id="478" r:id="rId7"/>
    <p:sldId id="377" r:id="rId8"/>
    <p:sldId id="312" r:id="rId9"/>
    <p:sldId id="313" r:id="rId10"/>
    <p:sldId id="314" r:id="rId11"/>
    <p:sldId id="481" r:id="rId12"/>
    <p:sldId id="290" r:id="rId13"/>
    <p:sldId id="316" r:id="rId14"/>
    <p:sldId id="317" r:id="rId15"/>
    <p:sldId id="477" r:id="rId16"/>
    <p:sldId id="318" r:id="rId17"/>
    <p:sldId id="319" r:id="rId18"/>
    <p:sldId id="320" r:id="rId19"/>
    <p:sldId id="321" r:id="rId20"/>
    <p:sldId id="322" r:id="rId21"/>
    <p:sldId id="323" r:id="rId22"/>
    <p:sldId id="427" r:id="rId23"/>
    <p:sldId id="428" r:id="rId24"/>
    <p:sldId id="429" r:id="rId25"/>
    <p:sldId id="430" r:id="rId26"/>
    <p:sldId id="431" r:id="rId27"/>
    <p:sldId id="432" r:id="rId28"/>
    <p:sldId id="433" r:id="rId29"/>
    <p:sldId id="434" r:id="rId30"/>
    <p:sldId id="435" r:id="rId31"/>
    <p:sldId id="436" r:id="rId32"/>
    <p:sldId id="437" r:id="rId33"/>
    <p:sldId id="438" r:id="rId34"/>
    <p:sldId id="439" r:id="rId35"/>
    <p:sldId id="440" r:id="rId36"/>
    <p:sldId id="441" r:id="rId37"/>
    <p:sldId id="443" r:id="rId38"/>
    <p:sldId id="442" r:id="rId39"/>
    <p:sldId id="444" r:id="rId40"/>
    <p:sldId id="445" r:id="rId41"/>
    <p:sldId id="446" r:id="rId42"/>
    <p:sldId id="447" r:id="rId43"/>
    <p:sldId id="499" r:id="rId44"/>
    <p:sldId id="509" r:id="rId45"/>
    <p:sldId id="510" r:id="rId46"/>
    <p:sldId id="457" r:id="rId47"/>
    <p:sldId id="500" r:id="rId48"/>
    <p:sldId id="449" r:id="rId49"/>
    <p:sldId id="406" r:id="rId50"/>
    <p:sldId id="453" r:id="rId51"/>
    <p:sldId id="452" r:id="rId52"/>
    <p:sldId id="454" r:id="rId53"/>
    <p:sldId id="455" r:id="rId54"/>
    <p:sldId id="456" r:id="rId55"/>
    <p:sldId id="458" r:id="rId56"/>
    <p:sldId id="459" r:id="rId57"/>
    <p:sldId id="482" r:id="rId58"/>
    <p:sldId id="489" r:id="rId59"/>
    <p:sldId id="483" r:id="rId60"/>
    <p:sldId id="485" r:id="rId61"/>
    <p:sldId id="484" r:id="rId62"/>
    <p:sldId id="487" r:id="rId63"/>
    <p:sldId id="488" r:id="rId64"/>
    <p:sldId id="486" r:id="rId65"/>
    <p:sldId id="479" r:id="rId66"/>
    <p:sldId id="494" r:id="rId67"/>
    <p:sldId id="498" r:id="rId68"/>
    <p:sldId id="497" r:id="rId69"/>
    <p:sldId id="495" r:id="rId70"/>
    <p:sldId id="507" r:id="rId71"/>
    <p:sldId id="506" r:id="rId72"/>
    <p:sldId id="518" r:id="rId73"/>
    <p:sldId id="508" r:id="rId74"/>
    <p:sldId id="511" r:id="rId75"/>
    <p:sldId id="512" r:id="rId76"/>
    <p:sldId id="513" r:id="rId77"/>
    <p:sldId id="514" r:id="rId78"/>
    <p:sldId id="515" r:id="rId79"/>
    <p:sldId id="516" r:id="rId80"/>
    <p:sldId id="519" r:id="rId81"/>
    <p:sldId id="496" r:id="rId82"/>
    <p:sldId id="491" r:id="rId83"/>
    <p:sldId id="492" r:id="rId84"/>
    <p:sldId id="493" r:id="rId85"/>
    <p:sldId id="480"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491" autoAdjust="0"/>
  </p:normalViewPr>
  <p:slideViewPr>
    <p:cSldViewPr snapToGrid="0" showGuides="1">
      <p:cViewPr varScale="1">
        <p:scale>
          <a:sx n="84" d="100"/>
          <a:sy n="84" d="100"/>
        </p:scale>
        <p:origin x="1548" y="84"/>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04/06/2021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04/06/2021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focusonthefamily.com/topic/marriage/" TargetMode="External"/><Relationship Id="rId2" Type="http://schemas.openxmlformats.org/officeDocument/2006/relationships/slide" Target="../slides/slide79.xml"/><Relationship Id="rId1" Type="http://schemas.openxmlformats.org/officeDocument/2006/relationships/notesMaster" Target="../notesMasters/notesMaster1.xml"/><Relationship Id="rId5" Type="http://schemas.openxmlformats.org/officeDocument/2006/relationships/hyperlink" Target="https://successfulchristianselfpublishing.com/writing-tip-to-handle-race/" TargetMode="External"/><Relationship Id="rId4" Type="http://schemas.openxmlformats.org/officeDocument/2006/relationships/hyperlink" Target="https://www.focusonthefamily.com/marriage/gods-design-for-marriag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Toss Out Male Tropes!</a:t>
            </a:r>
          </a:p>
          <a:p>
            <a:r>
              <a:rPr lang="en-US" sz="1200" kern="1200" dirty="0">
                <a:solidFill>
                  <a:schemeClr val="tx1"/>
                </a:solidFill>
                <a:effectLst/>
                <a:latin typeface="+mn-lt"/>
                <a:ea typeface="+mn-ea"/>
                <a:cs typeface="+mn-cs"/>
              </a:rPr>
              <a:t>Men are More than Black &amp; White</a:t>
            </a:r>
          </a:p>
          <a:p>
            <a:r>
              <a:rPr lang="en-US" sz="1200" kern="1200" dirty="0">
                <a:solidFill>
                  <a:schemeClr val="tx1"/>
                </a:solidFill>
                <a:effectLst/>
                <a:latin typeface="+mn-lt"/>
                <a:ea typeface="+mn-ea"/>
                <a:cs typeface="+mn-cs"/>
              </a:rPr>
              <a:t>Part 3: Characters and Archetypes and Tropes… Oh My!</a:t>
            </a:r>
          </a:p>
          <a:p>
            <a:r>
              <a:rPr lang="en-US" sz="1200" kern="1200" dirty="0">
                <a:solidFill>
                  <a:schemeClr val="tx1"/>
                </a:solidFill>
                <a:effectLst/>
                <a:latin typeface="+mn-lt"/>
                <a:ea typeface="+mn-ea"/>
                <a:cs typeface="+mn-cs"/>
              </a:rPr>
              <a:t>JP Robinson &amp; Gregg Bridgeman</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next little while, we’re going to talk about craft.</a:t>
            </a:r>
            <a:r>
              <a:rPr lang="en-US" baseline="0" dirty="0"/>
              <a:t> And, this is key. </a:t>
            </a:r>
          </a:p>
          <a:p>
            <a:r>
              <a:rPr lang="en-US" baseline="0" dirty="0"/>
              <a:t>I realize this is step 1, but if you take only one thing from this class, my prayer is that you take this.</a:t>
            </a:r>
          </a:p>
          <a:p>
            <a:r>
              <a:rPr lang="en-US" baseline="0" dirty="0"/>
              <a:t>There are </a:t>
            </a:r>
            <a:r>
              <a:rPr lang="en-US" dirty="0"/>
              <a:t>3 Spheres of Characterization</a:t>
            </a:r>
            <a:r>
              <a:rPr lang="en-US" baseline="0" dirty="0"/>
              <a:t>:</a:t>
            </a:r>
          </a:p>
          <a:p>
            <a:pPr marL="228600" indent="-228600">
              <a:buFont typeface="+mj-lt"/>
              <a:buAutoNum type="arabicPeriod"/>
            </a:pPr>
            <a:r>
              <a:rPr lang="en-US" baseline="0" dirty="0"/>
              <a:t>Physical/Material</a:t>
            </a:r>
          </a:p>
          <a:p>
            <a:pPr marL="228600" indent="-228600">
              <a:buFont typeface="+mj-lt"/>
              <a:buAutoNum type="arabicPeriod"/>
            </a:pPr>
            <a:r>
              <a:rPr lang="en-US" baseline="0" dirty="0"/>
              <a:t>Intellectual/Learn/Teach</a:t>
            </a:r>
          </a:p>
          <a:p>
            <a:pPr marL="228600" indent="-228600">
              <a:buFont typeface="+mj-lt"/>
              <a:buAutoNum type="arabicPeriod"/>
            </a:pPr>
            <a:r>
              <a:rPr lang="en-US" baseline="0" dirty="0"/>
              <a:t>Spiritual/Emotional</a:t>
            </a:r>
            <a:endParaRPr lang="en-US" dirty="0"/>
          </a:p>
        </p:txBody>
      </p:sp>
      <p:sp>
        <p:nvSpPr>
          <p:cNvPr id="4" name="Slide Number Placeholder 3"/>
          <p:cNvSpPr>
            <a:spLocks noGrp="1"/>
          </p:cNvSpPr>
          <p:nvPr>
            <p:ph type="sldNum" sz="quarter" idx="10"/>
          </p:nvPr>
        </p:nvSpPr>
        <p:spPr/>
        <p:txBody>
          <a:bodyPr/>
          <a:lstStyle/>
          <a:p>
            <a:pPr marL="0" marR="0" lvl="0" indent="0" algn="r" defTabSz="1288591" rtl="0" eaLnBrk="1" fontAlgn="auto" latinLnBrk="0" hangingPunct="1">
              <a:lnSpc>
                <a:spcPct val="100000"/>
              </a:lnSpc>
              <a:spcBef>
                <a:spcPts val="0"/>
              </a:spcBef>
              <a:spcAft>
                <a:spcPts val="0"/>
              </a:spcAft>
              <a:buClrTx/>
              <a:buSzTx/>
              <a:buFontTx/>
              <a:buNone/>
              <a:tabLst/>
              <a:defRPr/>
            </a:pPr>
            <a:fld id="{DD1F5FB7-E3D7-4F40-BFD2-1EA306F65CC4}" type="slidenum">
              <a:rPr kumimoji="0" lang="en-US" sz="13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88591"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3551945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The PROP character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The bellhop took our bags.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The “bellhop” is unformed and unfilled with no description and no dialogue. He or she may as well be a luggage cart.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pPr marL="0" marR="0" lvl="0" indent="0" algn="r" defTabSz="1288591" rtl="0" eaLnBrk="1" fontAlgn="auto" latinLnBrk="0" hangingPunct="1">
              <a:lnSpc>
                <a:spcPct val="100000"/>
              </a:lnSpc>
              <a:spcBef>
                <a:spcPts val="0"/>
              </a:spcBef>
              <a:spcAft>
                <a:spcPts val="0"/>
              </a:spcAft>
              <a:buClrTx/>
              <a:buSzTx/>
              <a:buFontTx/>
              <a:buNone/>
              <a:tabLst/>
              <a:defRPr/>
            </a:pPr>
            <a:fld id="{B260E533-E7AF-45F4-9329-0C2586D48BE6}" type="slidenum">
              <a:rPr kumimoji="0" lang="en-US" sz="13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88591"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613511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Dimensional Character</a:t>
            </a:r>
          </a:p>
          <a:p>
            <a:r>
              <a:rPr lang="en-US" dirty="0"/>
              <a:t>The blue uniformed bellhop took our bags.</a:t>
            </a:r>
          </a:p>
          <a:p>
            <a:r>
              <a:rPr lang="en-US" dirty="0"/>
              <a:t>The “bellhop” is no longer unformed, he or she is uniformed and we have a vague idea of his or her physical appearance.</a:t>
            </a:r>
          </a:p>
          <a:p>
            <a:endParaRPr lang="en-US" dirty="0"/>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12</a:t>
            </a:fld>
            <a:endParaRPr lang="en-US"/>
          </a:p>
        </p:txBody>
      </p:sp>
    </p:spTree>
    <p:extLst>
      <p:ext uri="{BB962C8B-B14F-4D97-AF65-F5344CB8AC3E}">
        <p14:creationId xmlns:p14="http://schemas.microsoft.com/office/powerpoint/2010/main" val="3197941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a:spcBef>
                <a:spcPts val="1800"/>
              </a:spcBef>
              <a:spcAft>
                <a:spcPts val="1200"/>
              </a:spcAft>
            </a:pPr>
            <a:r>
              <a:rPr lang="en-US" sz="1200" b="1" kern="1200" dirty="0">
                <a:solidFill>
                  <a:srgbClr val="000000"/>
                </a:solidFill>
                <a:effectLst/>
                <a:latin typeface="Times New Roman" panose="02020603050405020304" pitchFamily="18" charset="0"/>
              </a:rPr>
              <a:t>Two-Dimensional Character</a:t>
            </a: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The blue uniformed bellhop put on a practiced smile before he asked, “First time here, I take it?”</a:t>
            </a: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Physical Sphere</a:t>
            </a: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Intellectual Sphere</a:t>
            </a: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The “bellhop” is no longer one dimensional. He is uniformed and smiles. In addition, he speaks with an interrogative, so we have a vague idea of his powers of observation.</a:t>
            </a:r>
          </a:p>
        </p:txBody>
      </p:sp>
      <p:sp>
        <p:nvSpPr>
          <p:cNvPr id="4" name="Slide Number Placeholder 3"/>
          <p:cNvSpPr>
            <a:spLocks noGrp="1"/>
          </p:cNvSpPr>
          <p:nvPr>
            <p:ph type="sldNum" sz="quarter" idx="5"/>
          </p:nvPr>
        </p:nvSpPr>
        <p:spPr/>
        <p:txBody>
          <a:bodyPr/>
          <a:lstStyle/>
          <a:p>
            <a:fld id="{0A3C37BE-C303-496D-B5CD-85F2937540FC}" type="slidenum">
              <a:rPr lang="en-US" smtClean="0"/>
              <a:t>13</a:t>
            </a:fld>
            <a:endParaRPr lang="en-US"/>
          </a:p>
        </p:txBody>
      </p:sp>
    </p:spTree>
    <p:extLst>
      <p:ext uri="{BB962C8B-B14F-4D97-AF65-F5344CB8AC3E}">
        <p14:creationId xmlns:p14="http://schemas.microsoft.com/office/powerpoint/2010/main" val="1616243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Balanced 3 Dimensional Character</a:t>
            </a:r>
          </a:p>
          <a:p>
            <a:r>
              <a:rPr lang="en-US" dirty="0"/>
              <a:t>The spiritual sphere</a:t>
            </a:r>
            <a:r>
              <a:rPr lang="en-US" baseline="0" dirty="0"/>
              <a:t> is there intentionally because it is the foundation. It’s the building block of the other two spheres.</a:t>
            </a:r>
            <a:endParaRPr lang="en-US" dirty="0"/>
          </a:p>
          <a:p>
            <a:r>
              <a:rPr lang="en-US" dirty="0"/>
              <a:t>On the table in front of you, please find colored notecards. Think of one thing that makes up the physical attributes of a character</a:t>
            </a:r>
            <a:r>
              <a:rPr lang="en-US" baseline="0" dirty="0"/>
              <a:t> and write that on the yellow card. This can be anything from location to description to battle wounds to attraction to the opposite sex.</a:t>
            </a:r>
          </a:p>
          <a:p>
            <a:endParaRPr lang="en-US" baseline="0" dirty="0"/>
          </a:p>
          <a:p>
            <a:r>
              <a:rPr lang="en-US" baseline="0" dirty="0"/>
              <a:t>If you have a pink card, think of one thing that makes up an intellectual side of a character. This can be education, mental illness, thought processes, intelligence.</a:t>
            </a:r>
          </a:p>
          <a:p>
            <a:endParaRPr lang="en-US" baseline="0" dirty="0"/>
          </a:p>
          <a:p>
            <a:r>
              <a:rPr lang="en-US" baseline="0" dirty="0"/>
              <a:t>If you have a green card, think of one thing that makes up the spiritual part of a character. This can be anything from religious preference to belief in a deity to holiday observances.</a:t>
            </a:r>
            <a:endParaRPr lang="en-US" dirty="0"/>
          </a:p>
        </p:txBody>
      </p:sp>
      <p:sp>
        <p:nvSpPr>
          <p:cNvPr id="4" name="Slide Number Placeholder 3"/>
          <p:cNvSpPr>
            <a:spLocks noGrp="1"/>
          </p:cNvSpPr>
          <p:nvPr>
            <p:ph type="sldNum" sz="quarter" idx="10"/>
          </p:nvPr>
        </p:nvSpPr>
        <p:spPr/>
        <p:txBody>
          <a:bodyPr/>
          <a:lstStyle/>
          <a:p>
            <a:pPr marL="0" marR="0" lvl="0" indent="0" algn="r" defTabSz="1288591" rtl="0" eaLnBrk="1" fontAlgn="auto" latinLnBrk="0" hangingPunct="1">
              <a:lnSpc>
                <a:spcPct val="100000"/>
              </a:lnSpc>
              <a:spcBef>
                <a:spcPts val="0"/>
              </a:spcBef>
              <a:spcAft>
                <a:spcPts val="0"/>
              </a:spcAft>
              <a:buClrTx/>
              <a:buSzTx/>
              <a:buFontTx/>
              <a:buNone/>
              <a:tabLst/>
              <a:defRPr/>
            </a:pPr>
            <a:fld id="{DD1F5FB7-E3D7-4F40-BFD2-1EA306F65CC4}" type="slidenum">
              <a:rPr kumimoji="0" lang="en-US" sz="13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88591"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2170143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Hunger Games Metaphor</a:t>
            </a:r>
          </a:p>
          <a:p>
            <a:r>
              <a:rPr lang="en-US" i="1" dirty="0"/>
              <a:t>The Hunger Games </a:t>
            </a:r>
            <a:r>
              <a:rPr lang="en-US" dirty="0"/>
              <a:t>series of books completely lacked any spirituality.</a:t>
            </a:r>
          </a:p>
          <a:p>
            <a:pPr marL="342900" marR="0" lvl="0" indent="-342900">
              <a:lnSpc>
                <a:spcPct val="115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rPr>
              <a:t>Physical/Material</a:t>
            </a:r>
          </a:p>
          <a:p>
            <a:pPr marL="342900" marR="0" lvl="0" indent="-342900">
              <a:lnSpc>
                <a:spcPct val="115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rPr>
              <a:t>Intellectual/Learn/Teach</a:t>
            </a:r>
          </a:p>
          <a:p>
            <a:pPr marL="342900" marR="0" lvl="0" indent="-342900">
              <a:lnSpc>
                <a:spcPct val="115000"/>
              </a:lnSpc>
              <a:spcBef>
                <a:spcPts val="0"/>
              </a:spcBef>
              <a:spcAft>
                <a:spcPts val="0"/>
              </a:spcAft>
              <a:buFont typeface="+mj-lt"/>
              <a:buAutoNum type="arabicPeriod"/>
              <a:tabLst>
                <a:tab pos="457200" algn="l"/>
              </a:tabLst>
            </a:pPr>
            <a:r>
              <a:rPr lang="en-US" sz="1800" strike="sngStrike" dirty="0">
                <a:effectLst/>
                <a:latin typeface="Times New Roman" panose="02020603050405020304" pitchFamily="18" charset="0"/>
                <a:ea typeface="Times New Roman" panose="02020603050405020304" pitchFamily="18" charset="0"/>
              </a:rPr>
              <a:t>Spiritual/Emotional</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1288591" rtl="0" eaLnBrk="1" fontAlgn="auto" latinLnBrk="0" hangingPunct="1">
              <a:lnSpc>
                <a:spcPct val="100000"/>
              </a:lnSpc>
              <a:spcBef>
                <a:spcPts val="0"/>
              </a:spcBef>
              <a:spcAft>
                <a:spcPts val="0"/>
              </a:spcAft>
              <a:buClrTx/>
              <a:buSzTx/>
              <a:buFontTx/>
              <a:buNone/>
              <a:tabLst/>
              <a:defRPr/>
            </a:pPr>
            <a:fld id="{DD1F5FB7-E3D7-4F40-BFD2-1EA306F65CC4}" type="slidenum">
              <a:rPr kumimoji="0" lang="en-US" sz="13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88591"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2454743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Mainstream Secular Romance </a:t>
            </a:r>
          </a:p>
          <a:p>
            <a:r>
              <a:rPr lang="en-US" dirty="0"/>
              <a:t>Mainstream Secular Romance lacks genuine emotion and spirituality and overemphasizes physicality.</a:t>
            </a:r>
          </a:p>
          <a:p>
            <a:pPr marL="342900" marR="0" lvl="0" indent="-342900">
              <a:lnSpc>
                <a:spcPct val="115000"/>
              </a:lnSpc>
              <a:spcBef>
                <a:spcPts val="0"/>
              </a:spcBef>
              <a:spcAft>
                <a:spcPts val="0"/>
              </a:spcAft>
              <a:buFont typeface="+mj-lt"/>
              <a:buAutoNum type="arabicPeriod"/>
              <a:tabLst>
                <a:tab pos="457200" algn="l"/>
              </a:tabLst>
            </a:pPr>
            <a:r>
              <a:rPr lang="en-US" sz="1800" b="1" dirty="0">
                <a:effectLst/>
                <a:latin typeface="Times New Roman" panose="02020603050405020304" pitchFamily="18" charset="0"/>
                <a:ea typeface="Times New Roman" panose="02020603050405020304" pitchFamily="18" charset="0"/>
              </a:rPr>
              <a:t>Physical/Material</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rPr>
              <a:t>Intellectual/Learn/Teach</a:t>
            </a:r>
          </a:p>
          <a:p>
            <a:pPr marL="342900" marR="0" lvl="0" indent="-342900">
              <a:lnSpc>
                <a:spcPct val="115000"/>
              </a:lnSpc>
              <a:spcBef>
                <a:spcPts val="0"/>
              </a:spcBef>
              <a:spcAft>
                <a:spcPts val="0"/>
              </a:spcAft>
              <a:buFont typeface="+mj-lt"/>
              <a:buAutoNum type="arabicPeriod"/>
              <a:tabLst>
                <a:tab pos="457200" algn="l"/>
              </a:tabLst>
            </a:pPr>
            <a:r>
              <a:rPr lang="en-US" sz="1800" strike="sngStrike" dirty="0">
                <a:effectLst/>
                <a:latin typeface="Times New Roman" panose="02020603050405020304" pitchFamily="18" charset="0"/>
                <a:ea typeface="Times New Roman" panose="02020603050405020304" pitchFamily="18" charset="0"/>
              </a:rPr>
              <a:t>Spiritual/Emotional</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16</a:t>
            </a:fld>
            <a:endParaRPr lang="en-US"/>
          </a:p>
        </p:txBody>
      </p:sp>
    </p:spTree>
    <p:extLst>
      <p:ext uri="{BB962C8B-B14F-4D97-AF65-F5344CB8AC3E}">
        <p14:creationId xmlns:p14="http://schemas.microsoft.com/office/powerpoint/2010/main" val="920844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 Christian Romance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 Christian Romance lacks genuine physicality and overemphasizes emotion and spirituality.</a:t>
            </a:r>
          </a:p>
          <a:p>
            <a:pPr marL="342900" marR="0" lvl="0" indent="-342900">
              <a:lnSpc>
                <a:spcPct val="115000"/>
              </a:lnSpc>
              <a:spcBef>
                <a:spcPts val="0"/>
              </a:spcBef>
              <a:spcAft>
                <a:spcPts val="0"/>
              </a:spcAft>
              <a:buFont typeface="+mj-lt"/>
              <a:buAutoNum type="arabicPeriod"/>
              <a:tabLst>
                <a:tab pos="457200" algn="l"/>
              </a:tabLst>
            </a:pPr>
            <a:r>
              <a:rPr lang="en-US" sz="1800" strike="sngStrike" dirty="0">
                <a:effectLst/>
                <a:latin typeface="Times New Roman" panose="02020603050405020304" pitchFamily="18" charset="0"/>
                <a:ea typeface="Times New Roman" panose="02020603050405020304" pitchFamily="18" charset="0"/>
              </a:rPr>
              <a:t>Physical/Material</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rPr>
              <a:t>Intellectual/Learn/Teach</a:t>
            </a:r>
          </a:p>
          <a:p>
            <a:pPr marL="342900" marR="0" lvl="0" indent="-342900">
              <a:lnSpc>
                <a:spcPct val="115000"/>
              </a:lnSpc>
              <a:spcBef>
                <a:spcPts val="0"/>
              </a:spcBef>
              <a:spcAft>
                <a:spcPts val="0"/>
              </a:spcAft>
              <a:buFont typeface="+mj-lt"/>
              <a:buAutoNum type="arabicPeriod"/>
              <a:tabLst>
                <a:tab pos="457200" algn="l"/>
              </a:tabLst>
            </a:pPr>
            <a:r>
              <a:rPr lang="en-US" sz="1800" b="1" dirty="0">
                <a:effectLst/>
                <a:latin typeface="Times New Roman" panose="02020603050405020304" pitchFamily="18" charset="0"/>
                <a:ea typeface="Times New Roman" panose="02020603050405020304" pitchFamily="18" charset="0"/>
              </a:rPr>
              <a:t>Spiritual/Emotional</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1288591" rtl="0" eaLnBrk="1" fontAlgn="auto" latinLnBrk="0" hangingPunct="1">
              <a:lnSpc>
                <a:spcPct val="100000"/>
              </a:lnSpc>
              <a:spcBef>
                <a:spcPts val="0"/>
              </a:spcBef>
              <a:spcAft>
                <a:spcPts val="0"/>
              </a:spcAft>
              <a:buClrTx/>
              <a:buSzTx/>
              <a:buFontTx/>
              <a:buNone/>
              <a:tabLst/>
              <a:defRPr/>
            </a:pPr>
            <a:fld id="{DD1F5FB7-E3D7-4F40-BFD2-1EA306F65CC4}" type="slidenum">
              <a:rPr kumimoji="0" lang="en-US" sz="13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88591"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1610221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a:t>
            </a:r>
            <a:r>
              <a:rPr lang="en-US" baseline="0" dirty="0"/>
              <a:t> a 3-dimensional character makes the character relatable and memorable to the reader.</a:t>
            </a:r>
          </a:p>
          <a:p>
            <a:r>
              <a:rPr lang="en-US" baseline="0" dirty="0"/>
              <a:t>Note that the Spiritual sphere is the foundation of any 3-D character.</a:t>
            </a:r>
            <a:endParaRPr lang="en-US" dirty="0"/>
          </a:p>
        </p:txBody>
      </p:sp>
      <p:sp>
        <p:nvSpPr>
          <p:cNvPr id="4" name="Slide Number Placeholder 3"/>
          <p:cNvSpPr>
            <a:spLocks noGrp="1"/>
          </p:cNvSpPr>
          <p:nvPr>
            <p:ph type="sldNum" sz="quarter" idx="10"/>
          </p:nvPr>
        </p:nvSpPr>
        <p:spPr/>
        <p:txBody>
          <a:bodyPr/>
          <a:lstStyle/>
          <a:p>
            <a:pPr marL="0" marR="0" lvl="0" indent="0" algn="r" defTabSz="1288591" rtl="0" eaLnBrk="1" fontAlgn="auto" latinLnBrk="0" hangingPunct="1">
              <a:lnSpc>
                <a:spcPct val="100000"/>
              </a:lnSpc>
              <a:spcBef>
                <a:spcPts val="0"/>
              </a:spcBef>
              <a:spcAft>
                <a:spcPts val="0"/>
              </a:spcAft>
              <a:buClrTx/>
              <a:buSzTx/>
              <a:buFontTx/>
              <a:buNone/>
              <a:tabLst/>
              <a:defRPr/>
            </a:pPr>
            <a:fld id="{DD1F5FB7-E3D7-4F40-BFD2-1EA306F65CC4}" type="slidenum">
              <a:rPr kumimoji="0" lang="en-US" sz="13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88591"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229400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Archetypes are “stock” characters. They are essentially caricatures of characters.</a:t>
            </a:r>
          </a:p>
          <a:p>
            <a:endParaRPr lang="en-US" dirty="0"/>
          </a:p>
          <a:p>
            <a:pPr defTabSz="1217613" eaLnBrk="0" fontAlgn="base" hangingPunct="0">
              <a:spcBef>
                <a:spcPct val="0"/>
              </a:spcBef>
              <a:spcAft>
                <a:spcPct val="0"/>
              </a:spcAft>
            </a:pPr>
            <a:r>
              <a:rPr lang="en-US" sz="1200" dirty="0">
                <a:solidFill>
                  <a:srgbClr val="374C81"/>
                </a:solidFill>
                <a:latin typeface="Crimson Pro" pitchFamily="2" charset="0"/>
              </a:rPr>
              <a:t>“[T]he hero and the heroine overcome their problems not with social engineering and not with psychology, but with </a:t>
            </a:r>
            <a:r>
              <a:rPr lang="en-US" sz="1200" b="1" dirty="0">
                <a:solidFill>
                  <a:srgbClr val="374C81"/>
                </a:solidFill>
                <a:latin typeface="Crimson Pro" pitchFamily="2" charset="0"/>
              </a:rPr>
              <a:t>core heroic virtues </a:t>
            </a:r>
            <a:r>
              <a:rPr lang="en-US" sz="1200" dirty="0">
                <a:solidFill>
                  <a:srgbClr val="374C81"/>
                </a:solidFill>
                <a:latin typeface="Crimson Pro" pitchFamily="2" charset="0"/>
              </a:rPr>
              <a:t>and they’re always the same. It’s courage, determination, a sense of honor, integrity, and the ability to love, and that’s at the core of all our heroic archetypes.”</a:t>
            </a:r>
          </a:p>
          <a:p>
            <a:pPr defTabSz="1217613" eaLnBrk="0" fontAlgn="base" hangingPunct="0">
              <a:spcBef>
                <a:spcPct val="0"/>
              </a:spcBef>
              <a:spcAft>
                <a:spcPct val="0"/>
              </a:spcAft>
            </a:pPr>
            <a:r>
              <a:rPr lang="en-US" sz="1200" dirty="0">
                <a:solidFill>
                  <a:srgbClr val="374C81"/>
                </a:solidFill>
                <a:latin typeface="Crimson Pro" pitchFamily="2" charset="0"/>
              </a:rPr>
              <a:t>-Jayne Ann </a:t>
            </a:r>
            <a:r>
              <a:rPr lang="en-US" sz="1200" dirty="0" err="1">
                <a:solidFill>
                  <a:srgbClr val="374C81"/>
                </a:solidFill>
                <a:latin typeface="Crimson Pro" pitchFamily="2" charset="0"/>
              </a:rPr>
              <a:t>Krentz</a:t>
            </a:r>
            <a:endParaRPr lang="en-US" sz="1200" dirty="0">
              <a:solidFill>
                <a:srgbClr val="374C81"/>
              </a:solidFill>
              <a:latin typeface="Crimson Pro" pitchFamily="2" charset="0"/>
            </a:endParaRP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19</a:t>
            </a:fld>
            <a:endParaRPr lang="en-US"/>
          </a:p>
        </p:txBody>
      </p:sp>
    </p:spTree>
    <p:extLst>
      <p:ext uri="{BB962C8B-B14F-4D97-AF65-F5344CB8AC3E}">
        <p14:creationId xmlns:p14="http://schemas.microsoft.com/office/powerpoint/2010/main" val="271780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a:t>
            </a:fld>
            <a:endParaRPr lang="en-US"/>
          </a:p>
        </p:txBody>
      </p:sp>
    </p:spTree>
    <p:extLst>
      <p:ext uri="{BB962C8B-B14F-4D97-AF65-F5344CB8AC3E}">
        <p14:creationId xmlns:p14="http://schemas.microsoft.com/office/powerpoint/2010/main" val="613108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Listing 104 Archetypes</a:t>
            </a:r>
          </a:p>
          <a:p>
            <a:endParaRPr lang="en-US" dirty="0"/>
          </a:p>
          <a:p>
            <a:pPr marL="457200" indent="-457200">
              <a:buFont typeface="+mj-lt"/>
              <a:buAutoNum type="arabicPeriod"/>
            </a:pPr>
            <a:r>
              <a:rPr lang="en-US" sz="1200" b="1" dirty="0"/>
              <a:t>Absent-Minded Professor</a:t>
            </a:r>
            <a:r>
              <a:rPr lang="en-US" sz="1200" dirty="0"/>
              <a:t>—An absent-minded scientific genius (Example: Doc Brown from </a:t>
            </a:r>
            <a:r>
              <a:rPr lang="en-US" sz="1200" i="1" dirty="0"/>
              <a:t>Back to the Future</a:t>
            </a:r>
            <a:r>
              <a:rPr lang="en-US" sz="1200" dirty="0"/>
              <a:t>)</a:t>
            </a:r>
          </a:p>
          <a:p>
            <a:pPr marL="457200" indent="-457200">
              <a:buFont typeface="+mj-lt"/>
              <a:buAutoNum type="arabicPeriod"/>
            </a:pPr>
            <a:r>
              <a:rPr lang="en-US" sz="1200" b="1" dirty="0"/>
              <a:t>All Loving Hero</a:t>
            </a:r>
            <a:r>
              <a:rPr lang="en-US" sz="1200" dirty="0"/>
              <a:t>—A character who loves everyone and will suffer for the sins of his or her loved ones.</a:t>
            </a:r>
          </a:p>
          <a:p>
            <a:pPr marL="457200" indent="-457200">
              <a:buFont typeface="+mj-lt"/>
              <a:buAutoNum type="arabicPeriod"/>
            </a:pPr>
            <a:r>
              <a:rPr lang="en-US" sz="1200" b="1" dirty="0"/>
              <a:t>Anti-Hero</a:t>
            </a:r>
            <a:r>
              <a:rPr lang="en-US" sz="1200" dirty="0"/>
              <a:t>—A hero who is driven by pursuit for power, sex, money, control, or particular vices and—because of this—often selfish, anti-social, power-hungry, and materialistic. But these types sometimes showcase some heart in the end (Example: Scarlett O’Hara from </a:t>
            </a:r>
            <a:r>
              <a:rPr lang="en-US" sz="1200" i="1" dirty="0"/>
              <a:t>Gone with the Wind</a:t>
            </a:r>
            <a:r>
              <a:rPr lang="en-US" sz="1200" dirty="0"/>
              <a:t>)</a:t>
            </a:r>
          </a:p>
          <a:p>
            <a:pPr marL="457200" indent="-457200">
              <a:buFont typeface="+mj-lt"/>
              <a:buAutoNum type="arabicPeriod"/>
            </a:pPr>
            <a:r>
              <a:rPr lang="en-US" sz="1200" b="1" dirty="0"/>
              <a:t>Anthropomorphic Personification</a:t>
            </a:r>
            <a:r>
              <a:rPr lang="en-US" sz="1200" dirty="0"/>
              <a:t>—The living embodiment of a fundamental abstraction. They may be god-like in power, but have a much narrower focus and struggle with limits based on what they represent (Example: Joy, Sadness, Fear, Anger, and Disgust from </a:t>
            </a:r>
            <a:r>
              <a:rPr lang="en-US" sz="1200" i="1" dirty="0"/>
              <a:t>Inside Out</a:t>
            </a:r>
            <a:r>
              <a:rPr lang="en-US" sz="1200" dirty="0"/>
              <a:t>)</a:t>
            </a:r>
          </a:p>
          <a:p>
            <a:pPr marL="457200" indent="-457200">
              <a:buFont typeface="+mj-lt"/>
              <a:buAutoNum type="arabicPeriod"/>
            </a:pPr>
            <a:r>
              <a:rPr lang="en-US" sz="1200" b="1" dirty="0"/>
              <a:t>Audience Surrogate</a:t>
            </a:r>
            <a:r>
              <a:rPr lang="en-US" sz="1200" dirty="0"/>
              <a:t>—Characters who the audience sympathize with by actively seeing themselves as them. Usually victims of social challenges (Example: Bella Swan from </a:t>
            </a:r>
            <a:r>
              <a:rPr lang="en-US" sz="1200" i="1" dirty="0"/>
              <a:t>Twilight</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20</a:t>
            </a:fld>
            <a:endParaRPr lang="en-US"/>
          </a:p>
        </p:txBody>
      </p:sp>
    </p:spTree>
    <p:extLst>
      <p:ext uri="{BB962C8B-B14F-4D97-AF65-F5344CB8AC3E}">
        <p14:creationId xmlns:p14="http://schemas.microsoft.com/office/powerpoint/2010/main" val="796167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457200" indent="-457200">
              <a:buFont typeface="+mj-lt"/>
              <a:buAutoNum type="arabicPeriod" startAt="6"/>
            </a:pPr>
            <a:r>
              <a:rPr lang="en-US" sz="1200" b="1" dirty="0"/>
              <a:t>Bad Boy</a:t>
            </a:r>
            <a:r>
              <a:rPr lang="en-US" sz="1200" dirty="0"/>
              <a:t>—A macho loner that doesn’t care that he’s bad. He’s actually proud of it and that often attracts others (Example: Dallas from </a:t>
            </a:r>
            <a:r>
              <a:rPr lang="en-US" sz="1200" i="1" dirty="0"/>
              <a:t>The Outsiders</a:t>
            </a:r>
            <a:r>
              <a:rPr lang="en-US" sz="1200" dirty="0"/>
              <a:t>)</a:t>
            </a:r>
          </a:p>
          <a:p>
            <a:pPr marL="457200" indent="-457200">
              <a:buFont typeface="+mj-lt"/>
              <a:buAutoNum type="arabicPeriod" startAt="6"/>
            </a:pPr>
            <a:r>
              <a:rPr lang="en-US" sz="1200" b="1" dirty="0"/>
              <a:t>Big Fun</a:t>
            </a:r>
            <a:r>
              <a:rPr lang="en-US" sz="1200" dirty="0"/>
              <a:t>—The big, fun, lovable guy or girl (Example: Hurley from </a:t>
            </a:r>
            <a:r>
              <a:rPr lang="en-US" sz="1200" i="1" dirty="0"/>
              <a:t>Lost</a:t>
            </a:r>
            <a:r>
              <a:rPr lang="en-US" sz="1200" dirty="0"/>
              <a:t>)</a:t>
            </a:r>
          </a:p>
          <a:p>
            <a:pPr marL="457200" indent="-457200">
              <a:buFont typeface="+mj-lt"/>
              <a:buAutoNum type="arabicPeriod" startAt="6"/>
            </a:pPr>
            <a:r>
              <a:rPr lang="en-US" sz="1200" b="1" dirty="0"/>
              <a:t>Black Knight</a:t>
            </a:r>
            <a:r>
              <a:rPr lang="en-US" sz="1200" dirty="0"/>
              <a:t>—An evil fighter or antagonist (Example: Darth Vader from </a:t>
            </a:r>
            <a:r>
              <a:rPr lang="en-US" sz="1200" i="1" dirty="0"/>
              <a:t>Star Wars</a:t>
            </a:r>
            <a:r>
              <a:rPr lang="en-US" sz="1200" dirty="0"/>
              <a:t>)</a:t>
            </a:r>
          </a:p>
          <a:p>
            <a:pPr marL="457200" indent="-457200">
              <a:buFont typeface="+mj-lt"/>
              <a:buAutoNum type="arabicPeriod" startAt="6"/>
            </a:pPr>
            <a:r>
              <a:rPr lang="en-US" sz="1200" b="1" dirty="0"/>
              <a:t>Blind Seer</a:t>
            </a:r>
            <a:r>
              <a:rPr lang="en-US" sz="1200" dirty="0"/>
              <a:t>—Characters with a sacrifice of sight that has greater cosmic knowledge (Example: </a:t>
            </a:r>
            <a:r>
              <a:rPr lang="en-US" sz="1200" dirty="0" err="1"/>
              <a:t>Chirrut</a:t>
            </a:r>
            <a:r>
              <a:rPr lang="en-US" sz="1200" dirty="0"/>
              <a:t> from </a:t>
            </a:r>
            <a:r>
              <a:rPr lang="en-US" sz="1200" i="1" dirty="0"/>
              <a:t>Rogue One</a:t>
            </a:r>
            <a:r>
              <a:rPr lang="en-US" sz="1200" dirty="0"/>
              <a:t>)</a:t>
            </a:r>
          </a:p>
          <a:p>
            <a:pPr marL="457200" indent="-457200">
              <a:buFont typeface="+mj-lt"/>
              <a:buAutoNum type="arabicPeriod" startAt="6"/>
            </a:pPr>
            <a:r>
              <a:rPr lang="en-US" sz="1200" b="1" dirty="0"/>
              <a:t>Boss</a:t>
            </a:r>
            <a:r>
              <a:rPr lang="en-US" sz="1200" dirty="0"/>
              <a:t>—The boss of everyone. They are usually controlling, competitive, stubborn, aggressive, and always call the shots</a:t>
            </a:r>
          </a:p>
          <a:p>
            <a:pPr marL="457200" indent="-457200">
              <a:buFont typeface="+mj-lt"/>
              <a:buAutoNum type="arabicPeriod" startAt="6"/>
            </a:pPr>
            <a:r>
              <a:rPr lang="en-US" sz="1200" dirty="0"/>
              <a:t> </a:t>
            </a:r>
            <a:r>
              <a:rPr lang="en-US" sz="1200" b="1" dirty="0"/>
              <a:t>Boy Next Door</a:t>
            </a:r>
            <a:r>
              <a:rPr lang="en-US" sz="1200" dirty="0"/>
              <a:t>—The average nice guy that does everything in the right. Clean, wholesome, patriotic, and </a:t>
            </a:r>
            <a:r>
              <a:rPr lang="en-US" sz="1200" b="1" dirty="0"/>
              <a:t>loves mom, apple pie, </a:t>
            </a:r>
            <a:r>
              <a:rPr lang="en-US" sz="1200" dirty="0"/>
              <a:t>and</a:t>
            </a:r>
            <a:r>
              <a:rPr lang="en-US" sz="1200" b="1" dirty="0"/>
              <a:t> baseball</a:t>
            </a:r>
            <a:r>
              <a:rPr lang="en-US" sz="1200" dirty="0"/>
              <a:t>.</a:t>
            </a:r>
          </a:p>
          <a:p>
            <a:pPr marL="457200" indent="-457200">
              <a:buFont typeface="+mj-lt"/>
              <a:buAutoNum type="arabicPeriod" startAt="6"/>
            </a:pPr>
            <a:r>
              <a:rPr lang="en-US" sz="1200" b="1" dirty="0"/>
              <a:t>Career Criminal</a:t>
            </a:r>
            <a:r>
              <a:rPr lang="en-US" sz="1200" dirty="0"/>
              <a:t>—This character devotes his life to committing high stakes crime and is often smart and highly skilled (Example: Al Capone from </a:t>
            </a:r>
            <a:r>
              <a:rPr lang="en-US" sz="1200" i="1" dirty="0"/>
              <a:t>The Untouchables</a:t>
            </a:r>
            <a:r>
              <a:rPr lang="en-US" sz="1200" dirty="0"/>
              <a:t>, most career politicians in</a:t>
            </a:r>
            <a:r>
              <a:rPr lang="en-US" sz="1200" i="1" dirty="0"/>
              <a:t> </a:t>
            </a:r>
            <a:r>
              <a:rPr lang="en-US" sz="1200" dirty="0"/>
              <a:t>real life)</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21</a:t>
            </a:fld>
            <a:endParaRPr lang="en-US"/>
          </a:p>
        </p:txBody>
      </p:sp>
    </p:spTree>
    <p:extLst>
      <p:ext uri="{BB962C8B-B14F-4D97-AF65-F5344CB8AC3E}">
        <p14:creationId xmlns:p14="http://schemas.microsoft.com/office/powerpoint/2010/main" val="1082362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457200" indent="-457200">
              <a:buFont typeface="+mj-lt"/>
              <a:buAutoNum type="arabicPeriod" startAt="13"/>
            </a:pPr>
            <a:r>
              <a:rPr lang="en-US" sz="1200" b="1" dirty="0"/>
              <a:t>Champion</a:t>
            </a:r>
            <a:r>
              <a:rPr lang="en-US" sz="1200" dirty="0"/>
              <a:t>—The character who is devoted to the cause/life/honor of one character and everything that they entail (Example: Sam from </a:t>
            </a:r>
            <a:r>
              <a:rPr lang="en-US" sz="1200" i="1" dirty="0"/>
              <a:t>The Lord of the Rings</a:t>
            </a:r>
            <a:r>
              <a:rPr lang="en-US" sz="1200" dirty="0"/>
              <a:t>)</a:t>
            </a:r>
          </a:p>
          <a:p>
            <a:pPr marL="457200" indent="-457200">
              <a:buFont typeface="+mj-lt"/>
              <a:buAutoNum type="arabicPeriod" startAt="13"/>
            </a:pPr>
            <a:r>
              <a:rPr lang="en-US" sz="1200" b="1" dirty="0"/>
              <a:t>Child</a:t>
            </a:r>
            <a:r>
              <a:rPr lang="en-US" sz="1200" dirty="0"/>
              <a:t>—First suggested by psychologist Carl Jung, in more recent years, author Caroline </a:t>
            </a:r>
            <a:r>
              <a:rPr lang="en-US" sz="1200" dirty="0" err="1"/>
              <a:t>Myss</a:t>
            </a:r>
            <a:r>
              <a:rPr lang="en-US" sz="1200" dirty="0"/>
              <a:t> has suggested that the child, out of the four survival archetypes (victim, prostitute, and saboteur), is present in all humans This character is young in age or spirit, and loves adventure. (Example: Linus van Pelt from </a:t>
            </a:r>
            <a:r>
              <a:rPr lang="en-US" sz="1200" i="1" dirty="0"/>
              <a:t>Peanuts, Tommy Pickles</a:t>
            </a:r>
            <a:r>
              <a:rPr lang="en-US" sz="1200" dirty="0"/>
              <a:t> from </a:t>
            </a:r>
            <a:r>
              <a:rPr lang="en-US" sz="1200" i="1" dirty="0"/>
              <a:t>Rugrats</a:t>
            </a:r>
            <a:r>
              <a:rPr lang="en-US" sz="1200" dirty="0"/>
              <a:t>, and Peter from </a:t>
            </a:r>
            <a:r>
              <a:rPr lang="en-US" sz="1200" i="1" dirty="0"/>
              <a:t>Peter Pan</a:t>
            </a:r>
            <a:r>
              <a:rPr lang="en-US" sz="1200" dirty="0"/>
              <a:t>)</a:t>
            </a:r>
          </a:p>
          <a:p>
            <a:pPr marL="457200" indent="-457200">
              <a:buFont typeface="+mj-lt"/>
              <a:buAutoNum type="arabicPeriod" startAt="13"/>
            </a:pPr>
            <a:r>
              <a:rPr lang="en-US" sz="1200" b="1" dirty="0"/>
              <a:t>Chosen One</a:t>
            </a:r>
            <a:r>
              <a:rPr lang="en-US" sz="1200" dirty="0"/>
              <a:t>—They have been chosen by someone or some force and are the only ones capable of resolving the plot (Example: Neo from </a:t>
            </a:r>
            <a:r>
              <a:rPr lang="en-US" sz="1200" i="1" dirty="0"/>
              <a:t>The Matrix</a:t>
            </a:r>
            <a:r>
              <a:rPr lang="en-US" sz="1200" dirty="0"/>
              <a:t>)</a:t>
            </a:r>
          </a:p>
          <a:p>
            <a:pPr marL="457200" indent="-457200">
              <a:buFont typeface="+mj-lt"/>
              <a:buAutoNum type="arabicPeriod" startAt="13"/>
            </a:pPr>
            <a:r>
              <a:rPr lang="en-US" sz="1200" b="1" dirty="0"/>
              <a:t>Chooser of the Chosen One</a:t>
            </a:r>
            <a:r>
              <a:rPr lang="en-US" sz="1200" dirty="0"/>
              <a:t>—This is the character who finds and chooses The Chosen One (Example: Morpheus from </a:t>
            </a:r>
            <a:r>
              <a:rPr lang="en-US" sz="1200" i="1" dirty="0"/>
              <a:t>The Matrix</a:t>
            </a:r>
            <a:r>
              <a:rPr lang="en-US" sz="1200" dirty="0"/>
              <a:t>)</a:t>
            </a:r>
          </a:p>
          <a:p>
            <a:pPr marL="457200" indent="-457200">
              <a:buFont typeface="+mj-lt"/>
              <a:buAutoNum type="arabicPeriod" startAt="13"/>
            </a:pPr>
            <a:r>
              <a:rPr lang="en-US" sz="1200" b="1" dirty="0"/>
              <a:t>Conscience</a:t>
            </a:r>
            <a:r>
              <a:rPr lang="en-US" sz="1200" dirty="0"/>
              <a:t>—A classic character type whose sole purpose is to act as the hero’s conscience and moral compass (Example: Jiminy Cricket from </a:t>
            </a:r>
            <a:r>
              <a:rPr lang="en-US" sz="1200" i="1" dirty="0"/>
              <a:t>Pinocchio</a:t>
            </a:r>
            <a:r>
              <a:rPr lang="en-US" sz="1200" dirty="0"/>
              <a:t>, Clarence from </a:t>
            </a:r>
            <a:r>
              <a:rPr lang="en-US" sz="1200" i="1" dirty="0"/>
              <a:t>It’s a Wonderful Life</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22</a:t>
            </a:fld>
            <a:endParaRPr lang="en-US"/>
          </a:p>
        </p:txBody>
      </p:sp>
    </p:spTree>
    <p:extLst>
      <p:ext uri="{BB962C8B-B14F-4D97-AF65-F5344CB8AC3E}">
        <p14:creationId xmlns:p14="http://schemas.microsoft.com/office/powerpoint/2010/main" val="3270340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457200" indent="-457200">
              <a:buFont typeface="+mj-lt"/>
              <a:buAutoNum type="arabicPeriod" startAt="18"/>
            </a:pPr>
            <a:r>
              <a:rPr lang="en-US" sz="1200" b="1" dirty="0"/>
              <a:t>Contender</a:t>
            </a:r>
            <a:r>
              <a:rPr lang="en-US" sz="1200" dirty="0"/>
              <a:t>—A competitive underdog (Example: Rocky from </a:t>
            </a:r>
            <a:r>
              <a:rPr lang="en-US" sz="1200" i="1" dirty="0"/>
              <a:t>Rocky</a:t>
            </a:r>
            <a:r>
              <a:rPr lang="en-US" sz="1200" dirty="0"/>
              <a:t>, Daniel from </a:t>
            </a:r>
            <a:r>
              <a:rPr lang="en-US" sz="1200" i="1" dirty="0"/>
              <a:t>The Karate Kid</a:t>
            </a:r>
            <a:r>
              <a:rPr lang="en-US" sz="1200" dirty="0"/>
              <a:t>)</a:t>
            </a:r>
          </a:p>
          <a:p>
            <a:pPr marL="457200" indent="-457200">
              <a:buFont typeface="+mj-lt"/>
              <a:buAutoNum type="arabicPeriod" startAt="18"/>
            </a:pPr>
            <a:r>
              <a:rPr lang="en-US" sz="1200" b="1" dirty="0"/>
              <a:t>Corrupter</a:t>
            </a:r>
            <a:r>
              <a:rPr lang="en-US" sz="1200" dirty="0"/>
              <a:t>(aka the </a:t>
            </a:r>
            <a:r>
              <a:rPr lang="en-US" sz="1200" b="1" dirty="0"/>
              <a:t>Saboteur</a:t>
            </a:r>
            <a:r>
              <a:rPr lang="en-US" sz="1200" dirty="0"/>
              <a:t>)—Their primary role in the story is to bring out the worst in everyone (Example: Rumpelstiltskin in </a:t>
            </a:r>
            <a:r>
              <a:rPr lang="en-US" sz="1200" i="1" dirty="0"/>
              <a:t>Once Upon a Time</a:t>
            </a:r>
            <a:r>
              <a:rPr lang="en-US" sz="1200" dirty="0"/>
              <a:t>)</a:t>
            </a:r>
          </a:p>
          <a:p>
            <a:pPr marL="457200" indent="-457200">
              <a:buFont typeface="+mj-lt"/>
              <a:buAutoNum type="arabicPeriod" startAt="18"/>
            </a:pPr>
            <a:r>
              <a:rPr lang="en-US" sz="1200" b="1" dirty="0"/>
              <a:t>Damsel in Distress</a:t>
            </a:r>
            <a:r>
              <a:rPr lang="en-US" sz="1200" dirty="0"/>
              <a:t>—A noble and innocent woman in need of rescue (Example: Kim in </a:t>
            </a:r>
            <a:r>
              <a:rPr lang="en-US" sz="1200" i="1" dirty="0"/>
              <a:t>Taken</a:t>
            </a:r>
            <a:r>
              <a:rPr lang="en-US" sz="1200" dirty="0"/>
              <a:t>, Lois Lane in </a:t>
            </a:r>
            <a:r>
              <a:rPr lang="en-US" sz="1200" i="1" dirty="0"/>
              <a:t>Superman</a:t>
            </a:r>
            <a:r>
              <a:rPr lang="en-US" sz="1200" dirty="0"/>
              <a:t>)</a:t>
            </a:r>
          </a:p>
          <a:p>
            <a:pPr marL="457200" indent="-457200">
              <a:buFont typeface="+mj-lt"/>
              <a:buAutoNum type="arabicPeriod" startAt="18"/>
            </a:pPr>
            <a:r>
              <a:rPr lang="en-US" sz="1200" b="1" dirty="0"/>
              <a:t>Dark Lord</a:t>
            </a:r>
            <a:r>
              <a:rPr lang="en-US" sz="1200" dirty="0"/>
              <a:t>—The near-immortal personification of evil (Example: Sauron from </a:t>
            </a:r>
            <a:r>
              <a:rPr lang="en-US" sz="1200" i="1" dirty="0"/>
              <a:t>The Lord of the Rings</a:t>
            </a:r>
            <a:r>
              <a:rPr lang="en-US" sz="1200" dirty="0"/>
              <a:t>)</a:t>
            </a:r>
          </a:p>
          <a:p>
            <a:pPr marL="457200" indent="-457200">
              <a:buFont typeface="+mj-lt"/>
              <a:buAutoNum type="arabicPeriod" startAt="18"/>
            </a:pPr>
            <a:r>
              <a:rPr lang="en-US" sz="1200" b="1" dirty="0"/>
              <a:t>Dumb Muscle</a:t>
            </a:r>
            <a:r>
              <a:rPr lang="en-US" sz="1200" dirty="0"/>
              <a:t>—This character lacks intelligence, or fails to showcase it, and is tasked with doing the heavy lifting of the villain or any antagonist</a:t>
            </a:r>
          </a:p>
          <a:p>
            <a:pPr marL="457200" indent="-457200">
              <a:buFont typeface="+mj-lt"/>
              <a:buAutoNum type="arabicPeriod" startAt="18"/>
            </a:pPr>
            <a:r>
              <a:rPr lang="en-US" sz="1200" b="1" dirty="0"/>
              <a:t>Elderly Master</a:t>
            </a:r>
            <a:r>
              <a:rPr lang="en-US" sz="1200" dirty="0"/>
              <a:t>—A wise, powerful man or woman teaching their powerful craft to a young student (Example: Mr. Miyagi from </a:t>
            </a:r>
            <a:r>
              <a:rPr lang="en-US" sz="1200" i="1" dirty="0"/>
              <a:t>The Karate Kid</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23</a:t>
            </a:fld>
            <a:endParaRPr lang="en-US"/>
          </a:p>
        </p:txBody>
      </p:sp>
    </p:spTree>
    <p:extLst>
      <p:ext uri="{BB962C8B-B14F-4D97-AF65-F5344CB8AC3E}">
        <p14:creationId xmlns:p14="http://schemas.microsoft.com/office/powerpoint/2010/main" val="1338539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457200" indent="-457200">
              <a:buFont typeface="+mj-lt"/>
              <a:buAutoNum type="arabicPeriod" startAt="24"/>
            </a:pPr>
            <a:r>
              <a:rPr lang="en-US" sz="1200" b="1" dirty="0"/>
              <a:t>Egomaniac</a:t>
            </a:r>
            <a:r>
              <a:rPr lang="en-US" sz="1200" dirty="0"/>
              <a:t> (aka </a:t>
            </a:r>
            <a:r>
              <a:rPr lang="en-US" sz="1200" b="1" dirty="0"/>
              <a:t>Narcissist</a:t>
            </a:r>
            <a:r>
              <a:rPr lang="en-US" sz="1200" dirty="0"/>
              <a:t>)—They like to be the center of attention and usually are often very insecure, overcompensating for a deep need to be loved and/or revered.</a:t>
            </a:r>
          </a:p>
          <a:p>
            <a:pPr marL="457200" indent="-457200">
              <a:buFont typeface="+mj-lt"/>
              <a:buAutoNum type="arabicPeriod" startAt="24"/>
            </a:pPr>
            <a:r>
              <a:rPr lang="en-US" sz="1200" b="1" dirty="0"/>
              <a:t>Fall Guy </a:t>
            </a:r>
            <a:r>
              <a:rPr lang="en-US" sz="1200" dirty="0"/>
              <a:t>(aka </a:t>
            </a:r>
            <a:r>
              <a:rPr lang="en-US" sz="1200" b="1" dirty="0"/>
              <a:t>Scapegoat</a:t>
            </a:r>
            <a:r>
              <a:rPr lang="en-US" sz="1200" dirty="0"/>
              <a:t>)—The innocent to whom the powerful or empowered assign blame</a:t>
            </a:r>
          </a:p>
          <a:p>
            <a:pPr marL="457200" indent="-457200">
              <a:buFont typeface="+mj-lt"/>
              <a:buAutoNum type="arabicPeriod" startAt="24"/>
            </a:pPr>
            <a:r>
              <a:rPr lang="en-US" sz="1200" b="1" dirty="0"/>
              <a:t>Father Figure</a:t>
            </a:r>
            <a:r>
              <a:rPr lang="en-US" sz="1200" dirty="0"/>
              <a:t>—The man who showcases authority, yet has a pure heart and will do all he can to protect those he loves and watches over, either physically or emotionally (Example: Atticus from </a:t>
            </a:r>
            <a:r>
              <a:rPr lang="en-US" sz="1200" i="1" dirty="0"/>
              <a:t>To Kill a Mockingbird</a:t>
            </a:r>
            <a:r>
              <a:rPr lang="en-US" sz="1200" dirty="0"/>
              <a:t>)</a:t>
            </a:r>
          </a:p>
          <a:p>
            <a:pPr marL="457200" indent="-457200">
              <a:buFont typeface="+mj-lt"/>
              <a:buAutoNum type="arabicPeriod" startAt="24"/>
            </a:pPr>
            <a:r>
              <a:rPr lang="en-US" sz="1200" b="1" dirty="0"/>
              <a:t>Femme Fatale</a:t>
            </a:r>
            <a:r>
              <a:rPr lang="en-US" sz="1200" dirty="0"/>
              <a:t>—A beautiful but mischievous and traitorous woman (Example: Selina Kyle aka </a:t>
            </a:r>
            <a:r>
              <a:rPr lang="en-US" sz="1200" dirty="0" err="1"/>
              <a:t>Catwoman</a:t>
            </a:r>
            <a:r>
              <a:rPr lang="en-US" sz="1200" dirty="0"/>
              <a:t> in </a:t>
            </a:r>
            <a:r>
              <a:rPr lang="en-US" sz="1200" i="1" dirty="0"/>
              <a:t>Batman</a:t>
            </a:r>
            <a:r>
              <a:rPr lang="en-US" sz="1200" dirty="0"/>
              <a:t>)</a:t>
            </a:r>
          </a:p>
          <a:p>
            <a:pPr marL="457200" indent="-457200">
              <a:buFont typeface="+mj-lt"/>
              <a:buAutoNum type="arabicPeriod" startAt="24"/>
            </a:pPr>
            <a:r>
              <a:rPr lang="en-US" sz="1200" b="1" dirty="0"/>
              <a:t>Ferryman</a:t>
            </a:r>
            <a:r>
              <a:rPr lang="en-US" sz="1200" dirty="0"/>
              <a:t>—A character that acts as a guide or aid, allowing characters to travel over near impossible obstacles to reach specific destinations (Example: Heimdall from </a:t>
            </a:r>
            <a:r>
              <a:rPr lang="en-US" sz="1200" i="1" dirty="0"/>
              <a:t>Thor</a:t>
            </a:r>
            <a:r>
              <a:rPr lang="en-US" sz="1200" dirty="0"/>
              <a:t>)</a:t>
            </a:r>
          </a:p>
          <a:p>
            <a:pPr marL="457200" indent="-457200">
              <a:buFont typeface="+mj-lt"/>
              <a:buAutoNum type="arabicPeriod" startAt="24"/>
            </a:pPr>
            <a:r>
              <a:rPr lang="en-US" sz="1200" b="1" dirty="0"/>
              <a:t>Final girl</a:t>
            </a:r>
            <a:r>
              <a:rPr lang="en-US" sz="1200" dirty="0"/>
              <a:t>—The “last girl standing” in a horror movie (Example: Laurie from </a:t>
            </a:r>
            <a:r>
              <a:rPr lang="en-US" sz="1200" i="1" dirty="0"/>
              <a:t>Halloween</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24</a:t>
            </a:fld>
            <a:endParaRPr lang="en-US"/>
          </a:p>
        </p:txBody>
      </p:sp>
    </p:spTree>
    <p:extLst>
      <p:ext uri="{BB962C8B-B14F-4D97-AF65-F5344CB8AC3E}">
        <p14:creationId xmlns:p14="http://schemas.microsoft.com/office/powerpoint/2010/main" val="1280838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457200" indent="-457200">
              <a:buFont typeface="+mj-lt"/>
              <a:buAutoNum type="arabicPeriod" startAt="30"/>
            </a:pPr>
            <a:r>
              <a:rPr lang="en-US" sz="1200" b="1" dirty="0"/>
              <a:t>Gentle Giant</a:t>
            </a:r>
            <a:r>
              <a:rPr lang="en-US" sz="1200" dirty="0"/>
              <a:t>—Big, strong, and intimidating, but they’ve got a heart of gold. (Example: Fezzik from </a:t>
            </a:r>
            <a:r>
              <a:rPr lang="en-US" sz="1200" i="1" dirty="0"/>
              <a:t>The Princess Bride</a:t>
            </a:r>
            <a:r>
              <a:rPr lang="en-US" sz="1200" dirty="0"/>
              <a:t>)</a:t>
            </a:r>
          </a:p>
          <a:p>
            <a:pPr marL="457200" indent="-457200">
              <a:buFont typeface="+mj-lt"/>
              <a:buAutoNum type="arabicPeriod" startAt="30"/>
            </a:pPr>
            <a:r>
              <a:rPr lang="en-US" sz="1200" b="1" dirty="0"/>
              <a:t>Gentleman Thief</a:t>
            </a:r>
            <a:r>
              <a:rPr lang="en-US" sz="1200" dirty="0"/>
              <a:t>—A very charming, sophisticated, and well-mannered thief (Example: Thomas Crown from </a:t>
            </a:r>
            <a:r>
              <a:rPr lang="en-US" sz="1200" i="1" dirty="0"/>
              <a:t>The Thomas Crown Affair</a:t>
            </a:r>
            <a:r>
              <a:rPr lang="en-US" sz="1200" dirty="0"/>
              <a:t>, Neal Caffrey from </a:t>
            </a:r>
            <a:r>
              <a:rPr lang="en-US" sz="1200" i="1" dirty="0"/>
              <a:t>White Collar</a:t>
            </a:r>
            <a:r>
              <a:rPr lang="en-US" sz="1200" dirty="0"/>
              <a:t>)</a:t>
            </a:r>
          </a:p>
          <a:p>
            <a:pPr marL="457200" indent="-457200">
              <a:buFont typeface="+mj-lt"/>
              <a:buAutoNum type="arabicPeriod" startAt="30"/>
            </a:pPr>
            <a:r>
              <a:rPr lang="en-US" sz="1200" dirty="0"/>
              <a:t> </a:t>
            </a:r>
            <a:r>
              <a:rPr lang="en-US" sz="1200" b="1" dirty="0"/>
              <a:t>Girl Next Door</a:t>
            </a:r>
            <a:r>
              <a:rPr lang="en-US" sz="1200" dirty="0"/>
              <a:t>—An average but attractive girl with a wholesome quality to her. She is nurturing and forgiving and </a:t>
            </a:r>
            <a:r>
              <a:rPr lang="en-US" sz="1200" b="1" dirty="0"/>
              <a:t>loves mom, apple pie, </a:t>
            </a:r>
            <a:r>
              <a:rPr lang="en-US" sz="1200" dirty="0"/>
              <a:t>and</a:t>
            </a:r>
            <a:r>
              <a:rPr lang="en-US" sz="1200" b="1" dirty="0"/>
              <a:t> baseball players</a:t>
            </a:r>
            <a:r>
              <a:rPr lang="en-US" sz="1200" dirty="0"/>
              <a:t>.</a:t>
            </a:r>
          </a:p>
          <a:p>
            <a:pPr marL="457200" indent="-457200">
              <a:buFont typeface="+mj-lt"/>
              <a:buAutoNum type="arabicPeriod" startAt="30"/>
            </a:pPr>
            <a:r>
              <a:rPr lang="en-US" sz="1200" b="1" dirty="0"/>
              <a:t>God/Goddess</a:t>
            </a:r>
            <a:r>
              <a:rPr lang="en-US" sz="1200" dirty="0"/>
              <a:t>—All powerful but often showcase human qualities in the end (Example: Zeus from </a:t>
            </a:r>
            <a:r>
              <a:rPr lang="en-US" sz="1200" i="1" dirty="0"/>
              <a:t>The Little Mermaid</a:t>
            </a:r>
            <a:r>
              <a:rPr lang="en-US" sz="1200" dirty="0"/>
              <a:t>)</a:t>
            </a:r>
          </a:p>
          <a:p>
            <a:pPr marL="457200" indent="-457200">
              <a:buFont typeface="+mj-lt"/>
              <a:buAutoNum type="arabicPeriod" startAt="30"/>
            </a:pPr>
            <a:r>
              <a:rPr lang="en-US" sz="1200" b="1" dirty="0"/>
              <a:t>Good King </a:t>
            </a:r>
            <a:r>
              <a:rPr lang="en-US" sz="1200" dirty="0"/>
              <a:t>(aka the </a:t>
            </a:r>
            <a:r>
              <a:rPr lang="en-US" sz="1200" b="1" dirty="0"/>
              <a:t>King</a:t>
            </a:r>
            <a:r>
              <a:rPr lang="en-US" sz="1200" dirty="0"/>
              <a:t>)—He is honorable, virtuous, wise, and understanding. He cares about his subjects no matter how seemingly unimportant they are and puts their well-being above his own (Example: King Arthur from </a:t>
            </a:r>
            <a:r>
              <a:rPr lang="en-US" sz="1200" i="1" dirty="0"/>
              <a:t>Excalibur</a:t>
            </a:r>
            <a:r>
              <a:rPr lang="en-US" sz="1200" dirty="0"/>
              <a:t>)</a:t>
            </a:r>
          </a:p>
          <a:p>
            <a:pPr marL="457200" indent="-457200">
              <a:buFont typeface="+mj-lt"/>
              <a:buAutoNum type="arabicPeriod" startAt="30"/>
            </a:pPr>
            <a:r>
              <a:rPr lang="en-US" sz="1200" b="1" dirty="0"/>
              <a:t>Grande</a:t>
            </a:r>
            <a:r>
              <a:rPr lang="en-US" sz="1200" dirty="0"/>
              <a:t> </a:t>
            </a:r>
            <a:r>
              <a:rPr lang="en-US" sz="1200" b="1" dirty="0"/>
              <a:t>Dame</a:t>
            </a:r>
            <a:r>
              <a:rPr lang="en-US" sz="1200" dirty="0"/>
              <a:t>—A very flamboyant woman, often used as a stereotype for an elderly high society socialite (Example: Melanie [Olivia de Havilland] in </a:t>
            </a:r>
            <a:r>
              <a:rPr lang="en-US" sz="1200" i="1" dirty="0"/>
              <a:t>Gone with the Wind</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25</a:t>
            </a:fld>
            <a:endParaRPr lang="en-US"/>
          </a:p>
        </p:txBody>
      </p:sp>
    </p:spTree>
    <p:extLst>
      <p:ext uri="{BB962C8B-B14F-4D97-AF65-F5344CB8AC3E}">
        <p14:creationId xmlns:p14="http://schemas.microsoft.com/office/powerpoint/2010/main" val="3524021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457200" indent="-457200">
              <a:buFont typeface="+mj-lt"/>
              <a:buAutoNum type="arabicPeriod" startAt="36"/>
            </a:pPr>
            <a:r>
              <a:rPr lang="en-US" sz="1200" b="1" dirty="0"/>
              <a:t>Grotesque</a:t>
            </a:r>
            <a:r>
              <a:rPr lang="en-US" sz="1200" dirty="0"/>
              <a:t>—An often tragic character that induces both fear and pity because bodily deformities overshadow a perfectly normal and likable personality (Example: August Pullman from </a:t>
            </a:r>
            <a:r>
              <a:rPr lang="en-US" sz="1200" i="1" dirty="0"/>
              <a:t>Wonder</a:t>
            </a:r>
            <a:r>
              <a:rPr lang="en-US" sz="1200" dirty="0"/>
              <a:t>, the unnamed Hunchback from </a:t>
            </a:r>
            <a:r>
              <a:rPr lang="en-US" sz="1200" i="1" dirty="0"/>
              <a:t>The Hunchback of Notre Dame</a:t>
            </a:r>
            <a:r>
              <a:rPr lang="en-US" sz="1200" dirty="0"/>
              <a:t>)</a:t>
            </a:r>
          </a:p>
          <a:p>
            <a:pPr marL="457200" indent="-457200">
              <a:buFont typeface="+mj-lt"/>
              <a:buAutoNum type="arabicPeriod" startAt="36"/>
            </a:pPr>
            <a:r>
              <a:rPr lang="en-US" sz="1200" b="1" dirty="0"/>
              <a:t>Harlequin</a:t>
            </a:r>
            <a:r>
              <a:rPr lang="en-US" sz="1200" dirty="0"/>
              <a:t> (aka the </a:t>
            </a:r>
            <a:r>
              <a:rPr lang="en-US" sz="1200" b="1" dirty="0"/>
              <a:t>Idiot</a:t>
            </a:r>
            <a:r>
              <a:rPr lang="en-US" sz="1200" dirty="0"/>
              <a:t>)—A clown or professional fool (Lt. Frank </a:t>
            </a:r>
            <a:r>
              <a:rPr lang="en-US" sz="1200" dirty="0" err="1"/>
              <a:t>Drebin</a:t>
            </a:r>
            <a:r>
              <a:rPr lang="en-US" sz="1200" dirty="0"/>
              <a:t> [Leslie Nielsen] from </a:t>
            </a:r>
            <a:r>
              <a:rPr lang="en-US" sz="1200" i="1" dirty="0"/>
              <a:t>The Naked Gun</a:t>
            </a:r>
            <a:r>
              <a:rPr lang="en-US" sz="1200" dirty="0"/>
              <a:t>)</a:t>
            </a:r>
          </a:p>
          <a:p>
            <a:pPr marL="457200" indent="-457200">
              <a:buFont typeface="+mj-lt"/>
              <a:buAutoNum type="arabicPeriod" startAt="36"/>
            </a:pPr>
            <a:r>
              <a:rPr lang="en-US" sz="1200" b="1" dirty="0"/>
              <a:t>Herald</a:t>
            </a:r>
            <a:r>
              <a:rPr lang="en-US" sz="1200" dirty="0"/>
              <a:t>—This character sets the Hero/Protagonist on the path of adventure (Example: Obi-Wan Kenobi from </a:t>
            </a:r>
            <a:r>
              <a:rPr lang="en-US" sz="1200" i="1" dirty="0"/>
              <a:t>Star Wars</a:t>
            </a:r>
            <a:r>
              <a:rPr lang="en-US" sz="1200" dirty="0"/>
              <a:t>)</a:t>
            </a:r>
          </a:p>
          <a:p>
            <a:pPr marL="457200" indent="-457200">
              <a:buFont typeface="+mj-lt"/>
              <a:buAutoNum type="arabicPeriod" startAt="36"/>
            </a:pPr>
            <a:r>
              <a:rPr lang="en-US" sz="1200" b="1" dirty="0"/>
              <a:t>Hero</a:t>
            </a:r>
            <a:r>
              <a:rPr lang="en-US" sz="1200" dirty="0"/>
              <a:t>—The character that faces the most direct danger and conflict as a basis for the central aspect of the story</a:t>
            </a:r>
          </a:p>
          <a:p>
            <a:pPr marL="457200" indent="-457200">
              <a:buFont typeface="+mj-lt"/>
              <a:buAutoNum type="arabicPeriod" startAt="36"/>
            </a:pPr>
            <a:r>
              <a:rPr lang="en-US" sz="1200" b="1" dirty="0"/>
              <a:t>Hotshot</a:t>
            </a:r>
            <a:r>
              <a:rPr lang="en-US" sz="1200" dirty="0"/>
              <a:t>—This character is often skilled, but reckless, known for taking risks (Example: Maverick from </a:t>
            </a:r>
            <a:r>
              <a:rPr lang="en-US" sz="1200" i="1" dirty="0"/>
              <a:t>Top Gun</a:t>
            </a:r>
            <a:r>
              <a:rPr lang="en-US" sz="1200" dirty="0"/>
              <a:t>)</a:t>
            </a:r>
          </a:p>
          <a:p>
            <a:pPr marL="457200" indent="-457200">
              <a:buFont typeface="+mj-lt"/>
              <a:buAutoNum type="arabicPeriod" startAt="36"/>
            </a:pPr>
            <a:r>
              <a:rPr lang="en-US" sz="1200" b="1" dirty="0"/>
              <a:t>Hunter of Monsters</a:t>
            </a:r>
            <a:r>
              <a:rPr lang="en-US" sz="1200" dirty="0"/>
              <a:t>—A character whose sole mission is to eliminate whatever monster(s) in question (Example: Quinn from </a:t>
            </a:r>
            <a:r>
              <a:rPr lang="en-US" sz="1200" i="1" dirty="0"/>
              <a:t>Jaws</a:t>
            </a:r>
            <a:r>
              <a:rPr lang="en-US" sz="1200" dirty="0"/>
              <a:t>, </a:t>
            </a:r>
            <a:r>
              <a:rPr lang="en-US" sz="1200" i="1" dirty="0" err="1"/>
              <a:t>Beauwulf</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26</a:t>
            </a:fld>
            <a:endParaRPr lang="en-US"/>
          </a:p>
        </p:txBody>
      </p:sp>
    </p:spTree>
    <p:extLst>
      <p:ext uri="{BB962C8B-B14F-4D97-AF65-F5344CB8AC3E}">
        <p14:creationId xmlns:p14="http://schemas.microsoft.com/office/powerpoint/2010/main" val="1698514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457200" indent="-457200">
              <a:buFont typeface="+mj-lt"/>
              <a:buAutoNum type="arabicPeriod" startAt="42"/>
            </a:pPr>
            <a:r>
              <a:rPr lang="en-US" sz="1200" b="1" dirty="0"/>
              <a:t>Ingenue</a:t>
            </a:r>
            <a:r>
              <a:rPr lang="en-US" sz="1200" dirty="0"/>
              <a:t>—A young woman who is endearingly innocent and wholesome (Example: Ali Mills [Elisabeth Shue] in </a:t>
            </a:r>
            <a:r>
              <a:rPr lang="en-US" sz="1200" i="1" dirty="0"/>
              <a:t>The</a:t>
            </a:r>
            <a:r>
              <a:rPr lang="en-US" sz="1200" dirty="0"/>
              <a:t> </a:t>
            </a:r>
            <a:r>
              <a:rPr lang="en-US" sz="1200" i="1" dirty="0"/>
              <a:t>Karate Kid</a:t>
            </a:r>
            <a:r>
              <a:rPr lang="en-US" sz="1200" dirty="0"/>
              <a:t>)</a:t>
            </a:r>
          </a:p>
          <a:p>
            <a:pPr marL="457200" indent="-457200">
              <a:buFont typeface="+mj-lt"/>
              <a:buAutoNum type="arabicPeriod" startAt="42"/>
            </a:pPr>
            <a:r>
              <a:rPr lang="en-US" sz="1200" b="1" dirty="0"/>
              <a:t>Imposter</a:t>
            </a:r>
            <a:r>
              <a:rPr lang="en-US" sz="1200" dirty="0"/>
              <a:t> (aka the </a:t>
            </a:r>
            <a:r>
              <a:rPr lang="en-US" sz="1200" b="1" dirty="0"/>
              <a:t>Pretender</a:t>
            </a:r>
            <a:r>
              <a:rPr lang="en-US" sz="1200" dirty="0"/>
              <a:t>)—They are intelligent and take advantage of situations and characters</a:t>
            </a:r>
          </a:p>
          <a:p>
            <a:pPr marL="457200" indent="-457200">
              <a:buFont typeface="+mj-lt"/>
              <a:buAutoNum type="arabicPeriod" startAt="42"/>
            </a:pPr>
            <a:r>
              <a:rPr lang="en-US" sz="1200" b="1" dirty="0"/>
              <a:t>Jester</a:t>
            </a:r>
            <a:r>
              <a:rPr lang="en-US" sz="1200" dirty="0"/>
              <a:t>—They are always lighthearted and joking but always pure of heart and truly caring for others (Example: Will Ferrell in </a:t>
            </a:r>
            <a:r>
              <a:rPr lang="en-US" sz="1200" i="1" dirty="0"/>
              <a:t>Elf</a:t>
            </a:r>
            <a:r>
              <a:rPr lang="en-US" sz="1200" dirty="0"/>
              <a:t>)</a:t>
            </a:r>
          </a:p>
          <a:p>
            <a:pPr marL="457200" indent="-457200">
              <a:buFont typeface="+mj-lt"/>
              <a:buAutoNum type="arabicPeriod" startAt="42"/>
            </a:pPr>
            <a:r>
              <a:rPr lang="en-US" sz="1200" b="1" dirty="0"/>
              <a:t>Jock</a:t>
            </a:r>
            <a:r>
              <a:rPr lang="en-US" sz="1200" dirty="0"/>
              <a:t>—A male athlete who is often muscular, but not very smart</a:t>
            </a:r>
          </a:p>
          <a:p>
            <a:pPr marL="457200" indent="-457200">
              <a:buFont typeface="+mj-lt"/>
              <a:buAutoNum type="arabicPeriod" startAt="42"/>
            </a:pPr>
            <a:r>
              <a:rPr lang="en-US" sz="1200" b="1" dirty="0"/>
              <a:t>Kirk</a:t>
            </a:r>
            <a:r>
              <a:rPr lang="en-US" sz="1200" dirty="0"/>
              <a:t>—The Kirk is a captain or a similar leader who needs to be practical rather than emotional or distant, often having to make decisions in the middle of </a:t>
            </a:r>
            <a:r>
              <a:rPr lang="en-US" sz="1200" u="sng" dirty="0"/>
              <a:t>The Spock</a:t>
            </a:r>
            <a:r>
              <a:rPr lang="en-US" sz="1200" dirty="0"/>
              <a:t> or </a:t>
            </a:r>
            <a:r>
              <a:rPr lang="en-US" sz="1200" u="sng" dirty="0"/>
              <a:t>The McCoy</a:t>
            </a:r>
            <a:r>
              <a:rPr lang="en-US" sz="1200" dirty="0"/>
              <a:t> (Example: “Jim” James Tiberius Kirk from </a:t>
            </a:r>
            <a:r>
              <a:rPr lang="en-US" sz="1200" i="1" dirty="0"/>
              <a:t>Star Trek</a:t>
            </a:r>
            <a:r>
              <a:rPr lang="en-US" sz="1200" dirty="0"/>
              <a:t>)</a:t>
            </a:r>
          </a:p>
          <a:p>
            <a:pPr marL="457200" indent="-457200">
              <a:buFont typeface="+mj-lt"/>
              <a:buAutoNum type="arabicPeriod" startAt="42"/>
            </a:pPr>
            <a:r>
              <a:rPr lang="en-US" sz="1200" b="1" dirty="0"/>
              <a:t>Knight-errant</a:t>
            </a:r>
            <a:r>
              <a:rPr lang="en-US" sz="1200" dirty="0"/>
              <a:t>—A noble Knight on a Quest</a:t>
            </a:r>
          </a:p>
          <a:p>
            <a:pPr marL="457200" indent="-457200">
              <a:buFont typeface="+mj-lt"/>
              <a:buAutoNum type="arabicPeriod" startAt="42"/>
            </a:pPr>
            <a:r>
              <a:rPr lang="en-US" sz="1200" b="1" dirty="0"/>
              <a:t>Loner</a:t>
            </a:r>
            <a:r>
              <a:rPr lang="en-US" sz="1200" dirty="0"/>
              <a:t>—The Loner isolates him or herself and often struggles to connect with others. They feel alien to others around them (Example: Jim from </a:t>
            </a:r>
            <a:r>
              <a:rPr lang="en-US" sz="1200" i="1" dirty="0"/>
              <a:t>Rebel Without a Cause</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27</a:t>
            </a:fld>
            <a:endParaRPr lang="en-US"/>
          </a:p>
        </p:txBody>
      </p:sp>
    </p:spTree>
    <p:extLst>
      <p:ext uri="{BB962C8B-B14F-4D97-AF65-F5344CB8AC3E}">
        <p14:creationId xmlns:p14="http://schemas.microsoft.com/office/powerpoint/2010/main" val="1734333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457200" indent="-457200">
              <a:buFont typeface="+mj-lt"/>
              <a:buAutoNum type="arabicPeriod" startAt="49"/>
            </a:pPr>
            <a:r>
              <a:rPr lang="en-US" sz="1200" b="1" dirty="0"/>
              <a:t>Loser</a:t>
            </a:r>
            <a:r>
              <a:rPr lang="en-US" sz="1200" dirty="0"/>
              <a:t>—They don’t catch any breaks and always seem to get the short end of the stick. They are also either usually unmotivated and don’t care about how they are perceived, or they do and try to make the change, only to fail time and time again (Example: Charlie Brown from </a:t>
            </a:r>
            <a:r>
              <a:rPr lang="en-US" sz="1200" i="1" dirty="0"/>
              <a:t>Peanuts</a:t>
            </a:r>
            <a:r>
              <a:rPr lang="en-US" sz="1200" dirty="0"/>
              <a:t>)</a:t>
            </a:r>
          </a:p>
          <a:p>
            <a:pPr marL="457200" indent="-457200">
              <a:buFont typeface="+mj-lt"/>
              <a:buAutoNum type="arabicPeriod" startAt="49"/>
            </a:pPr>
            <a:r>
              <a:rPr lang="en-US" sz="1200" b="1" dirty="0"/>
              <a:t>Lovable Rogue</a:t>
            </a:r>
            <a:r>
              <a:rPr lang="en-US" sz="1200" dirty="0"/>
              <a:t>—They break the law and don’t always seem to care about anyone else, but they often show enough heart in the end for audiences to like them (Example: Han Solo from </a:t>
            </a:r>
            <a:r>
              <a:rPr lang="en-US" sz="1200" i="1" dirty="0"/>
              <a:t>Star Wars</a:t>
            </a:r>
            <a:r>
              <a:rPr lang="en-US" sz="1200" dirty="0"/>
              <a:t>)</a:t>
            </a:r>
          </a:p>
          <a:p>
            <a:pPr marL="457200" indent="-457200">
              <a:buFont typeface="+mj-lt"/>
              <a:buAutoNum type="arabicPeriod" startAt="49"/>
            </a:pPr>
            <a:r>
              <a:rPr lang="en-US" sz="1200" b="1" dirty="0"/>
              <a:t>Lovers</a:t>
            </a:r>
            <a:r>
              <a:rPr lang="en-US" sz="1200" dirty="0"/>
              <a:t>—Star-crossed lovers who fall romantically in love, despite the constant conflict of other characters. They’re often from different sides of the tracks (Example: </a:t>
            </a:r>
            <a:r>
              <a:rPr lang="en-US" sz="1200" i="1" dirty="0"/>
              <a:t>Romeo and Juliet</a:t>
            </a:r>
            <a:r>
              <a:rPr lang="en-US" sz="1200" dirty="0"/>
              <a:t>, AND Tony and Maria from </a:t>
            </a:r>
            <a:r>
              <a:rPr lang="en-US" sz="1200" i="1" dirty="0"/>
              <a:t>West Side Story</a:t>
            </a:r>
            <a:r>
              <a:rPr lang="en-US" sz="1200" dirty="0"/>
              <a:t>, Danny and Sandy from </a:t>
            </a:r>
            <a:r>
              <a:rPr lang="en-US" sz="1200" i="1" dirty="0"/>
              <a:t>Grease</a:t>
            </a:r>
            <a:r>
              <a:rPr lang="en-US" sz="1200" dirty="0"/>
              <a:t>, Johnny and Baby from </a:t>
            </a:r>
            <a:r>
              <a:rPr lang="en-US" sz="1200" i="1" dirty="0"/>
              <a:t>Dirty Dancing</a:t>
            </a:r>
            <a:r>
              <a:rPr lang="en-US" sz="1200" dirty="0"/>
              <a:t>)</a:t>
            </a:r>
          </a:p>
          <a:p>
            <a:pPr marL="457200" indent="-457200">
              <a:buFont typeface="+mj-lt"/>
              <a:buAutoNum type="arabicPeriod" startAt="49"/>
            </a:pPr>
            <a:r>
              <a:rPr lang="en-US" sz="1200" b="1" dirty="0"/>
              <a:t>Loyalist</a:t>
            </a:r>
            <a:r>
              <a:rPr lang="en-US" sz="1200" dirty="0"/>
              <a:t> (see also </a:t>
            </a:r>
            <a:r>
              <a:rPr lang="en-US" sz="1200" b="1" dirty="0"/>
              <a:t>Sidekick</a:t>
            </a:r>
            <a:r>
              <a:rPr lang="en-US" sz="1200" dirty="0"/>
              <a:t>)—They have the strong ability to support others and always remain loyal in doing so despite their own lack of abilities and feeling of self-worth (Example: Dr. Watson from </a:t>
            </a:r>
            <a:r>
              <a:rPr lang="en-US" sz="1200" i="1" dirty="0"/>
              <a:t>Sherlock Holmes</a:t>
            </a:r>
            <a:r>
              <a:rPr lang="en-US" sz="1200" dirty="0"/>
              <a:t>, R2D2 from </a:t>
            </a:r>
            <a:r>
              <a:rPr lang="en-US" sz="1200" i="1" dirty="0"/>
              <a:t>Star Wars</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28</a:t>
            </a:fld>
            <a:endParaRPr lang="en-US"/>
          </a:p>
        </p:txBody>
      </p:sp>
    </p:spTree>
    <p:extLst>
      <p:ext uri="{BB962C8B-B14F-4D97-AF65-F5344CB8AC3E}">
        <p14:creationId xmlns:p14="http://schemas.microsoft.com/office/powerpoint/2010/main" val="3267551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457200" indent="-457200">
              <a:buFont typeface="+mj-lt"/>
              <a:buAutoNum type="arabicPeriod" startAt="53"/>
            </a:pPr>
            <a:r>
              <a:rPr lang="en-US" sz="1200" b="1" dirty="0"/>
              <a:t>Mad Scientist</a:t>
            </a:r>
            <a:r>
              <a:rPr lang="en-US" sz="1200" dirty="0"/>
              <a:t>—Usually insane or highly eccentric. They often play the role of the villain or antagonist and always feel that the science they are exploring is above and beyond any human rights issues or ethics (Example: Dr. Moreau from </a:t>
            </a:r>
            <a:r>
              <a:rPr lang="en-US" sz="1200" i="1" dirty="0"/>
              <a:t>The Island of Dr. Moreau</a:t>
            </a:r>
            <a:r>
              <a:rPr lang="en-US" sz="1200" dirty="0"/>
              <a:t>, Doctor Frankenstein from </a:t>
            </a:r>
            <a:r>
              <a:rPr lang="en-US" sz="1200" i="1" dirty="0"/>
              <a:t>Frankenstein’s Monster</a:t>
            </a:r>
            <a:r>
              <a:rPr lang="en-US" sz="1200" dirty="0"/>
              <a:t>)</a:t>
            </a:r>
          </a:p>
          <a:p>
            <a:pPr marL="457200" indent="-457200">
              <a:buFont typeface="+mj-lt"/>
              <a:buAutoNum type="arabicPeriod" startAt="53"/>
            </a:pPr>
            <a:r>
              <a:rPr lang="en-US" sz="1200" b="1" dirty="0"/>
              <a:t>Magician</a:t>
            </a:r>
            <a:r>
              <a:rPr lang="en-US" sz="1200" dirty="0"/>
              <a:t> (aka </a:t>
            </a:r>
            <a:r>
              <a:rPr lang="en-US" sz="1200" b="1" dirty="0"/>
              <a:t>Shaman</a:t>
            </a:r>
            <a:r>
              <a:rPr lang="en-US" sz="1200" dirty="0"/>
              <a:t>)—A man with special insight or mystical powers coming to the aid of the protagonist (Example: Dick Halloran from </a:t>
            </a:r>
            <a:r>
              <a:rPr lang="en-US" sz="1200" i="1" dirty="0"/>
              <a:t>The Shining</a:t>
            </a:r>
            <a:r>
              <a:rPr lang="en-US" sz="1200" dirty="0"/>
              <a:t>)</a:t>
            </a:r>
          </a:p>
          <a:p>
            <a:pPr marL="457200" indent="-457200">
              <a:buFont typeface="+mj-lt"/>
              <a:buAutoNum type="arabicPeriod" startAt="53"/>
            </a:pPr>
            <a:r>
              <a:rPr lang="en-US" sz="1200" b="1" dirty="0"/>
              <a:t>Maiden</a:t>
            </a:r>
            <a:r>
              <a:rPr lang="en-US" sz="1200" dirty="0"/>
              <a:t>—Usually the innocent and pure female that is often in need of rescue (see Damsel in Distress). She can be naive, sometimes overly self-confident, and can be attractive but also child-like (Example: Princess Fiona from </a:t>
            </a:r>
            <a:r>
              <a:rPr lang="en-US" sz="1200" i="1" dirty="0"/>
              <a:t>Shrek</a:t>
            </a:r>
            <a:r>
              <a:rPr lang="en-US" sz="1200" dirty="0"/>
              <a:t>)</a:t>
            </a:r>
          </a:p>
          <a:p>
            <a:pPr marL="457200" indent="-457200">
              <a:buFont typeface="+mj-lt"/>
              <a:buAutoNum type="arabicPeriod" startAt="53"/>
            </a:pPr>
            <a:r>
              <a:rPr lang="en-US" sz="1200" b="1" dirty="0"/>
              <a:t>Manic Pixie Dream Girl</a:t>
            </a:r>
            <a:r>
              <a:rPr lang="en-US" sz="1200" dirty="0"/>
              <a:t>—Characters that have eccentric personality quirks, are very girlish, and usually dreamingly cute and attractive (Example: Jessica Day from </a:t>
            </a:r>
            <a:r>
              <a:rPr lang="en-US" sz="1200" i="1" dirty="0"/>
              <a:t>The New Girl</a:t>
            </a:r>
            <a:r>
              <a:rPr lang="en-US" sz="1200" dirty="0"/>
              <a:t>, Princess Ann [Audrey Hepburn] from </a:t>
            </a:r>
            <a:r>
              <a:rPr lang="en-US" sz="1200" i="1" dirty="0"/>
              <a:t>Roman Holiday</a:t>
            </a:r>
            <a:r>
              <a:rPr lang="en-US" sz="1200" dirty="0"/>
              <a:t>)</a:t>
            </a:r>
          </a:p>
          <a:p>
            <a:pPr marL="457200" indent="-457200">
              <a:buFont typeface="+mj-lt"/>
              <a:buAutoNum type="arabicPeriod" startAt="53"/>
            </a:pPr>
            <a:r>
              <a:rPr lang="en-US" sz="1200" b="1" dirty="0"/>
              <a:t>McCoy</a:t>
            </a:r>
            <a:r>
              <a:rPr lang="en-US" sz="1200" dirty="0"/>
              <a:t>—The McCoy cares for others deeply, a proverbial heart of gold, and always seeks to do the right thing, no matter what the situation (Doctor Leonard H. “Bones” McCoy from </a:t>
            </a:r>
            <a:r>
              <a:rPr lang="en-US" sz="1200" i="1" dirty="0"/>
              <a:t>Star Trek</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29</a:t>
            </a:fld>
            <a:endParaRPr lang="en-US"/>
          </a:p>
        </p:txBody>
      </p:sp>
    </p:spTree>
    <p:extLst>
      <p:ext uri="{BB962C8B-B14F-4D97-AF65-F5344CB8AC3E}">
        <p14:creationId xmlns:p14="http://schemas.microsoft.com/office/powerpoint/2010/main" val="323781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are just </a:t>
            </a:r>
            <a:r>
              <a:rPr lang="en-US" sz="1200" b="1" dirty="0"/>
              <a:t>three</a:t>
            </a:r>
            <a:r>
              <a:rPr lang="en-US" sz="1200" dirty="0"/>
              <a:t> conflicts in storytelling. They are</a:t>
            </a:r>
          </a:p>
          <a:p>
            <a:pPr marL="514350" indent="-514350">
              <a:buFont typeface="+mj-lt"/>
              <a:buAutoNum type="arabicPeriod"/>
            </a:pPr>
            <a:r>
              <a:rPr lang="en-US" sz="1200" dirty="0"/>
              <a:t>Man vs. the World</a:t>
            </a:r>
          </a:p>
          <a:p>
            <a:pPr marL="514350" indent="-514350">
              <a:buFont typeface="+mj-lt"/>
              <a:buAutoNum type="arabicPeriod"/>
            </a:pPr>
            <a:r>
              <a:rPr lang="en-US" sz="1200" dirty="0"/>
              <a:t>Man vs. Man</a:t>
            </a:r>
          </a:p>
          <a:p>
            <a:pPr marL="514350" indent="-514350">
              <a:buFont typeface="+mj-lt"/>
              <a:buAutoNum type="arabicPeriod"/>
            </a:pPr>
            <a:r>
              <a:rPr lang="en-US" sz="1200" dirty="0"/>
              <a:t>Man vs. the Supernatural </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a:t>
            </a:fld>
            <a:endParaRPr lang="en-US"/>
          </a:p>
        </p:txBody>
      </p:sp>
    </p:spTree>
    <p:extLst>
      <p:ext uri="{BB962C8B-B14F-4D97-AF65-F5344CB8AC3E}">
        <p14:creationId xmlns:p14="http://schemas.microsoft.com/office/powerpoint/2010/main" val="1194931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457200" indent="-457200">
              <a:buFont typeface="+mj-lt"/>
              <a:buAutoNum type="arabicPeriod" startAt="58"/>
            </a:pPr>
            <a:r>
              <a:rPr lang="en-US" sz="1200" dirty="0"/>
              <a:t>Mentally or Socially </a:t>
            </a:r>
            <a:r>
              <a:rPr lang="en-US" sz="1200" b="1" dirty="0"/>
              <a:t>Disabled</a:t>
            </a:r>
            <a:r>
              <a:rPr lang="en-US" sz="1200" dirty="0"/>
              <a:t>—Dependent and sometimes draining on others around them at times. Often autistic. (Example: Raymond from </a:t>
            </a:r>
            <a:r>
              <a:rPr lang="en-US" sz="1200" i="1" dirty="0"/>
              <a:t>Rain Man</a:t>
            </a:r>
            <a:r>
              <a:rPr lang="en-US" sz="1200" dirty="0"/>
              <a:t>)</a:t>
            </a:r>
          </a:p>
          <a:p>
            <a:pPr marL="457200" indent="-457200">
              <a:buFont typeface="+mj-lt"/>
              <a:buAutoNum type="arabicPeriod" startAt="58"/>
            </a:pPr>
            <a:r>
              <a:rPr lang="en-US" sz="1200" b="1" dirty="0"/>
              <a:t>Mentor</a:t>
            </a:r>
            <a:r>
              <a:rPr lang="en-US" sz="1200" dirty="0"/>
              <a:t>—The mentor is the adviser, the expert, and is usually intelligent and wise in whatever field of expertise or philosophy that they are known for. They care for the hero and want to be in the hero’s life, which usually starts with conflict at first.</a:t>
            </a:r>
          </a:p>
          <a:p>
            <a:pPr marL="457200" indent="-457200">
              <a:buFont typeface="+mj-lt"/>
              <a:buAutoNum type="arabicPeriod" startAt="58"/>
            </a:pPr>
            <a:r>
              <a:rPr lang="en-US" sz="1200" b="1" dirty="0"/>
              <a:t>Monster</a:t>
            </a:r>
            <a:r>
              <a:rPr lang="en-US" sz="1200" dirty="0"/>
              <a:t>—They are either half human or not human at all and usually provoke fear and panic.</a:t>
            </a:r>
          </a:p>
          <a:p>
            <a:pPr marL="457200" indent="-457200">
              <a:buFont typeface="+mj-lt"/>
              <a:buAutoNum type="arabicPeriod" startAt="58"/>
            </a:pPr>
            <a:r>
              <a:rPr lang="en-US" sz="1200" b="1" dirty="0"/>
              <a:t>Mother Figure</a:t>
            </a:r>
            <a:r>
              <a:rPr lang="en-US" sz="1200" dirty="0"/>
              <a:t>—The mother figure is always the source of nurturing and comfort, offering guidance while also sometimes coming off as over-controlling and worrisome, but always acts from the heart (Example: Martha Kent from </a:t>
            </a:r>
            <a:r>
              <a:rPr lang="en-US" sz="1200" i="1" dirty="0"/>
              <a:t>Superman</a:t>
            </a:r>
            <a:r>
              <a:rPr lang="en-US" sz="1200" dirty="0"/>
              <a:t>, Aunt May from </a:t>
            </a:r>
            <a:r>
              <a:rPr lang="en-US" sz="1200" i="1" dirty="0"/>
              <a:t>Spider-man</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30</a:t>
            </a:fld>
            <a:endParaRPr lang="en-US"/>
          </a:p>
        </p:txBody>
      </p:sp>
    </p:spTree>
    <p:extLst>
      <p:ext uri="{BB962C8B-B14F-4D97-AF65-F5344CB8AC3E}">
        <p14:creationId xmlns:p14="http://schemas.microsoft.com/office/powerpoint/2010/main" val="2385783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457200" indent="-457200">
              <a:buFont typeface="+mj-lt"/>
              <a:buAutoNum type="arabicPeriod" startAt="62"/>
            </a:pPr>
            <a:r>
              <a:rPr lang="en-US" sz="1200" b="1" dirty="0"/>
              <a:t>Mother’s Boy</a:t>
            </a:r>
            <a:r>
              <a:rPr lang="en-US" sz="1200" dirty="0"/>
              <a:t>—A man who is excessively attached to his mother. This is played for all types of emotions and genres, including comedy, drama (Example: Owen from </a:t>
            </a:r>
            <a:r>
              <a:rPr lang="en-US" sz="1200" i="1" dirty="0"/>
              <a:t>Throw Mamma From the Train</a:t>
            </a:r>
            <a:r>
              <a:rPr lang="en-US" sz="1200" dirty="0"/>
              <a:t>), and tragedy (Example: Norman Bates from </a:t>
            </a:r>
            <a:r>
              <a:rPr lang="en-US" sz="1200" i="1" dirty="0"/>
              <a:t>Psycho</a:t>
            </a:r>
            <a:r>
              <a:rPr lang="en-US" sz="1200" dirty="0"/>
              <a:t>)</a:t>
            </a:r>
          </a:p>
          <a:p>
            <a:pPr marL="457200" indent="-457200">
              <a:buFont typeface="+mj-lt"/>
              <a:buAutoNum type="arabicPeriod" startAt="62"/>
            </a:pPr>
            <a:r>
              <a:rPr lang="en-US" sz="1200" b="1" dirty="0"/>
              <a:t>Nemesis</a:t>
            </a:r>
            <a:r>
              <a:rPr lang="en-US" sz="1200" dirty="0"/>
              <a:t> (aka the </a:t>
            </a:r>
            <a:r>
              <a:rPr lang="en-US" sz="1200" b="1" dirty="0"/>
              <a:t>Challenger</a:t>
            </a:r>
            <a:r>
              <a:rPr lang="en-US" sz="1200" dirty="0"/>
              <a:t>)—They usually exist to hate the hero, for any number of reasons. The nemesis or challenger is often similar to the hero in many ways and thus is always trying to overshadow due to jealousy or outright hate (Example: Loki from </a:t>
            </a:r>
            <a:r>
              <a:rPr lang="en-US" sz="1200" i="1" dirty="0"/>
              <a:t>Thor</a:t>
            </a:r>
            <a:r>
              <a:rPr lang="en-US" sz="1200" dirty="0"/>
              <a:t>)</a:t>
            </a:r>
          </a:p>
          <a:p>
            <a:pPr marL="457200" indent="-457200">
              <a:buFont typeface="+mj-lt"/>
              <a:buAutoNum type="arabicPeriod" startAt="62"/>
            </a:pPr>
            <a:r>
              <a:rPr lang="en-US" sz="1200" b="1" dirty="0"/>
              <a:t>Nerd</a:t>
            </a:r>
            <a:r>
              <a:rPr lang="en-US" sz="1200" dirty="0"/>
              <a:t>—Usually a socially-impaired, obsessive, or overly-intellectual person. They often have a good heart and always mean well (Example: Dana </a:t>
            </a:r>
            <a:r>
              <a:rPr lang="en-US" sz="1200" dirty="0" err="1"/>
              <a:t>Skully</a:t>
            </a:r>
            <a:r>
              <a:rPr lang="en-US" sz="1200" dirty="0"/>
              <a:t> from </a:t>
            </a:r>
            <a:r>
              <a:rPr lang="en-US" sz="1200" i="1" dirty="0"/>
              <a:t>The X-Files</a:t>
            </a:r>
            <a:r>
              <a:rPr lang="en-US" sz="1200" dirty="0"/>
              <a:t>)</a:t>
            </a:r>
          </a:p>
          <a:p>
            <a:pPr marL="457200" indent="-457200">
              <a:buFont typeface="+mj-lt"/>
              <a:buAutoNum type="arabicPeriod" startAt="62"/>
            </a:pPr>
            <a:r>
              <a:rPr lang="en-US" sz="1200" b="1" dirty="0"/>
              <a:t>Noble Savage</a:t>
            </a:r>
            <a:r>
              <a:rPr lang="en-US" sz="1200" dirty="0"/>
              <a:t>—A wild outsider with noble characteristics that has little to no experience with society’s ways (Example: </a:t>
            </a:r>
            <a:r>
              <a:rPr lang="en-US" sz="1200" i="1" dirty="0"/>
              <a:t>Tarzan</a:t>
            </a:r>
            <a:r>
              <a:rPr lang="en-US" sz="1200" dirty="0"/>
              <a:t>)</a:t>
            </a:r>
          </a:p>
          <a:p>
            <a:pPr marL="457200" indent="-457200">
              <a:buFont typeface="+mj-lt"/>
              <a:buAutoNum type="arabicPeriod" startAt="62"/>
            </a:pPr>
            <a:r>
              <a:rPr lang="en-US" sz="1200" b="1" dirty="0"/>
              <a:t>Observer</a:t>
            </a:r>
            <a:r>
              <a:rPr lang="en-US" sz="1200" dirty="0"/>
              <a:t>—They often witness all that goes on, but remain quiet and calm throughout. They are usually philosophical and every time they speak or act, it’s important (Example: Rafiki from </a:t>
            </a:r>
            <a:r>
              <a:rPr lang="en-US" sz="1200" i="1" dirty="0"/>
              <a:t>The Lion King</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31</a:t>
            </a:fld>
            <a:endParaRPr lang="en-US"/>
          </a:p>
        </p:txBody>
      </p:sp>
    </p:spTree>
    <p:extLst>
      <p:ext uri="{BB962C8B-B14F-4D97-AF65-F5344CB8AC3E}">
        <p14:creationId xmlns:p14="http://schemas.microsoft.com/office/powerpoint/2010/main" val="3743886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342900" indent="-342900">
              <a:buFont typeface="+mj-lt"/>
              <a:buAutoNum type="arabicPeriod" startAt="68"/>
            </a:pPr>
            <a:r>
              <a:rPr lang="en-US" sz="1200" b="1" dirty="0"/>
              <a:t>Outlaw</a:t>
            </a:r>
            <a:r>
              <a:rPr lang="en-US" sz="1200" dirty="0"/>
              <a:t>—Similar to the “Rebel” they are romanticized, charismatic, and can often be the social bandit of the story</a:t>
            </a:r>
          </a:p>
          <a:p>
            <a:pPr marL="342900" indent="-342900">
              <a:buFont typeface="+mj-lt"/>
              <a:buAutoNum type="arabicPeriod" startAt="68"/>
            </a:pPr>
            <a:r>
              <a:rPr lang="en-US" sz="1200" b="1" dirty="0"/>
              <a:t>Peacemaker</a:t>
            </a:r>
            <a:r>
              <a:rPr lang="en-US" sz="1200" dirty="0"/>
              <a:t>—They try to force the peace between characters and situations. Usually the voice of reason between all.</a:t>
            </a:r>
          </a:p>
          <a:p>
            <a:pPr marL="342900" indent="-342900">
              <a:buFont typeface="+mj-lt"/>
              <a:buAutoNum type="arabicPeriod" startAt="68"/>
            </a:pPr>
            <a:r>
              <a:rPr lang="en-US" sz="1200" b="1" dirty="0"/>
              <a:t>Pessimist</a:t>
            </a:r>
            <a:r>
              <a:rPr lang="en-US" sz="1200" dirty="0"/>
              <a:t>—For them, the glass is always half empty. They won’t take risks and often complain about everything every chance they get (Example: Hudson from </a:t>
            </a:r>
            <a:r>
              <a:rPr lang="en-US" sz="1200" i="1" dirty="0"/>
              <a:t>Aliens</a:t>
            </a:r>
            <a:r>
              <a:rPr lang="en-US" sz="1200" dirty="0"/>
              <a:t>)</a:t>
            </a:r>
          </a:p>
          <a:p>
            <a:pPr marL="342900" indent="-342900">
              <a:buFont typeface="+mj-lt"/>
              <a:buAutoNum type="arabicPeriod" startAt="68"/>
            </a:pPr>
            <a:r>
              <a:rPr lang="en-US" sz="1200" b="1" dirty="0"/>
              <a:t>Prostitute</a:t>
            </a:r>
            <a:r>
              <a:rPr lang="en-US" sz="1200" dirty="0"/>
              <a:t> (aka the </a:t>
            </a:r>
            <a:r>
              <a:rPr lang="en-US" sz="1200" b="1" dirty="0"/>
              <a:t>Mercenary</a:t>
            </a:r>
            <a:r>
              <a:rPr lang="en-US" sz="1200" dirty="0"/>
              <a:t>)—engages in the sale or negotiation of their own integrity or spirit due to fears of physical survival or for financial gain. Prostitutes/mercenaries sell (or sell out) their skills, talents, ideas, their bodies, and any other expression of “self” but always at some personal cost. (Miss Kitty from </a:t>
            </a:r>
            <a:r>
              <a:rPr lang="en-US" sz="1200" i="1" dirty="0"/>
              <a:t>Gunsmoke</a:t>
            </a:r>
            <a:r>
              <a:rPr lang="en-US" sz="1200" dirty="0"/>
              <a:t>, Peachy </a:t>
            </a:r>
            <a:r>
              <a:rPr lang="en-US" sz="1200" dirty="0" err="1"/>
              <a:t>Carnehan</a:t>
            </a:r>
            <a:r>
              <a:rPr lang="en-US" sz="1200" dirty="0"/>
              <a:t> [Michael Caine] in </a:t>
            </a:r>
            <a:r>
              <a:rPr lang="en-US" sz="1200" i="1" dirty="0"/>
              <a:t>The Man Who Would Be King</a:t>
            </a:r>
            <a:r>
              <a:rPr lang="en-US" sz="1200" dirty="0"/>
              <a:t>, </a:t>
            </a:r>
            <a:r>
              <a:rPr lang="en-US" sz="1200" dirty="0" err="1"/>
              <a:t>Fantine</a:t>
            </a:r>
            <a:r>
              <a:rPr lang="en-US" sz="1200" dirty="0"/>
              <a:t> from </a:t>
            </a:r>
            <a:r>
              <a:rPr lang="en-US" sz="1200" i="1" dirty="0"/>
              <a:t>Les Miserable</a:t>
            </a:r>
            <a:r>
              <a:rPr lang="en-US" sz="1200" dirty="0"/>
              <a:t>)</a:t>
            </a:r>
          </a:p>
          <a:p>
            <a:pPr marL="342900" indent="-342900">
              <a:buFont typeface="+mj-lt"/>
              <a:buAutoNum type="arabicPeriod" startAt="68"/>
            </a:pPr>
            <a:r>
              <a:rPr lang="en-US" sz="1200" b="1" dirty="0"/>
              <a:t>Psychopath</a:t>
            </a:r>
            <a:r>
              <a:rPr lang="en-US" sz="1200" dirty="0"/>
              <a:t>—Sociopathic and violent, this character solves problems by inflicting violence upon others, usually with fatal results (Example: Hannibal Lecter from </a:t>
            </a:r>
            <a:r>
              <a:rPr lang="en-US" sz="1200" i="1" dirty="0"/>
              <a:t>The Silence of the Lambs</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32</a:t>
            </a:fld>
            <a:endParaRPr lang="en-US"/>
          </a:p>
        </p:txBody>
      </p:sp>
    </p:spTree>
    <p:extLst>
      <p:ext uri="{BB962C8B-B14F-4D97-AF65-F5344CB8AC3E}">
        <p14:creationId xmlns:p14="http://schemas.microsoft.com/office/powerpoint/2010/main" val="334655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342900" indent="-342900">
              <a:buFont typeface="+mj-lt"/>
              <a:buAutoNum type="arabicPeriod" startAt="73"/>
            </a:pPr>
            <a:r>
              <a:rPr lang="en-US" sz="1200" b="1" dirty="0"/>
              <a:t>Rebel</a:t>
            </a:r>
            <a:r>
              <a:rPr lang="en-US" sz="1200" dirty="0"/>
              <a:t>—the rebel takes the “Loner” attributes to the next level as they push up against anyone and everyone, walking strictly to a beat of their own drum without caring what others think (Example: John Bender from </a:t>
            </a:r>
            <a:r>
              <a:rPr lang="en-US" sz="1200" i="1" dirty="0"/>
              <a:t>The Breakfast Club</a:t>
            </a:r>
            <a:r>
              <a:rPr lang="en-US" sz="1200" dirty="0"/>
              <a:t>)</a:t>
            </a:r>
          </a:p>
          <a:p>
            <a:pPr marL="342900" indent="-342900">
              <a:buFont typeface="+mj-lt"/>
              <a:buAutoNum type="arabicPeriod" startAt="73"/>
            </a:pPr>
            <a:r>
              <a:rPr lang="en-US" sz="1200" b="1" dirty="0"/>
              <a:t>Redshirt</a:t>
            </a:r>
            <a:r>
              <a:rPr lang="en-US" sz="1200" dirty="0"/>
              <a:t>—The expendable character that is never given much backstory and usually dies soon after being introduced. Taken from the original Star Trek series where characters with red shirts were often those expendable characters going out on missions with the main characters. (anyone wearing a Red Shirt in any original </a:t>
            </a:r>
            <a:r>
              <a:rPr lang="en-US" sz="1200" i="1" dirty="0"/>
              <a:t>Star Trek</a:t>
            </a:r>
            <a:r>
              <a:rPr lang="en-US" sz="1200" dirty="0"/>
              <a:t> episode)</a:t>
            </a:r>
          </a:p>
          <a:p>
            <a:pPr marL="342900" indent="-342900">
              <a:buFont typeface="+mj-lt"/>
              <a:buAutoNum type="arabicPeriod" startAt="73"/>
            </a:pPr>
            <a:r>
              <a:rPr lang="en-US" sz="1200" b="1" dirty="0"/>
              <a:t>Reluctant Monster</a:t>
            </a:r>
            <a:r>
              <a:rPr lang="en-US" sz="1200" dirty="0"/>
              <a:t>—The Reluctant Monster usually has no idea that they’re a monster at all. They are often a member of a species that traditionally does nasty things to people, but that is not in their own personal nature (Example: </a:t>
            </a:r>
            <a:r>
              <a:rPr lang="en-US" sz="1200" i="1" dirty="0"/>
              <a:t>Frankenstein’s Monster</a:t>
            </a:r>
            <a:r>
              <a:rPr lang="en-US" sz="1200" dirty="0"/>
              <a:t>)</a:t>
            </a:r>
          </a:p>
          <a:p>
            <a:pPr marL="342900" indent="-342900">
              <a:buFont typeface="+mj-lt"/>
              <a:buAutoNum type="arabicPeriod" startAt="73"/>
            </a:pPr>
            <a:r>
              <a:rPr lang="en-US" sz="1200" b="1" dirty="0"/>
              <a:t>Rightful King</a:t>
            </a:r>
            <a:r>
              <a:rPr lang="en-US" sz="1200" dirty="0"/>
              <a:t>—A lost or forgotten just ruler whose return or triumph restores peace (Example: Aragorn of Arathorn from </a:t>
            </a:r>
            <a:r>
              <a:rPr lang="en-US" sz="1200" i="1" dirty="0"/>
              <a:t>The Lord of the Rings</a:t>
            </a:r>
            <a:r>
              <a:rPr lang="en-US" sz="1200" dirty="0"/>
              <a:t>, Richard the Lionheart from </a:t>
            </a:r>
            <a:r>
              <a:rPr lang="en-US" sz="1200" i="1" dirty="0"/>
              <a:t>The Adventures of Robin Hood</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33</a:t>
            </a:fld>
            <a:endParaRPr lang="en-US"/>
          </a:p>
        </p:txBody>
      </p:sp>
    </p:spTree>
    <p:extLst>
      <p:ext uri="{BB962C8B-B14F-4D97-AF65-F5344CB8AC3E}">
        <p14:creationId xmlns:p14="http://schemas.microsoft.com/office/powerpoint/2010/main" val="3127216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342900" indent="-342900">
              <a:buFont typeface="+mj-lt"/>
              <a:buAutoNum type="arabicPeriod" startAt="77"/>
            </a:pPr>
            <a:r>
              <a:rPr lang="en-US" sz="1200" b="1" dirty="0"/>
              <a:t>Seeker</a:t>
            </a:r>
            <a:r>
              <a:rPr lang="en-US" sz="1200" dirty="0"/>
              <a:t> (aka the </a:t>
            </a:r>
            <a:r>
              <a:rPr lang="en-US" sz="1200" b="1" dirty="0"/>
              <a:t>Sage</a:t>
            </a:r>
            <a:r>
              <a:rPr lang="en-US" sz="1200" dirty="0"/>
              <a:t>)—They are always on a quest for the truth, uncovering mysteries, lies, and deception despite all dangers both big and small that they face on a personal and professional level (Example: </a:t>
            </a:r>
            <a:r>
              <a:rPr lang="en-US" sz="1200" i="1" dirty="0"/>
              <a:t>Erin Brockovich</a:t>
            </a:r>
            <a:r>
              <a:rPr lang="en-US" sz="1200" dirty="0"/>
              <a:t>)</a:t>
            </a:r>
          </a:p>
          <a:p>
            <a:pPr marL="342900" indent="-342900">
              <a:buFont typeface="+mj-lt"/>
              <a:buAutoNum type="arabicPeriod" startAt="77"/>
            </a:pPr>
            <a:r>
              <a:rPr lang="en-US" sz="1200" b="1" dirty="0"/>
              <a:t>Shrew</a:t>
            </a:r>
            <a:r>
              <a:rPr lang="en-US" sz="1200" dirty="0"/>
              <a:t>—A bad-tempered or aggressively assertive woman (Example: Cruella </a:t>
            </a:r>
            <a:r>
              <a:rPr lang="en-US" sz="1200" dirty="0" err="1"/>
              <a:t>DeVille</a:t>
            </a:r>
            <a:r>
              <a:rPr lang="en-US" sz="1200" dirty="0"/>
              <a:t> from </a:t>
            </a:r>
            <a:r>
              <a:rPr lang="en-US" sz="1200" i="1" dirty="0"/>
              <a:t>101 </a:t>
            </a:r>
            <a:r>
              <a:rPr lang="en-US" sz="1200" i="1" dirty="0" err="1"/>
              <a:t>Dalmations</a:t>
            </a:r>
            <a:r>
              <a:rPr lang="en-US" sz="1200" dirty="0"/>
              <a:t>)</a:t>
            </a:r>
          </a:p>
          <a:p>
            <a:pPr marL="342900" indent="-342900">
              <a:buFont typeface="+mj-lt"/>
              <a:buAutoNum type="arabicPeriod" startAt="77"/>
            </a:pPr>
            <a:r>
              <a:rPr lang="en-US" sz="1200" b="1" dirty="0"/>
              <a:t>Side Kick </a:t>
            </a:r>
            <a:r>
              <a:rPr lang="en-US" sz="1200" dirty="0"/>
              <a:t>(see also </a:t>
            </a:r>
            <a:r>
              <a:rPr lang="en-US" sz="1200" b="1" dirty="0"/>
              <a:t>Loyalist</a:t>
            </a:r>
            <a:r>
              <a:rPr lang="en-US" sz="1200" dirty="0"/>
              <a:t>) — The friends and helpers of the main hero. They are much like the loyalist, but play a more active part in the Hero’s adventures (Example: Robin from </a:t>
            </a:r>
            <a:r>
              <a:rPr lang="en-US" sz="1200" i="1" dirty="0"/>
              <a:t>Batman Forever</a:t>
            </a:r>
            <a:r>
              <a:rPr lang="en-US" sz="1200" dirty="0"/>
              <a:t>, Short Round from </a:t>
            </a:r>
            <a:r>
              <a:rPr lang="en-US" sz="1200" i="1" dirty="0"/>
              <a:t>Indiana Jones</a:t>
            </a:r>
            <a:r>
              <a:rPr lang="en-US" sz="1200" dirty="0"/>
              <a:t> </a:t>
            </a:r>
            <a:r>
              <a:rPr lang="en-US" sz="1200" i="1" dirty="0"/>
              <a:t>and the Temple of Doom</a:t>
            </a:r>
            <a:r>
              <a:rPr lang="en-US" sz="1200" dirty="0"/>
              <a:t>)</a:t>
            </a:r>
          </a:p>
          <a:p>
            <a:pPr marL="342900" indent="-342900">
              <a:buFont typeface="+mj-lt"/>
              <a:buAutoNum type="arabicPeriod" startAt="77"/>
            </a:pPr>
            <a:r>
              <a:rPr lang="en-US" sz="1200" b="1" dirty="0"/>
              <a:t>Sociopath</a:t>
            </a:r>
            <a:r>
              <a:rPr lang="en-US" sz="1200" dirty="0"/>
              <a:t>—A person with a personality disorder better described as antisocial personality disorder, or ASPD, often manifesting itself in antisocial attitudes and behavior and a near total lack of conscience. They are intelligent, cunning, and dangerous (Example: </a:t>
            </a:r>
            <a:r>
              <a:rPr lang="en-US" sz="1200" dirty="0" err="1"/>
              <a:t>Kapitan</a:t>
            </a:r>
            <a:r>
              <a:rPr lang="en-US" sz="1200" dirty="0"/>
              <a:t> Amon </a:t>
            </a:r>
            <a:r>
              <a:rPr lang="en-US" sz="1200" dirty="0" err="1"/>
              <a:t>Goeth</a:t>
            </a:r>
            <a:r>
              <a:rPr lang="en-US" sz="1200" dirty="0"/>
              <a:t> [Ralph Fiennes] from </a:t>
            </a:r>
            <a:r>
              <a:rPr lang="en-US" sz="1200" i="1" dirty="0"/>
              <a:t>Schindler’s List</a:t>
            </a:r>
            <a:r>
              <a:rPr lang="en-US" sz="1200" dirty="0"/>
              <a:t>)</a:t>
            </a:r>
          </a:p>
          <a:p>
            <a:pPr marL="342900" indent="-342900">
              <a:buFont typeface="+mj-lt"/>
              <a:buAutoNum type="arabicPeriod" startAt="77"/>
            </a:pPr>
            <a:r>
              <a:rPr lang="en-US" sz="1200" b="1" dirty="0"/>
              <a:t>Southern Belle</a:t>
            </a:r>
            <a:r>
              <a:rPr lang="en-US" sz="1200" dirty="0"/>
              <a:t>—A young woman that often represents the American Old South’s upper class daughter or young and pretty woman (Example: Scarlett O’Hara or any of her sisters from </a:t>
            </a:r>
            <a:r>
              <a:rPr lang="en-US" sz="1200" i="1" dirty="0"/>
              <a:t>Gone With the Wind</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34</a:t>
            </a:fld>
            <a:endParaRPr lang="en-US"/>
          </a:p>
        </p:txBody>
      </p:sp>
    </p:spTree>
    <p:extLst>
      <p:ext uri="{BB962C8B-B14F-4D97-AF65-F5344CB8AC3E}">
        <p14:creationId xmlns:p14="http://schemas.microsoft.com/office/powerpoint/2010/main" val="1458101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342900" indent="-342900">
              <a:buFont typeface="+mj-lt"/>
              <a:buAutoNum type="arabicPeriod" startAt="82"/>
            </a:pPr>
            <a:r>
              <a:rPr lang="en-US" sz="1200" b="1" dirty="0"/>
              <a:t>Spock</a:t>
            </a:r>
            <a:r>
              <a:rPr lang="en-US" sz="1200" dirty="0"/>
              <a:t>—The Spock is an archetype that focuses on logic, rules, and reason while fighting for the greater good (Example: Spock from </a:t>
            </a:r>
            <a:r>
              <a:rPr lang="en-US" sz="1200" i="1" dirty="0"/>
              <a:t>Star Trek</a:t>
            </a:r>
            <a:r>
              <a:rPr lang="en-US" sz="1200" dirty="0"/>
              <a:t>)</a:t>
            </a:r>
          </a:p>
          <a:p>
            <a:pPr marL="342900" indent="-342900">
              <a:buFont typeface="+mj-lt"/>
              <a:buAutoNum type="arabicPeriod" startAt="82"/>
            </a:pPr>
            <a:r>
              <a:rPr lang="en-US" sz="1200" b="1" dirty="0"/>
              <a:t>Straight Man</a:t>
            </a:r>
            <a:r>
              <a:rPr lang="en-US" sz="1200" dirty="0"/>
              <a:t>—Exists alongside a funny character. Their serious and no-nonsense attitude makes his partner look all the more crazy and funny (Example: Abbott from </a:t>
            </a:r>
            <a:r>
              <a:rPr lang="en-US" sz="1200" i="1" dirty="0"/>
              <a:t>Abbott and Costello</a:t>
            </a:r>
            <a:r>
              <a:rPr lang="en-US" sz="1200" dirty="0"/>
              <a:t>)</a:t>
            </a:r>
          </a:p>
          <a:p>
            <a:pPr marL="342900" indent="-342900">
              <a:buFont typeface="+mj-lt"/>
              <a:buAutoNum type="arabicPeriod" startAt="82"/>
            </a:pPr>
            <a:r>
              <a:rPr lang="en-US" sz="1200" b="1" dirty="0"/>
              <a:t>Storyteller</a:t>
            </a:r>
            <a:r>
              <a:rPr lang="en-US" sz="1200" dirty="0"/>
              <a:t>—A character that is noted for his or her ability to tell tales, or those that choose to do so, even to the dismay of the other characters (Example: Wally from </a:t>
            </a:r>
            <a:r>
              <a:rPr lang="en-US" sz="1200" i="1" dirty="0"/>
              <a:t>“Crocodile” Dundee</a:t>
            </a:r>
            <a:r>
              <a:rPr lang="en-US" sz="1200" dirty="0"/>
              <a:t>)</a:t>
            </a:r>
          </a:p>
          <a:p>
            <a:pPr marL="342900" indent="-342900">
              <a:buFont typeface="+mj-lt"/>
              <a:buAutoNum type="arabicPeriod" startAt="82"/>
            </a:pPr>
            <a:r>
              <a:rPr lang="en-US" sz="1200" b="1" dirty="0"/>
              <a:t>Superhero</a:t>
            </a:r>
            <a:r>
              <a:rPr lang="en-US" sz="1200" dirty="0"/>
              <a:t>—A hero with special powers that vows to protect the world around them (Example: all DC Cinematic Universe characters, most Marvel Cinematic Universe characters)</a:t>
            </a:r>
          </a:p>
          <a:p>
            <a:pPr marL="342900" indent="-342900">
              <a:buFont typeface="+mj-lt"/>
              <a:buAutoNum type="arabicPeriod" startAt="82"/>
            </a:pPr>
            <a:r>
              <a:rPr lang="en-US" sz="1200" b="1" dirty="0"/>
              <a:t>Super Soldier</a:t>
            </a:r>
            <a:r>
              <a:rPr lang="en-US" sz="1200" dirty="0"/>
              <a:t>—A soldier who operates beyond human limits or abilities  (Example: Captain America from the</a:t>
            </a:r>
            <a:r>
              <a:rPr lang="en-US" sz="1200" i="1" dirty="0"/>
              <a:t> </a:t>
            </a:r>
            <a:r>
              <a:rPr lang="en-US" sz="1200" dirty="0"/>
              <a:t>Marvel Cinematic Universe)</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35</a:t>
            </a:fld>
            <a:endParaRPr lang="en-US"/>
          </a:p>
        </p:txBody>
      </p:sp>
    </p:spTree>
    <p:extLst>
      <p:ext uri="{BB962C8B-B14F-4D97-AF65-F5344CB8AC3E}">
        <p14:creationId xmlns:p14="http://schemas.microsoft.com/office/powerpoint/2010/main" val="2035473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342900" indent="-342900">
              <a:buFont typeface="+mj-lt"/>
              <a:buAutoNum type="arabicPeriod" startAt="87"/>
            </a:pPr>
            <a:r>
              <a:rPr lang="en-US" sz="1200" b="1" dirty="0"/>
              <a:t>Supervillain</a:t>
            </a:r>
            <a:r>
              <a:rPr lang="en-US" sz="1200" dirty="0"/>
              <a:t>—Antithesis to the Superhero</a:t>
            </a:r>
          </a:p>
          <a:p>
            <a:pPr marL="342900" indent="-342900">
              <a:buFont typeface="+mj-lt"/>
              <a:buAutoNum type="arabicPeriod" startAt="87"/>
            </a:pPr>
            <a:r>
              <a:rPr lang="en-US" sz="1200" b="1" dirty="0"/>
              <a:t>Swashbuckler</a:t>
            </a:r>
            <a:r>
              <a:rPr lang="en-US" sz="1200" dirty="0"/>
              <a:t>—A joyful, noisy, and boastful renaissance era swordsman or pirate (Example: Jack Sparrow from </a:t>
            </a:r>
            <a:r>
              <a:rPr lang="en-US" sz="1200" i="1" dirty="0"/>
              <a:t>Pirates of the Caribbean</a:t>
            </a:r>
            <a:r>
              <a:rPr lang="en-US" sz="1200" dirty="0"/>
              <a:t>)</a:t>
            </a:r>
          </a:p>
          <a:p>
            <a:pPr marL="342900" indent="-342900">
              <a:buFont typeface="+mj-lt"/>
              <a:buAutoNum type="arabicPeriod" startAt="87"/>
            </a:pPr>
            <a:r>
              <a:rPr lang="en-US" sz="1200" b="1" dirty="0"/>
              <a:t>Tomboy</a:t>
            </a:r>
            <a:r>
              <a:rPr lang="en-US" sz="1200" dirty="0"/>
              <a:t>—A girl usually interested in sports, activities, and displaying attributes that often fall under the umbrella of boys and men in society (Example: Scout from </a:t>
            </a:r>
            <a:r>
              <a:rPr lang="en-US" sz="1200" i="1" dirty="0"/>
              <a:t>To Kill a Mockingbird</a:t>
            </a:r>
            <a:r>
              <a:rPr lang="en-US" sz="1200" dirty="0"/>
              <a:t>)</a:t>
            </a:r>
          </a:p>
          <a:p>
            <a:pPr marL="342900" indent="-342900">
              <a:buFont typeface="+mj-lt"/>
              <a:buAutoNum type="arabicPeriod" startAt="87"/>
            </a:pPr>
            <a:r>
              <a:rPr lang="en-US" sz="1200" b="1" dirty="0"/>
              <a:t>Tortured Artist</a:t>
            </a:r>
            <a:r>
              <a:rPr lang="en-US" sz="1200" dirty="0"/>
              <a:t>—They often display constant torment due to frustrations with art and society</a:t>
            </a:r>
          </a:p>
          <a:p>
            <a:pPr marL="342900" indent="-342900">
              <a:buFont typeface="+mj-lt"/>
              <a:buAutoNum type="arabicPeriod" startAt="87"/>
            </a:pPr>
            <a:r>
              <a:rPr lang="en-US" sz="1200" b="1" dirty="0"/>
              <a:t>Town Drunk</a:t>
            </a:r>
            <a:r>
              <a:rPr lang="en-US" sz="1200" dirty="0"/>
              <a:t>—Usually a male in a small town who is known to be drunk in public fashion (Example: Otis Campbell in </a:t>
            </a:r>
            <a:r>
              <a:rPr lang="en-US" sz="1200" i="1" dirty="0"/>
              <a:t>The Andy Griffith Show</a:t>
            </a:r>
            <a:r>
              <a:rPr lang="en-US" sz="1200" dirty="0"/>
              <a:t>, Louie </a:t>
            </a:r>
            <a:r>
              <a:rPr lang="en-US" sz="1200" dirty="0" err="1"/>
              <a:t>Pheeters</a:t>
            </a:r>
            <a:r>
              <a:rPr lang="en-US" sz="1200" dirty="0"/>
              <a:t> “Festus” in </a:t>
            </a:r>
            <a:r>
              <a:rPr lang="en-US" sz="1200" i="1" dirty="0"/>
              <a:t>Gunsmoke</a:t>
            </a:r>
            <a:r>
              <a:rPr lang="en-US" sz="1200" dirty="0"/>
              <a:t>)</a:t>
            </a:r>
          </a:p>
          <a:p>
            <a:pPr marL="342900" indent="-342900">
              <a:buFont typeface="+mj-lt"/>
              <a:buAutoNum type="arabicPeriod" startAt="87"/>
            </a:pPr>
            <a:r>
              <a:rPr lang="en-US" sz="1200" b="1" dirty="0"/>
              <a:t>Tragic Hero</a:t>
            </a:r>
            <a:r>
              <a:rPr lang="en-US" sz="1200" dirty="0"/>
              <a:t>—A hero with a major flaw that leads to his or her eventual death and downfall (Example: Anakin Skywalker from the </a:t>
            </a:r>
            <a:r>
              <a:rPr lang="en-US" sz="1200" i="1" dirty="0"/>
              <a:t>Star</a:t>
            </a:r>
            <a:r>
              <a:rPr lang="en-US" sz="1200" dirty="0"/>
              <a:t> </a:t>
            </a:r>
            <a:r>
              <a:rPr lang="en-US" sz="1200" i="1" dirty="0"/>
              <a:t>Wars</a:t>
            </a:r>
            <a:r>
              <a:rPr lang="en-US" sz="1200" dirty="0"/>
              <a:t> prequels, Achilles from </a:t>
            </a:r>
            <a:r>
              <a:rPr lang="en-US" sz="1200" i="1" dirty="0"/>
              <a:t>Troy</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36</a:t>
            </a:fld>
            <a:endParaRPr lang="en-US"/>
          </a:p>
        </p:txBody>
      </p:sp>
    </p:spTree>
    <p:extLst>
      <p:ext uri="{BB962C8B-B14F-4D97-AF65-F5344CB8AC3E}">
        <p14:creationId xmlns:p14="http://schemas.microsoft.com/office/powerpoint/2010/main" val="2850474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342900" indent="-342900">
              <a:buFont typeface="+mj-lt"/>
              <a:buAutoNum type="arabicPeriod" startAt="93"/>
            </a:pPr>
            <a:r>
              <a:rPr lang="en-US" sz="1200" b="1" dirty="0"/>
              <a:t>Trickster</a:t>
            </a:r>
            <a:r>
              <a:rPr lang="en-US" sz="1200" dirty="0"/>
              <a:t>—They are often the trouble makers, liars, and the self-absorbed. They can be like jesters, but they often make more of an impact on the main characters in some way, shape, or form by the end of the story (Example: Buddy Love in </a:t>
            </a:r>
            <a:r>
              <a:rPr lang="en-US" sz="1200" i="1" dirty="0"/>
              <a:t>The Nutty Professor</a:t>
            </a:r>
            <a:r>
              <a:rPr lang="en-US" sz="1200" dirty="0"/>
              <a:t>)</a:t>
            </a:r>
          </a:p>
          <a:p>
            <a:pPr marL="342900" indent="-342900">
              <a:buFont typeface="+mj-lt"/>
              <a:buAutoNum type="arabicPeriod" startAt="93"/>
            </a:pPr>
            <a:r>
              <a:rPr lang="en-US" sz="1200" b="1" dirty="0"/>
              <a:t>Troubled Teen</a:t>
            </a:r>
            <a:r>
              <a:rPr lang="en-US" sz="1200" dirty="0"/>
              <a:t>—They hate rules and defy authority, usually because of depression, hormones, or due to social differences. Despite the hard attitude they portray, they are often the most vulnerable (Example: Landon Carter [Shane West] from </a:t>
            </a:r>
            <a:r>
              <a:rPr lang="en-US" sz="1200" i="1" dirty="0"/>
              <a:t>A Walk to Remember</a:t>
            </a:r>
            <a:r>
              <a:rPr lang="en-US" sz="1200" dirty="0"/>
              <a:t>)</a:t>
            </a:r>
          </a:p>
          <a:p>
            <a:pPr marL="342900" indent="-342900">
              <a:buFont typeface="+mj-lt"/>
              <a:buAutoNum type="arabicPeriod" startAt="93"/>
            </a:pPr>
            <a:r>
              <a:rPr lang="en-US" sz="1200" b="1" dirty="0"/>
              <a:t>Turncoat</a:t>
            </a:r>
            <a:r>
              <a:rPr lang="en-US" sz="1200" dirty="0"/>
              <a:t>—The character who switches sides at some point to help out the other side (Example: Cypher from </a:t>
            </a:r>
            <a:r>
              <a:rPr lang="en-US" sz="1200" i="1" dirty="0"/>
              <a:t>The Matrix</a:t>
            </a:r>
            <a:r>
              <a:rPr lang="en-US" sz="1200" dirty="0"/>
              <a:t>)</a:t>
            </a:r>
          </a:p>
          <a:p>
            <a:pPr marL="342900" indent="-342900">
              <a:buFont typeface="+mj-lt"/>
              <a:buAutoNum type="arabicPeriod" startAt="93"/>
            </a:pPr>
            <a:r>
              <a:rPr lang="en-US" sz="1200" b="1" dirty="0"/>
              <a:t>Victim</a:t>
            </a:r>
            <a:r>
              <a:rPr lang="en-US" sz="1200" dirty="0"/>
              <a:t>— The root of the Victim archetype is a fear that you cannot survive or will not survive. Not just physical survival but the survival of your identity, your hopes and dreams or sense of self.</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37</a:t>
            </a:fld>
            <a:endParaRPr lang="en-US"/>
          </a:p>
        </p:txBody>
      </p:sp>
    </p:spTree>
    <p:extLst>
      <p:ext uri="{BB962C8B-B14F-4D97-AF65-F5344CB8AC3E}">
        <p14:creationId xmlns:p14="http://schemas.microsoft.com/office/powerpoint/2010/main" val="3475079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342900" indent="-342900">
              <a:buFont typeface="+mj-lt"/>
              <a:buAutoNum type="arabicPeriod" startAt="97"/>
            </a:pPr>
            <a:r>
              <a:rPr lang="en-US" sz="1200" b="1" dirty="0"/>
              <a:t>Village Idiot</a:t>
            </a:r>
            <a:r>
              <a:rPr lang="en-US" sz="1200" dirty="0"/>
              <a:t>—A character usually known locally for ignorance or stupidity, but are often shown to have a good heart and can contribute to either the downfall or the uprising of the hero (Example: The Fool from </a:t>
            </a:r>
            <a:r>
              <a:rPr lang="en-US" sz="1200" i="1" dirty="0"/>
              <a:t>King Lear</a:t>
            </a:r>
            <a:r>
              <a:rPr lang="en-US" sz="1200" dirty="0"/>
              <a:t>)</a:t>
            </a:r>
          </a:p>
          <a:p>
            <a:pPr marL="342900" indent="-342900">
              <a:buFont typeface="+mj-lt"/>
              <a:buAutoNum type="arabicPeriod" startAt="97"/>
            </a:pPr>
            <a:r>
              <a:rPr lang="en-US" sz="1200" b="1" dirty="0"/>
              <a:t>Villain</a:t>
            </a:r>
            <a:r>
              <a:rPr lang="en-US" sz="1200" dirty="0"/>
              <a:t>—An evil character in a story</a:t>
            </a:r>
          </a:p>
          <a:p>
            <a:pPr marL="342900" indent="-342900">
              <a:buFont typeface="+mj-lt"/>
              <a:buAutoNum type="arabicPeriod" startAt="97"/>
            </a:pPr>
            <a:r>
              <a:rPr lang="en-US" sz="1200" b="1" dirty="0"/>
              <a:t>Warrior</a:t>
            </a:r>
            <a:r>
              <a:rPr lang="en-US" sz="1200" dirty="0"/>
              <a:t> (aka </a:t>
            </a:r>
            <a:r>
              <a:rPr lang="en-US" sz="1200" b="1" dirty="0"/>
              <a:t>Veteran</a:t>
            </a:r>
            <a:r>
              <a:rPr lang="en-US" sz="1200" dirty="0"/>
              <a:t> aka </a:t>
            </a:r>
            <a:r>
              <a:rPr lang="en-US" sz="1200" b="1" dirty="0"/>
              <a:t>Soldier/Sailor/Marine/Airman </a:t>
            </a:r>
            <a:r>
              <a:rPr lang="en-US" sz="1200" dirty="0"/>
              <a:t>etc.)—a military type through and through, he is misunderstood by anyone who is not a Warrior and this frustrates him. His adopted “family” consists of his fellow Warriors, sometimes even if they represent an opposing faction. Unlike the Psychopath, Warriors typically do not seek to kill. Rather, the Warrior seeks to use exactly enough force necessary to forward the diplomatic aims of his faction. The Warrior understands honor and nobility, is unquestionably loyal, and silently copes with remorse. (Example: Raiden [Clive Owen] from </a:t>
            </a:r>
            <a:r>
              <a:rPr lang="en-US" sz="1200" i="1" dirty="0"/>
              <a:t>Last Knights</a:t>
            </a:r>
            <a:r>
              <a:rPr lang="en-US" sz="1200" dirty="0"/>
              <a:t>,</a:t>
            </a:r>
            <a:r>
              <a:rPr lang="en-US" sz="1200" i="1" dirty="0"/>
              <a:t> </a:t>
            </a:r>
            <a:r>
              <a:rPr lang="nb-NO" sz="1200" dirty="0"/>
              <a:t>Todd [Kurt Russell] from </a:t>
            </a:r>
            <a:r>
              <a:rPr lang="nb-NO" sz="1200" i="1" dirty="0"/>
              <a:t>Soldier</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38</a:t>
            </a:fld>
            <a:endParaRPr lang="en-US"/>
          </a:p>
        </p:txBody>
      </p:sp>
    </p:spTree>
    <p:extLst>
      <p:ext uri="{BB962C8B-B14F-4D97-AF65-F5344CB8AC3E}">
        <p14:creationId xmlns:p14="http://schemas.microsoft.com/office/powerpoint/2010/main" val="2613681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Listing 104 Archetypes</a:t>
            </a:r>
          </a:p>
          <a:p>
            <a:endParaRPr lang="en-US" dirty="0"/>
          </a:p>
          <a:p>
            <a:pPr marL="457200" indent="-457200">
              <a:buFont typeface="+mj-lt"/>
              <a:buAutoNum type="arabicPeriod" startAt="100"/>
            </a:pPr>
            <a:r>
              <a:rPr lang="en-US" sz="1200" b="1" dirty="0"/>
              <a:t>Whiskey Priest</a:t>
            </a:r>
            <a:r>
              <a:rPr lang="en-US" sz="1200" dirty="0"/>
              <a:t>—A priest or ordained minister who teaches at a high standard but also showcases moral weakness through drinking alcohol or engaging in some other or vices (Example: Friar Tuck from </a:t>
            </a:r>
            <a:r>
              <a:rPr lang="en-US" sz="1200" i="1" dirty="0"/>
              <a:t>The Adventures of Robin Hood</a:t>
            </a:r>
            <a:r>
              <a:rPr lang="en-US" sz="1200" dirty="0"/>
              <a:t>, any time Stephen King portrays a holy person ever, Anglican vicar Sidney Chambers from BBC’s </a:t>
            </a:r>
            <a:r>
              <a:rPr lang="en-US" sz="1200" i="1" dirty="0"/>
              <a:t>Grantchester</a:t>
            </a:r>
            <a:r>
              <a:rPr lang="en-US" sz="1200" dirty="0"/>
              <a:t>) </a:t>
            </a:r>
          </a:p>
          <a:p>
            <a:pPr marL="457200" indent="-457200">
              <a:buFont typeface="+mj-lt"/>
              <a:buAutoNum type="arabicPeriod" startAt="100"/>
            </a:pPr>
            <a:r>
              <a:rPr lang="en-US" sz="1200" b="1" dirty="0"/>
              <a:t>Wildly Insane </a:t>
            </a:r>
            <a:r>
              <a:rPr lang="en-US" sz="1200" dirty="0"/>
              <a:t>(aka </a:t>
            </a:r>
            <a:r>
              <a:rPr lang="en-US" sz="1200" b="1" dirty="0"/>
              <a:t>Crazy</a:t>
            </a:r>
            <a:r>
              <a:rPr lang="en-US" sz="1200" dirty="0"/>
              <a:t>)—this character is completely out of touch with reality and locked into patterns of behavior that are consistently harmful to himself or others, usually due to some trauma or traumatic events (Example: Lady Macbeth from </a:t>
            </a:r>
            <a:r>
              <a:rPr lang="en-US" sz="1200" i="1" dirty="0"/>
              <a:t>Macbeth</a:t>
            </a:r>
            <a:r>
              <a:rPr lang="en-US" sz="1200" dirty="0"/>
              <a:t>, Ophelia from </a:t>
            </a:r>
            <a:r>
              <a:rPr lang="en-US" sz="1200" i="1" dirty="0"/>
              <a:t>Hamlet</a:t>
            </a:r>
            <a:r>
              <a:rPr lang="en-US" sz="1200" dirty="0"/>
              <a:t>)</a:t>
            </a:r>
            <a:endParaRPr lang="en-US" sz="1200" i="1" dirty="0"/>
          </a:p>
          <a:p>
            <a:pPr marL="457200" indent="-457200">
              <a:buFont typeface="+mj-lt"/>
              <a:buAutoNum type="arabicPeriod" startAt="100"/>
            </a:pPr>
            <a:r>
              <a:rPr lang="en-US" sz="1200" b="1" dirty="0"/>
              <a:t>Wise Fool</a:t>
            </a:r>
            <a:r>
              <a:rPr lang="en-US" sz="1200" dirty="0"/>
              <a:t>—A “fool” or somewhat socially hindered character with an attribute of wisdom (Example: Dori from </a:t>
            </a:r>
            <a:r>
              <a:rPr lang="en-US" sz="1200" i="1" dirty="0"/>
              <a:t>Finding Nemo</a:t>
            </a:r>
            <a:r>
              <a:rPr lang="en-US" sz="1200" dirty="0"/>
              <a:t>)</a:t>
            </a:r>
          </a:p>
          <a:p>
            <a:pPr marL="457200" indent="-457200">
              <a:buFont typeface="+mj-lt"/>
              <a:buAutoNum type="arabicPeriod" startAt="100"/>
            </a:pPr>
            <a:r>
              <a:rPr lang="en-US" sz="1200" b="1" dirty="0"/>
              <a:t>Wise Old Man</a:t>
            </a:r>
            <a:r>
              <a:rPr lang="en-US" sz="1200" dirty="0"/>
              <a:t>—An elderly character who provides wisdom to the protagonist (Example: Gandalf from </a:t>
            </a:r>
            <a:r>
              <a:rPr lang="en-US" sz="1200" i="1" dirty="0"/>
              <a:t>The Lord of the Rings</a:t>
            </a:r>
            <a:r>
              <a:rPr lang="en-US" sz="1200" dirty="0"/>
              <a:t>)</a:t>
            </a:r>
          </a:p>
          <a:p>
            <a:pPr marL="457200" indent="-457200">
              <a:buFont typeface="+mj-lt"/>
              <a:buAutoNum type="arabicPeriod" startAt="100"/>
            </a:pPr>
            <a:r>
              <a:rPr lang="en-US" sz="1200" b="1" dirty="0"/>
              <a:t>Yokel</a:t>
            </a:r>
            <a:r>
              <a:rPr lang="en-US" sz="1200" dirty="0"/>
              <a:t> (aka </a:t>
            </a:r>
            <a:r>
              <a:rPr lang="en-US" sz="1200" b="1" dirty="0"/>
              <a:t>Hick</a:t>
            </a:r>
            <a:r>
              <a:rPr lang="en-US" sz="1200" dirty="0"/>
              <a:t>)—A term referring to the stereotype of unsophisticated back country characters (Example: Carl </a:t>
            </a:r>
            <a:r>
              <a:rPr lang="en-US" sz="1200" dirty="0" err="1"/>
              <a:t>Spackler</a:t>
            </a:r>
            <a:r>
              <a:rPr lang="en-US" sz="1200" dirty="0"/>
              <a:t> from </a:t>
            </a:r>
            <a:r>
              <a:rPr lang="en-US" sz="1200" i="1" dirty="0"/>
              <a:t>Caddyshack</a:t>
            </a:r>
            <a:r>
              <a:rPr lang="en-US" sz="1200" dirty="0"/>
              <a:t>)</a:t>
            </a:r>
          </a:p>
        </p:txBody>
      </p:sp>
      <p:sp>
        <p:nvSpPr>
          <p:cNvPr id="4" name="Slide Number Placeholder 3"/>
          <p:cNvSpPr>
            <a:spLocks noGrp="1"/>
          </p:cNvSpPr>
          <p:nvPr>
            <p:ph type="sldNum" sz="quarter" idx="5"/>
          </p:nvPr>
        </p:nvSpPr>
        <p:spPr/>
        <p:txBody>
          <a:bodyPr/>
          <a:lstStyle/>
          <a:p>
            <a:pPr marL="0" marR="0" lvl="0" indent="0" algn="r" defTabSz="1288591" rtl="0" eaLnBrk="1" fontAlgn="auto" latinLnBrk="0" hangingPunct="1">
              <a:lnSpc>
                <a:spcPct val="100000"/>
              </a:lnSpc>
              <a:spcBef>
                <a:spcPts val="0"/>
              </a:spcBef>
              <a:spcAft>
                <a:spcPts val="0"/>
              </a:spcAft>
              <a:buClrTx/>
              <a:buSzTx/>
              <a:buFontTx/>
              <a:buNone/>
              <a:tabLst/>
              <a:defRPr/>
            </a:pPr>
            <a:fld id="{B260E533-E7AF-45F4-9329-0C2586D48BE6}" type="slidenum">
              <a:rPr kumimoji="0" lang="en-US" sz="13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88591"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147587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Plots</a:t>
            </a:r>
          </a:p>
          <a:p>
            <a:r>
              <a:rPr lang="en-US" sz="1200" dirty="0"/>
              <a:t>There are just </a:t>
            </a:r>
            <a:r>
              <a:rPr lang="en-US" sz="1200" b="1" dirty="0"/>
              <a:t>seven</a:t>
            </a:r>
            <a:r>
              <a:rPr lang="en-US" sz="1200" dirty="0"/>
              <a:t> basic plots. </a:t>
            </a:r>
            <a:r>
              <a:rPr lang="en-US" dirty="0"/>
              <a:t>Some claim that Rebellion Against “The One” is a plot line. This typically concerns a hero who rebels against the all-powerful entity that controls the world until he is forced to surrender to that power. In some versions, “the One” is portrayed as benevolent, as in the story of </a:t>
            </a:r>
            <a:r>
              <a:rPr lang="en-US" i="1" dirty="0"/>
              <a:t>Job</a:t>
            </a:r>
            <a:r>
              <a:rPr lang="en-US" dirty="0"/>
              <a:t>, while in others “the One” is malevolent, as in </a:t>
            </a:r>
            <a:r>
              <a:rPr lang="en-US" i="1" dirty="0"/>
              <a:t>1984, Brazil, </a:t>
            </a:r>
            <a:r>
              <a:rPr lang="en-US" i="0" dirty="0"/>
              <a:t>or</a:t>
            </a:r>
            <a:r>
              <a:rPr lang="en-US" i="1" dirty="0"/>
              <a:t> The Hunger Games. </a:t>
            </a:r>
            <a:endParaRPr lang="en-US" dirty="0"/>
          </a:p>
          <a:p>
            <a:r>
              <a:rPr lang="en-US" dirty="0"/>
              <a:t>Some claim that Mystery is a plot and define a Mystery plot as a story in which an outsider to some horrendous incident or event (such as a murder) then tries to discover the truth of what happened.</a:t>
            </a:r>
          </a:p>
          <a:p>
            <a:r>
              <a:rPr lang="en-US" dirty="0"/>
              <a:t>The problem I have with these additions is that they mainly fall into one of the previous seven. For example, what is being investigated in a Mystery is a story based on one of the other plots or the Rebellion against “the One” is an overcoming the Monster plot or a Rebirth plot. </a:t>
            </a:r>
          </a:p>
          <a:p>
            <a:r>
              <a:rPr lang="en-US" dirty="0"/>
              <a:t>I believe that either of these can fit nicely inside the traditionally recognized seven classical plots.</a:t>
            </a:r>
          </a:p>
          <a:p>
            <a:pPr marL="228600" indent="-228600">
              <a:buFont typeface="+mj-lt"/>
              <a:buAutoNum type="arabicPeriod"/>
            </a:pPr>
            <a:r>
              <a:rPr lang="en-US" dirty="0"/>
              <a:t>Overcoming the Monster</a:t>
            </a:r>
          </a:p>
          <a:p>
            <a:pPr marL="228600" indent="-228600">
              <a:buFont typeface="+mj-lt"/>
              <a:buAutoNum type="arabicPeriod"/>
            </a:pPr>
            <a:r>
              <a:rPr lang="en-US" dirty="0"/>
              <a:t>Rags to Riches</a:t>
            </a:r>
          </a:p>
          <a:p>
            <a:pPr marL="228600" indent="-228600">
              <a:buFont typeface="+mj-lt"/>
              <a:buAutoNum type="arabicPeriod"/>
            </a:pPr>
            <a:r>
              <a:rPr lang="en-US" dirty="0"/>
              <a:t>The Quest</a:t>
            </a:r>
          </a:p>
          <a:p>
            <a:pPr marL="228600" indent="-228600">
              <a:buFont typeface="+mj-lt"/>
              <a:buAutoNum type="arabicPeriod"/>
            </a:pPr>
            <a:r>
              <a:rPr lang="en-US" dirty="0"/>
              <a:t>Voyage and Return</a:t>
            </a:r>
          </a:p>
          <a:p>
            <a:pPr marL="228600" indent="-228600">
              <a:buFont typeface="+mj-lt"/>
              <a:buAutoNum type="arabicPeriod"/>
            </a:pPr>
            <a:r>
              <a:rPr lang="en-US" dirty="0"/>
              <a:t>Rebirth</a:t>
            </a:r>
          </a:p>
          <a:p>
            <a:pPr marL="228600" indent="-228600">
              <a:buFont typeface="+mj-lt"/>
              <a:buAutoNum type="arabicPeriod"/>
            </a:pPr>
            <a:r>
              <a:rPr lang="en-US" dirty="0"/>
              <a:t>Comedy</a:t>
            </a:r>
          </a:p>
          <a:p>
            <a:pPr marL="228600" indent="-228600">
              <a:buFont typeface="+mj-lt"/>
              <a:buAutoNum type="arabicPeriod"/>
            </a:pPr>
            <a:r>
              <a:rPr lang="en-US" dirty="0"/>
              <a:t>Tragedy</a:t>
            </a:r>
          </a:p>
          <a:p>
            <a:endParaRPr lang="en-US" dirty="0"/>
          </a:p>
        </p:txBody>
      </p:sp>
      <p:sp>
        <p:nvSpPr>
          <p:cNvPr id="4" name="Slide Number Placeholder 3"/>
          <p:cNvSpPr>
            <a:spLocks noGrp="1"/>
          </p:cNvSpPr>
          <p:nvPr>
            <p:ph type="sldNum" sz="quarter" idx="5"/>
          </p:nvPr>
        </p:nvSpPr>
        <p:spPr/>
        <p:txBody>
          <a:bodyPr/>
          <a:lstStyle/>
          <a:p>
            <a:pPr>
              <a:defRPr/>
            </a:pPr>
            <a:fld id="{B260E533-E7AF-45F4-9329-0C2586D48BE6}" type="slidenum">
              <a:rPr lang="en-US" smtClean="0"/>
              <a:pPr>
                <a:defRPr/>
              </a:pPr>
              <a:t>4</a:t>
            </a:fld>
            <a:endParaRPr lang="en-US"/>
          </a:p>
        </p:txBody>
      </p:sp>
    </p:spTree>
    <p:extLst>
      <p:ext uri="{BB962C8B-B14F-4D97-AF65-F5344CB8AC3E}">
        <p14:creationId xmlns:p14="http://schemas.microsoft.com/office/powerpoint/2010/main" val="2279081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time to play “TRUTH or TROPE?”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you recognize some of the most common and false/ misleading male tropes or determine if they represent men accurately.</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40</a:t>
            </a:fld>
            <a:endParaRPr lang="en-US"/>
          </a:p>
        </p:txBody>
      </p:sp>
    </p:spTree>
    <p:extLst>
      <p:ext uri="{BB962C8B-B14F-4D97-AF65-F5344CB8AC3E}">
        <p14:creationId xmlns:p14="http://schemas.microsoft.com/office/powerpoint/2010/main" val="3842972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TRUTH or TROPE? </a:t>
            </a:r>
            <a:r>
              <a:rPr lang="en-US" dirty="0"/>
              <a:t>Combine Career Criminal + Villain= </a:t>
            </a:r>
            <a:r>
              <a:rPr lang="en-US" b="1" dirty="0" err="1"/>
              <a:t>Gangsta</a:t>
            </a:r>
            <a:r>
              <a:rPr lang="en-US" b="1" dirty="0"/>
              <a:t> Thug</a:t>
            </a:r>
          </a:p>
          <a:p>
            <a:r>
              <a:rPr lang="en-US" dirty="0"/>
              <a:t>Black men in media are often portrayed in stereotypical roles (thugs, pimps, gangsters) which supports the American blacks as criminals label (</a:t>
            </a:r>
            <a:r>
              <a:rPr lang="en-US" dirty="0" err="1"/>
              <a:t>Chochran</a:t>
            </a:r>
            <a:r>
              <a:rPr lang="en-US" dirty="0"/>
              <a:t>, Dhillon, </a:t>
            </a:r>
            <a:r>
              <a:rPr lang="en-US" dirty="0" err="1"/>
              <a:t>Rabow</a:t>
            </a:r>
            <a:r>
              <a:rPr lang="en-US" dirty="0"/>
              <a:t>, Vega, &amp; </a:t>
            </a:r>
            <a:r>
              <a:rPr lang="en-US" dirty="0" err="1"/>
              <a:t>Yeghnazar</a:t>
            </a:r>
            <a:r>
              <a:rPr lang="en-US" dirty="0"/>
              <a:t>, 2012).  Moreover, an element of criminality remains a constant character trait often associated with these characters (Noakes, 2003). </a:t>
            </a:r>
          </a:p>
        </p:txBody>
      </p:sp>
      <p:sp>
        <p:nvSpPr>
          <p:cNvPr id="4" name="Slide Number Placeholder 3"/>
          <p:cNvSpPr>
            <a:spLocks noGrp="1"/>
          </p:cNvSpPr>
          <p:nvPr>
            <p:ph type="sldNum" sz="quarter" idx="5"/>
          </p:nvPr>
        </p:nvSpPr>
        <p:spPr/>
        <p:txBody>
          <a:bodyPr/>
          <a:lstStyle/>
          <a:p>
            <a:fld id="{0A3C37BE-C303-496D-B5CD-85F2937540FC}" type="slidenum">
              <a:rPr lang="en-US" smtClean="0"/>
              <a:t>41</a:t>
            </a:fld>
            <a:endParaRPr lang="en-US"/>
          </a:p>
        </p:txBody>
      </p:sp>
    </p:spTree>
    <p:extLst>
      <p:ext uri="{BB962C8B-B14F-4D97-AF65-F5344CB8AC3E}">
        <p14:creationId xmlns:p14="http://schemas.microsoft.com/office/powerpoint/2010/main" val="1660245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TRUTH or TROPE? </a:t>
            </a:r>
            <a:r>
              <a:rPr lang="en-US" dirty="0"/>
              <a:t>Combine Career Criminal + </a:t>
            </a:r>
            <a:r>
              <a:rPr lang="en-US" sz="1800" dirty="0">
                <a:effectLst/>
                <a:latin typeface="Times New Roman" panose="02020603050405020304" pitchFamily="18" charset="0"/>
                <a:ea typeface="Times New Roman" panose="02020603050405020304" pitchFamily="18" charset="0"/>
              </a:rPr>
              <a:t>Villain</a:t>
            </a:r>
            <a:r>
              <a:rPr lang="en-US" dirty="0"/>
              <a:t>= </a:t>
            </a:r>
            <a:r>
              <a:rPr lang="en-US" b="1" dirty="0" err="1"/>
              <a:t>Gangsta</a:t>
            </a:r>
            <a:r>
              <a:rPr lang="en-US" b="1" dirty="0"/>
              <a:t> Thug</a:t>
            </a:r>
          </a:p>
          <a:p>
            <a:endParaRPr lang="en-US" b="1" dirty="0"/>
          </a:p>
          <a:p>
            <a:r>
              <a:rPr lang="en-US" dirty="0"/>
              <a:t>This pervasive trope perpetuates long-held stereotypes that American blacks are manifestly criminogenic in and of themselves, and further fuels prejudices (Fujioka, 2005).</a:t>
            </a:r>
          </a:p>
          <a:p>
            <a:r>
              <a:rPr lang="en-US" dirty="0"/>
              <a:t>Martin Luther King, Jr.</a:t>
            </a:r>
          </a:p>
          <a:p>
            <a:r>
              <a:rPr lang="en-US" dirty="0"/>
              <a:t>Benjamin O. Davis, Jr.</a:t>
            </a:r>
          </a:p>
          <a:p>
            <a:r>
              <a:rPr lang="en-US" dirty="0"/>
              <a:t>Frederick Douglas</a:t>
            </a:r>
          </a:p>
          <a:p>
            <a:r>
              <a:rPr lang="en-US" dirty="0"/>
              <a:t>Ben Carson</a:t>
            </a:r>
          </a:p>
          <a:p>
            <a:r>
              <a:rPr lang="en-US" dirty="0"/>
              <a:t>Thurgood Marshall</a:t>
            </a:r>
          </a:p>
          <a:p>
            <a:r>
              <a:rPr lang="en-US" dirty="0"/>
              <a:t>Booker T. Washington</a:t>
            </a:r>
          </a:p>
          <a:p>
            <a:r>
              <a:rPr lang="en-US" dirty="0"/>
              <a:t>Muhammad Ali</a:t>
            </a:r>
          </a:p>
          <a:p>
            <a:r>
              <a:rPr lang="en-US" dirty="0"/>
              <a:t>Jackie Robinson</a:t>
            </a:r>
          </a:p>
          <a:p>
            <a:r>
              <a:rPr lang="en-US" dirty="0"/>
              <a:t>Langston Hughes</a:t>
            </a:r>
          </a:p>
          <a:p>
            <a:r>
              <a:rPr lang="en-US" dirty="0"/>
              <a:t>George Washington Carver</a:t>
            </a:r>
          </a:p>
          <a:p>
            <a:r>
              <a:rPr lang="en-US" dirty="0"/>
              <a:t>Former President Barack Obama</a:t>
            </a:r>
          </a:p>
          <a:p>
            <a:r>
              <a:rPr lang="en-US" dirty="0"/>
              <a:t>Heart Surgeon Daniel Hale Williams</a:t>
            </a:r>
          </a:p>
          <a:p>
            <a:r>
              <a:rPr lang="en-US" dirty="0"/>
              <a:t>Inventor Garret Morgan</a:t>
            </a:r>
          </a:p>
          <a:p>
            <a:r>
              <a:rPr lang="en-US" dirty="0"/>
              <a:t>Robert Augustus Sweeney (2x MOH recipient) along with 89 other American black recipients.</a:t>
            </a:r>
          </a:p>
          <a:p>
            <a:endParaRPr lang="en-US" dirty="0"/>
          </a:p>
          <a:p>
            <a:endParaRPr lang="en-US" b="1" dirty="0"/>
          </a:p>
        </p:txBody>
      </p:sp>
      <p:sp>
        <p:nvSpPr>
          <p:cNvPr id="4" name="Slide Number Placeholder 3"/>
          <p:cNvSpPr>
            <a:spLocks noGrp="1"/>
          </p:cNvSpPr>
          <p:nvPr>
            <p:ph type="sldNum" sz="quarter" idx="5"/>
          </p:nvPr>
        </p:nvSpPr>
        <p:spPr/>
        <p:txBody>
          <a:bodyPr/>
          <a:lstStyle/>
          <a:p>
            <a:fld id="{0A3C37BE-C303-496D-B5CD-85F2937540FC}" type="slidenum">
              <a:rPr lang="en-US" smtClean="0"/>
              <a:t>42</a:t>
            </a:fld>
            <a:endParaRPr lang="en-US"/>
          </a:p>
        </p:txBody>
      </p:sp>
    </p:spTree>
    <p:extLst>
      <p:ext uri="{BB962C8B-B14F-4D97-AF65-F5344CB8AC3E}">
        <p14:creationId xmlns:p14="http://schemas.microsoft.com/office/powerpoint/2010/main" val="3211627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TRUTH or TROPE? </a:t>
            </a:r>
            <a:r>
              <a:rPr lang="en-US" dirty="0"/>
              <a:t>Warrior + Wildly Insane = </a:t>
            </a:r>
            <a:r>
              <a:rPr lang="en-US" b="1" dirty="0"/>
              <a:t>Crazy Veteran</a:t>
            </a:r>
          </a:p>
          <a:p>
            <a:endParaRPr lang="en-US" dirty="0"/>
          </a:p>
          <a:p>
            <a:r>
              <a:rPr lang="en-US" dirty="0"/>
              <a:t>The vast majority of combat veterans suffer from a mental disorder called post traumatic stress disorder.</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43</a:t>
            </a:fld>
            <a:endParaRPr lang="en-US"/>
          </a:p>
        </p:txBody>
      </p:sp>
    </p:spTree>
    <p:extLst>
      <p:ext uri="{BB962C8B-B14F-4D97-AF65-F5344CB8AC3E}">
        <p14:creationId xmlns:p14="http://schemas.microsoft.com/office/powerpoint/2010/main" val="3369237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TRUTH or TROPE? </a:t>
            </a:r>
            <a:r>
              <a:rPr lang="en-US" dirty="0"/>
              <a:t>Warrior + Wildly Insane = </a:t>
            </a:r>
            <a:r>
              <a:rPr lang="en-US" b="1" dirty="0"/>
              <a:t>Crazy Veteran</a:t>
            </a:r>
          </a:p>
          <a:p>
            <a:r>
              <a:rPr lang="en-US" dirty="0"/>
              <a:t>Statistics show that 6 to 8% of the general population suffer from post traumatic stress disorder with fewer than 15% exposed to at least 1 traumatizing event. Across the entire U.S., about 8 million U.S. adults have PTSD in a given year.</a:t>
            </a:r>
          </a:p>
          <a:p>
            <a:r>
              <a:rPr lang="en-US" dirty="0"/>
              <a:t>Meanwhile, 87% of combat veterans are exposed to on average 3.4 traumatizing events, yet less than 13% of veterans ever show any symptoms of post traumatic stress  or a stress related metal disorder.</a:t>
            </a:r>
          </a:p>
        </p:txBody>
      </p:sp>
      <p:sp>
        <p:nvSpPr>
          <p:cNvPr id="4" name="Slide Number Placeholder 3"/>
          <p:cNvSpPr>
            <a:spLocks noGrp="1"/>
          </p:cNvSpPr>
          <p:nvPr>
            <p:ph type="sldNum" sz="quarter" idx="5"/>
          </p:nvPr>
        </p:nvSpPr>
        <p:spPr/>
        <p:txBody>
          <a:bodyPr/>
          <a:lstStyle/>
          <a:p>
            <a:fld id="{0A3C37BE-C303-496D-B5CD-85F2937540FC}" type="slidenum">
              <a:rPr lang="en-US" smtClean="0"/>
              <a:t>44</a:t>
            </a:fld>
            <a:endParaRPr lang="en-US"/>
          </a:p>
        </p:txBody>
      </p:sp>
    </p:spTree>
    <p:extLst>
      <p:ext uri="{BB962C8B-B14F-4D97-AF65-F5344CB8AC3E}">
        <p14:creationId xmlns:p14="http://schemas.microsoft.com/office/powerpoint/2010/main" val="5205343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Tropes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Combining Archetypes to generate Tropes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defTabSz="1217613" eaLnBrk="0" fontAlgn="base" hangingPunct="0">
              <a:spcBef>
                <a:spcPct val="0"/>
              </a:spcBef>
              <a:spcAft>
                <a:spcPct val="0"/>
              </a:spcAft>
            </a:pPr>
            <a:r>
              <a:rPr lang="en-US" sz="1200" dirty="0">
                <a:solidFill>
                  <a:srgbClr val="374C81"/>
                </a:solidFill>
                <a:latin typeface="Century Gothic" panose="020B0502020202020204" pitchFamily="34" charset="0"/>
              </a:rPr>
              <a:t>“A </a:t>
            </a:r>
            <a:r>
              <a:rPr lang="en-US" sz="1200" b="1" dirty="0">
                <a:solidFill>
                  <a:srgbClr val="374C81"/>
                </a:solidFill>
                <a:latin typeface="Century Gothic" panose="020B0502020202020204" pitchFamily="34" charset="0"/>
              </a:rPr>
              <a:t>trope</a:t>
            </a:r>
            <a:r>
              <a:rPr lang="en-US" sz="1200" dirty="0">
                <a:solidFill>
                  <a:srgbClr val="374C81"/>
                </a:solidFill>
                <a:latin typeface="Century Gothic" panose="020B0502020202020204" pitchFamily="34" charset="0"/>
              </a:rPr>
              <a:t> is, effectively, a widely-used but importantly widely-accepted dramatic device.”</a:t>
            </a:r>
          </a:p>
          <a:p>
            <a:pPr defTabSz="1217613" eaLnBrk="0" fontAlgn="base" hangingPunct="0">
              <a:spcBef>
                <a:spcPct val="0"/>
              </a:spcBef>
              <a:spcAft>
                <a:spcPct val="0"/>
              </a:spcAft>
            </a:pPr>
            <a:r>
              <a:rPr lang="en-US" sz="1200" dirty="0">
                <a:solidFill>
                  <a:srgbClr val="374C81"/>
                </a:solidFill>
                <a:latin typeface="Century Gothic" panose="020B0502020202020204" pitchFamily="34" charset="0"/>
              </a:rPr>
              <a:t>-Paul </a:t>
            </a:r>
            <a:r>
              <a:rPr lang="en-US" sz="1200" dirty="0" err="1">
                <a:solidFill>
                  <a:srgbClr val="374C81"/>
                </a:solidFill>
                <a:latin typeface="Century Gothic" panose="020B0502020202020204" pitchFamily="34" charset="0"/>
              </a:rPr>
              <a:t>FitzSimons</a:t>
            </a:r>
            <a:endParaRPr lang="en-US" sz="1200" dirty="0">
              <a:solidFill>
                <a:srgbClr val="374C8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45</a:t>
            </a:fld>
            <a:endParaRPr lang="en-US"/>
          </a:p>
        </p:txBody>
      </p:sp>
    </p:spTree>
    <p:extLst>
      <p:ext uri="{BB962C8B-B14F-4D97-AF65-F5344CB8AC3E}">
        <p14:creationId xmlns:p14="http://schemas.microsoft.com/office/powerpoint/2010/main" val="40471312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 Trope is essentially a commonly accepted “dramatic truth” and can represent a character or a common theme in the narrative.</a:t>
            </a:r>
          </a:p>
          <a:p>
            <a:pPr marL="0" indent="0">
              <a:buNone/>
            </a:pPr>
            <a:r>
              <a:rPr lang="en-US" b="1" dirty="0"/>
              <a:t>Combine</a:t>
            </a:r>
            <a:r>
              <a:rPr lang="en-US" dirty="0"/>
              <a:t> a few </a:t>
            </a:r>
            <a:r>
              <a:rPr lang="en-US" b="1" dirty="0"/>
              <a:t>Archetypes</a:t>
            </a:r>
            <a:r>
              <a:rPr lang="en-US" dirty="0"/>
              <a:t> and you likely have some recognizable character </a:t>
            </a:r>
            <a:r>
              <a:rPr lang="en-US" b="1" dirty="0"/>
              <a:t>tropes</a:t>
            </a:r>
            <a:r>
              <a:rPr lang="en-US" dirty="0"/>
              <a:t>.</a:t>
            </a:r>
          </a:p>
          <a:p>
            <a:pPr marL="0" indent="0">
              <a:buNone/>
            </a:pPr>
            <a:r>
              <a:rPr lang="en-US" dirty="0"/>
              <a:t>For example: 	    Lover (Husband) + Harlequin</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46</a:t>
            </a:fld>
            <a:endParaRPr lang="en-US"/>
          </a:p>
        </p:txBody>
      </p:sp>
    </p:spTree>
    <p:extLst>
      <p:ext uri="{BB962C8B-B14F-4D97-AF65-F5344CB8AC3E}">
        <p14:creationId xmlns:p14="http://schemas.microsoft.com/office/powerpoint/2010/main" val="3182709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Lover + Harlequin</a:t>
            </a:r>
            <a:br>
              <a:rPr lang="en-US" dirty="0"/>
            </a:br>
            <a:r>
              <a:rPr lang="en-US" dirty="0"/>
              <a:t>= Idiot Husband</a:t>
            </a:r>
          </a:p>
        </p:txBody>
      </p:sp>
      <p:sp>
        <p:nvSpPr>
          <p:cNvPr id="4" name="Slide Number Placeholder 3"/>
          <p:cNvSpPr>
            <a:spLocks noGrp="1"/>
          </p:cNvSpPr>
          <p:nvPr>
            <p:ph type="sldNum" sz="quarter" idx="5"/>
          </p:nvPr>
        </p:nvSpPr>
        <p:spPr/>
        <p:txBody>
          <a:bodyPr/>
          <a:lstStyle/>
          <a:p>
            <a:fld id="{0A3C37BE-C303-496D-B5CD-85F2937540FC}" type="slidenum">
              <a:rPr lang="en-US" smtClean="0"/>
              <a:t>47</a:t>
            </a:fld>
            <a:endParaRPr lang="en-US"/>
          </a:p>
        </p:txBody>
      </p:sp>
    </p:spTree>
    <p:extLst>
      <p:ext uri="{BB962C8B-B14F-4D97-AF65-F5344CB8AC3E}">
        <p14:creationId xmlns:p14="http://schemas.microsoft.com/office/powerpoint/2010/main" val="4425963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Father Figure + Harlequin</a:t>
            </a:r>
            <a:br>
              <a:rPr lang="en-US" dirty="0"/>
            </a:br>
            <a:r>
              <a:rPr lang="en-US" dirty="0"/>
              <a:t>= Idiot Dad</a:t>
            </a:r>
          </a:p>
        </p:txBody>
      </p:sp>
      <p:sp>
        <p:nvSpPr>
          <p:cNvPr id="4" name="Slide Number Placeholder 3"/>
          <p:cNvSpPr>
            <a:spLocks noGrp="1"/>
          </p:cNvSpPr>
          <p:nvPr>
            <p:ph type="sldNum" sz="quarter" idx="5"/>
          </p:nvPr>
        </p:nvSpPr>
        <p:spPr/>
        <p:txBody>
          <a:bodyPr/>
          <a:lstStyle/>
          <a:p>
            <a:pPr marL="0" marR="0" lvl="0" indent="0" algn="r" defTabSz="1288591" rtl="0" eaLnBrk="1" fontAlgn="auto" latinLnBrk="0" hangingPunct="1">
              <a:lnSpc>
                <a:spcPct val="100000"/>
              </a:lnSpc>
              <a:spcBef>
                <a:spcPts val="0"/>
              </a:spcBef>
              <a:spcAft>
                <a:spcPts val="0"/>
              </a:spcAft>
              <a:buClrTx/>
              <a:buSzTx/>
              <a:buFontTx/>
              <a:buNone/>
              <a:tabLst/>
              <a:defRPr/>
            </a:pPr>
            <a:fld id="{B260E533-E7AF-45F4-9329-0C2586D48BE6}" type="slidenum">
              <a:rPr kumimoji="0" lang="en-US" sz="13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88591"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2717937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Mentally/Socially </a:t>
            </a:r>
            <a:r>
              <a:rPr lang="en-US" u="sng" dirty="0"/>
              <a:t>Disabled</a:t>
            </a:r>
            <a:r>
              <a:rPr lang="en-US" dirty="0"/>
              <a:t> + Harlequin = Autistic Clown</a:t>
            </a:r>
          </a:p>
        </p:txBody>
      </p:sp>
      <p:sp>
        <p:nvSpPr>
          <p:cNvPr id="4" name="Slide Number Placeholder 3"/>
          <p:cNvSpPr>
            <a:spLocks noGrp="1"/>
          </p:cNvSpPr>
          <p:nvPr>
            <p:ph type="sldNum" sz="quarter" idx="5"/>
          </p:nvPr>
        </p:nvSpPr>
        <p:spPr/>
        <p:txBody>
          <a:bodyPr/>
          <a:lstStyle/>
          <a:p>
            <a:fld id="{0A3C37BE-C303-496D-B5CD-85F2937540FC}" type="slidenum">
              <a:rPr lang="en-US" smtClean="0"/>
              <a:t>49</a:t>
            </a:fld>
            <a:endParaRPr lang="en-US"/>
          </a:p>
        </p:txBody>
      </p:sp>
    </p:spTree>
    <p:extLst>
      <p:ext uri="{BB962C8B-B14F-4D97-AF65-F5344CB8AC3E}">
        <p14:creationId xmlns:p14="http://schemas.microsoft.com/office/powerpoint/2010/main" val="2508390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Amazon is the largest book seller in the world. So, we can gauge what</a:t>
            </a:r>
            <a:r>
              <a:rPr lang="en-US" baseline="0" dirty="0"/>
              <a:t> the market looks like through them. </a:t>
            </a:r>
            <a:r>
              <a:rPr lang="en-US" sz="1200" dirty="0">
                <a:solidFill>
                  <a:srgbClr val="374C81"/>
                </a:solidFill>
                <a:latin typeface="Century Gothic" panose="020B0502020202020204" pitchFamily="34" charset="0"/>
              </a:rPr>
              <a:t>A call to Amazon in April 2019 resulted in the answer: “…more than 42 million new paperbacks written in English but the number changes daily…”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288591" rtl="0" eaLnBrk="1" fontAlgn="auto" latinLnBrk="0" hangingPunct="1">
              <a:lnSpc>
                <a:spcPct val="100000"/>
              </a:lnSpc>
              <a:spcBef>
                <a:spcPts val="0"/>
              </a:spcBef>
              <a:spcAft>
                <a:spcPts val="0"/>
              </a:spcAft>
              <a:buClrTx/>
              <a:buSzTx/>
              <a:buFontTx/>
              <a:buNone/>
              <a:tabLst/>
              <a:defRPr/>
            </a:pPr>
            <a:fld id="{DD1F5FB7-E3D7-4F40-BFD2-1EA306F65CC4}" type="slidenum">
              <a:rPr kumimoji="0" lang="en-US" sz="13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88591"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3597248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Warrior + Dumb Muscle </a:t>
            </a:r>
            <a:br>
              <a:rPr lang="en-US" dirty="0"/>
            </a:br>
            <a:r>
              <a:rPr lang="en-US" dirty="0"/>
              <a:t>= Mindless Drone</a:t>
            </a:r>
          </a:p>
        </p:txBody>
      </p:sp>
      <p:sp>
        <p:nvSpPr>
          <p:cNvPr id="4" name="Slide Number Placeholder 3"/>
          <p:cNvSpPr>
            <a:spLocks noGrp="1"/>
          </p:cNvSpPr>
          <p:nvPr>
            <p:ph type="sldNum" sz="quarter" idx="5"/>
          </p:nvPr>
        </p:nvSpPr>
        <p:spPr/>
        <p:txBody>
          <a:bodyPr/>
          <a:lstStyle/>
          <a:p>
            <a:fld id="{0A3C37BE-C303-496D-B5CD-85F2937540FC}" type="slidenum">
              <a:rPr lang="en-US" smtClean="0"/>
              <a:t>50</a:t>
            </a:fld>
            <a:endParaRPr lang="en-US"/>
          </a:p>
        </p:txBody>
      </p:sp>
    </p:spTree>
    <p:extLst>
      <p:ext uri="{BB962C8B-B14F-4D97-AF65-F5344CB8AC3E}">
        <p14:creationId xmlns:p14="http://schemas.microsoft.com/office/powerpoint/2010/main" val="29645164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Warrior + Psychopath</a:t>
            </a:r>
            <a:br>
              <a:rPr lang="en-US" dirty="0"/>
            </a:br>
            <a:r>
              <a:rPr lang="en-US" dirty="0"/>
              <a:t>= Sociopathic Soldier</a:t>
            </a:r>
          </a:p>
        </p:txBody>
      </p:sp>
      <p:sp>
        <p:nvSpPr>
          <p:cNvPr id="4" name="Slide Number Placeholder 3"/>
          <p:cNvSpPr>
            <a:spLocks noGrp="1"/>
          </p:cNvSpPr>
          <p:nvPr>
            <p:ph type="sldNum" sz="quarter" idx="5"/>
          </p:nvPr>
        </p:nvSpPr>
        <p:spPr/>
        <p:txBody>
          <a:bodyPr/>
          <a:lstStyle/>
          <a:p>
            <a:fld id="{0A3C37BE-C303-496D-B5CD-85F2937540FC}" type="slidenum">
              <a:rPr lang="en-US" smtClean="0"/>
              <a:t>51</a:t>
            </a:fld>
            <a:endParaRPr lang="en-US"/>
          </a:p>
        </p:txBody>
      </p:sp>
    </p:spTree>
    <p:extLst>
      <p:ext uri="{BB962C8B-B14F-4D97-AF65-F5344CB8AC3E}">
        <p14:creationId xmlns:p14="http://schemas.microsoft.com/office/powerpoint/2010/main" val="26604248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Prostitute + McCoy</a:t>
            </a:r>
            <a:br>
              <a:rPr lang="en-US" dirty="0"/>
            </a:br>
            <a:r>
              <a:rPr lang="en-US" dirty="0"/>
              <a:t>= Sympathetic Sinner</a:t>
            </a:r>
          </a:p>
        </p:txBody>
      </p:sp>
      <p:sp>
        <p:nvSpPr>
          <p:cNvPr id="4" name="Slide Number Placeholder 3"/>
          <p:cNvSpPr>
            <a:spLocks noGrp="1"/>
          </p:cNvSpPr>
          <p:nvPr>
            <p:ph type="sldNum" sz="quarter" idx="5"/>
          </p:nvPr>
        </p:nvSpPr>
        <p:spPr/>
        <p:txBody>
          <a:bodyPr/>
          <a:lstStyle/>
          <a:p>
            <a:fld id="{0A3C37BE-C303-496D-B5CD-85F2937540FC}" type="slidenum">
              <a:rPr lang="en-US" smtClean="0"/>
              <a:t>52</a:t>
            </a:fld>
            <a:endParaRPr lang="en-US"/>
          </a:p>
        </p:txBody>
      </p:sp>
    </p:spTree>
    <p:extLst>
      <p:ext uri="{BB962C8B-B14F-4D97-AF65-F5344CB8AC3E}">
        <p14:creationId xmlns:p14="http://schemas.microsoft.com/office/powerpoint/2010/main" val="1918585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Girl Next Door + Wildly Crazy </a:t>
            </a:r>
            <a:br>
              <a:rPr lang="en-US" sz="1200" dirty="0"/>
            </a:br>
            <a:r>
              <a:rPr lang="en-US" sz="1200" dirty="0"/>
              <a:t>= "Crazy" [Dated once, girlfriend, wife, or holder of an unknown and unrequited crush]</a:t>
            </a:r>
          </a:p>
          <a:p>
            <a:r>
              <a:rPr lang="en-US" sz="1200" dirty="0"/>
              <a:t>Prostitute + Grande Dame </a:t>
            </a:r>
            <a:br>
              <a:rPr lang="en-US" sz="1200" dirty="0"/>
            </a:br>
            <a:r>
              <a:rPr lang="en-US" sz="1200" dirty="0"/>
              <a:t>= The Gold Digger</a:t>
            </a:r>
          </a:p>
          <a:p>
            <a:r>
              <a:rPr lang="en-US" sz="1200" dirty="0"/>
              <a:t>Warrior + Rebel</a:t>
            </a:r>
            <a:br>
              <a:rPr lang="en-US" sz="1200" dirty="0"/>
            </a:br>
            <a:r>
              <a:rPr lang="en-US" sz="1200" dirty="0"/>
              <a:t>= Renegade Cop /  Criminal Cop</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53</a:t>
            </a:fld>
            <a:endParaRPr lang="en-US"/>
          </a:p>
        </p:txBody>
      </p:sp>
    </p:spTree>
    <p:extLst>
      <p:ext uri="{BB962C8B-B14F-4D97-AF65-F5344CB8AC3E}">
        <p14:creationId xmlns:p14="http://schemas.microsoft.com/office/powerpoint/2010/main" val="37729732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Toss Out the Tropes!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Toss out the tropes to avoid perpetuating </a:t>
            </a:r>
            <a:r>
              <a:rPr lang="en-US" sz="1200" i="1" dirty="0"/>
              <a:t>stereotypes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54</a:t>
            </a:fld>
            <a:endParaRPr lang="en-US"/>
          </a:p>
        </p:txBody>
      </p:sp>
    </p:spTree>
    <p:extLst>
      <p:ext uri="{BB962C8B-B14F-4D97-AF65-F5344CB8AC3E}">
        <p14:creationId xmlns:p14="http://schemas.microsoft.com/office/powerpoint/2010/main" val="8729938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Tropes to Avoid (Male vs. Female)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Men/Boys</a:t>
            </a:r>
          </a:p>
          <a:p>
            <a:pPr marL="0" indent="0">
              <a:buNone/>
            </a:pPr>
            <a:r>
              <a:rPr lang="en-US" dirty="0"/>
              <a:t>Men:</a:t>
            </a:r>
          </a:p>
          <a:p>
            <a:pPr lvl="1"/>
            <a:r>
              <a:rPr lang="en-US" dirty="0" err="1"/>
              <a:t>Misogony</a:t>
            </a:r>
            <a:r>
              <a:rPr lang="en-US" dirty="0"/>
              <a:t> dialogue “She’d be prettier if ___, All women, girls can’t, chicks always, little lady, Feminazi”</a:t>
            </a:r>
          </a:p>
          <a:p>
            <a:pPr lvl="1"/>
            <a:r>
              <a:rPr lang="en-US" dirty="0"/>
              <a:t>Commitment Phobic</a:t>
            </a:r>
          </a:p>
          <a:p>
            <a:pPr marL="0" indent="0">
              <a:buNone/>
            </a:pPr>
            <a:r>
              <a:rPr lang="en-US" dirty="0"/>
              <a:t>Young men</a:t>
            </a:r>
          </a:p>
          <a:p>
            <a:pPr lvl="1"/>
            <a:r>
              <a:rPr lang="en-US" dirty="0"/>
              <a:t>Oversexed, delinquent, entitled, immoral</a:t>
            </a:r>
          </a:p>
          <a:p>
            <a:pPr marL="0" indent="0">
              <a:buNone/>
            </a:pPr>
            <a:r>
              <a:rPr lang="en-US" dirty="0"/>
              <a:t>Boys</a:t>
            </a:r>
          </a:p>
          <a:p>
            <a:pPr lvl="1"/>
            <a:r>
              <a:rPr lang="en-US" dirty="0"/>
              <a:t>Dirty, mean, annoying, bullyish, dumb</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Women/Girls</a:t>
            </a:r>
          </a:p>
          <a:p>
            <a:pPr marL="0" indent="0">
              <a:buNone/>
            </a:pPr>
            <a:r>
              <a:rPr lang="en-US" dirty="0"/>
              <a:t>Women</a:t>
            </a:r>
          </a:p>
          <a:p>
            <a:pPr lvl="1"/>
            <a:r>
              <a:rPr lang="en-US" dirty="0"/>
              <a:t>Misandry: “mansplaining, </a:t>
            </a:r>
            <a:r>
              <a:rPr lang="en-US" dirty="0" err="1"/>
              <a:t>manalogue</a:t>
            </a:r>
            <a:r>
              <a:rPr lang="en-US" dirty="0"/>
              <a:t>, he had a mantrum, manterrupting, toxic masculinity, All men, boys can’t, men always, men can’t possibly understand”</a:t>
            </a:r>
          </a:p>
          <a:p>
            <a:pPr lvl="1"/>
            <a:r>
              <a:rPr lang="en-US" dirty="0"/>
              <a:t>Desperate for commitment</a:t>
            </a:r>
          </a:p>
          <a:p>
            <a:pPr marL="0" indent="0">
              <a:buNone/>
            </a:pPr>
            <a:r>
              <a:rPr lang="en-US" dirty="0"/>
              <a:t>Young women</a:t>
            </a:r>
          </a:p>
          <a:p>
            <a:pPr lvl="1"/>
            <a:r>
              <a:rPr lang="en-US" dirty="0"/>
              <a:t>Anti-male, disrespectful, selfish, promiscuous</a:t>
            </a:r>
          </a:p>
          <a:p>
            <a:pPr marL="0" indent="0">
              <a:buNone/>
            </a:pPr>
            <a:r>
              <a:rPr lang="en-US" dirty="0"/>
              <a:t>Girls</a:t>
            </a:r>
          </a:p>
          <a:p>
            <a:pPr lvl="1"/>
            <a:r>
              <a:rPr lang="en-US" dirty="0"/>
              <a:t>Angelic, clean, sweet, smart, fair/just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55</a:t>
            </a:fld>
            <a:endParaRPr lang="en-US"/>
          </a:p>
        </p:txBody>
      </p:sp>
    </p:spTree>
    <p:extLst>
      <p:ext uri="{BB962C8B-B14F-4D97-AF65-F5344CB8AC3E}">
        <p14:creationId xmlns:p14="http://schemas.microsoft.com/office/powerpoint/2010/main" val="15943978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Tropes to Avoid (Asian people group)</a:t>
            </a:r>
          </a:p>
          <a:p>
            <a:r>
              <a:rPr lang="en-US" sz="1200" b="1" dirty="0"/>
              <a:t>Yellow Peril: </a:t>
            </a:r>
            <a:r>
              <a:rPr lang="en-US" sz="1200" dirty="0"/>
              <a:t>an "oriental" criminal and/or political mastermind, a character originating in the xenophobic days of the late 19th century, but popular ever since.</a:t>
            </a:r>
          </a:p>
          <a:p>
            <a:r>
              <a:rPr lang="en-US" sz="1200" b="1" dirty="0"/>
              <a:t>Yellowface: </a:t>
            </a:r>
            <a:r>
              <a:rPr lang="en-US" sz="1200" dirty="0"/>
              <a:t>East Asian characters are portrayed by actors of other races while wearing make-up to give them the appearance of an East Asian person, often including epicanthic folds and queue hairstyles.</a:t>
            </a:r>
          </a:p>
          <a:p>
            <a:r>
              <a:rPr lang="en-US" sz="1200" b="1" dirty="0"/>
              <a:t>Asian </a:t>
            </a:r>
            <a:r>
              <a:rPr lang="en-US" sz="1200" b="1" dirty="0" err="1"/>
              <a:t>Speekee</a:t>
            </a:r>
            <a:r>
              <a:rPr lang="en-US" sz="1200" b="1" dirty="0"/>
              <a:t> </a:t>
            </a:r>
            <a:r>
              <a:rPr lang="en-US" sz="1200" b="1" dirty="0" err="1"/>
              <a:t>Engrish</a:t>
            </a:r>
            <a:r>
              <a:rPr lang="en-US" sz="1200" b="1" dirty="0"/>
              <a:t>: </a:t>
            </a:r>
            <a:r>
              <a:rPr lang="en-US" sz="1200" dirty="0"/>
              <a:t>A common stereotype (covered in dialogue)</a:t>
            </a:r>
          </a:p>
          <a:p>
            <a:r>
              <a:rPr lang="en-US" sz="1200" b="1" dirty="0"/>
              <a:t>Interchangeable Asian Cultures:</a:t>
            </a:r>
            <a:r>
              <a:rPr lang="en-US" sz="1200" dirty="0"/>
              <a:t> Fortune cookies. ‘</a:t>
            </a:r>
            <a:r>
              <a:rPr lang="en-US" sz="1200" dirty="0" err="1"/>
              <a:t>Nough</a:t>
            </a:r>
            <a:r>
              <a:rPr lang="en-US" sz="1200" dirty="0"/>
              <a:t> said.</a:t>
            </a:r>
          </a:p>
          <a:p>
            <a:r>
              <a:rPr lang="en-US" sz="1200" b="1" dirty="0"/>
              <a:t>Mighty Whitey, Mellow Yellow: </a:t>
            </a:r>
            <a:r>
              <a:rPr lang="en-US" sz="1200" dirty="0"/>
              <a:t>white male in relationship with a disadvantaged, or submissive, Asian woman.</a:t>
            </a:r>
          </a:p>
          <a:p>
            <a:r>
              <a:rPr lang="en-US" sz="1200" b="1" dirty="0"/>
              <a:t>Asian and nerdy: </a:t>
            </a:r>
            <a:r>
              <a:rPr lang="en-US" sz="1200" dirty="0"/>
              <a:t>good students, come from good families and don't have any economic problems</a:t>
            </a:r>
          </a:p>
          <a:p>
            <a:r>
              <a:rPr lang="en-US" sz="1200" b="1" dirty="0"/>
              <a:t>All Asians are Martial Arts Experts: </a:t>
            </a:r>
            <a:r>
              <a:rPr lang="en-US" sz="1200" dirty="0"/>
              <a:t>Seen a movie where he doesn’t know kung fu?</a:t>
            </a:r>
          </a:p>
          <a:p>
            <a:r>
              <a:rPr lang="en-US" sz="1200" b="1" dirty="0"/>
              <a:t>Asian Store Owners: </a:t>
            </a:r>
            <a:r>
              <a:rPr lang="en-US" sz="1200" dirty="0"/>
              <a:t>Let’s meet at Arnold’s after school</a:t>
            </a:r>
          </a:p>
          <a:p>
            <a:r>
              <a:rPr lang="en-US" sz="1200" b="1" dirty="0"/>
              <a:t>Identical Looking Asians: </a:t>
            </a:r>
            <a:r>
              <a:rPr lang="en-US" sz="1200" dirty="0"/>
              <a:t>Queue hairstyles, peasant hats/dress, identical kimonos or other apparel</a:t>
            </a:r>
          </a:p>
          <a:p>
            <a:endParaRPr lang="en-US" sz="1200" dirty="0"/>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56</a:t>
            </a:fld>
            <a:endParaRPr lang="en-US"/>
          </a:p>
        </p:txBody>
      </p:sp>
    </p:spTree>
    <p:extLst>
      <p:ext uri="{BB962C8B-B14F-4D97-AF65-F5344CB8AC3E}">
        <p14:creationId xmlns:p14="http://schemas.microsoft.com/office/powerpoint/2010/main" val="6764718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r>
              <a:rPr lang="en-US" sz="1200" dirty="0"/>
              <a:t>The 1961 film </a:t>
            </a:r>
            <a:r>
              <a:rPr lang="en-US" sz="1200" i="1" dirty="0"/>
              <a:t>Breakfast at Tiffany’s</a:t>
            </a:r>
            <a:r>
              <a:rPr lang="en-US" sz="1200" dirty="0"/>
              <a:t> features Andy Rooney in “Yellowface” portraying the bucktoothed Mr. </a:t>
            </a:r>
            <a:r>
              <a:rPr lang="en-US" sz="1200" dirty="0" err="1"/>
              <a:t>Yunioshi</a:t>
            </a:r>
            <a:r>
              <a:rPr lang="en-US" sz="1200" dirty="0"/>
              <a:t> speaking Pidgeon “</a:t>
            </a:r>
            <a:r>
              <a:rPr lang="en-US" sz="1200" dirty="0" err="1"/>
              <a:t>Engrish</a:t>
            </a:r>
            <a:r>
              <a:rPr lang="en-US" sz="1200" dirty="0"/>
              <a:t>.”</a:t>
            </a:r>
          </a:p>
          <a:p>
            <a:r>
              <a:rPr lang="en-US" sz="1200" dirty="0"/>
              <a:t>David Carradine in the TV series </a:t>
            </a:r>
            <a:r>
              <a:rPr lang="en-US" sz="1200" i="1" dirty="0"/>
              <a:t>Kung Fu</a:t>
            </a:r>
          </a:p>
          <a:p>
            <a:r>
              <a:rPr lang="en-US" sz="1200" i="1" dirty="0"/>
              <a:t>S</a:t>
            </a:r>
            <a:r>
              <a:rPr lang="en-US" sz="1200" dirty="0"/>
              <a:t>carlett Johansen in the live action film </a:t>
            </a:r>
            <a:r>
              <a:rPr lang="en-US" sz="1200" i="1" dirty="0"/>
              <a:t>Ghost in the Shell</a:t>
            </a:r>
          </a:p>
          <a:p>
            <a:r>
              <a:rPr lang="en-US" sz="1200" dirty="0"/>
              <a:t>Tilda Swinton in </a:t>
            </a:r>
            <a:r>
              <a:rPr lang="en-US" sz="1200" i="1" dirty="0"/>
              <a:t>Doctor Strange.</a:t>
            </a:r>
            <a:endParaRPr lang="en-US" sz="1200" dirty="0"/>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57</a:t>
            </a:fld>
            <a:endParaRPr lang="en-US"/>
          </a:p>
        </p:txBody>
      </p:sp>
    </p:spTree>
    <p:extLst>
      <p:ext uri="{BB962C8B-B14F-4D97-AF65-F5344CB8AC3E}">
        <p14:creationId xmlns:p14="http://schemas.microsoft.com/office/powerpoint/2010/main" val="18581663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Tropes to Avoid (Germans)</a:t>
            </a:r>
          </a:p>
          <a:p>
            <a:r>
              <a:rPr lang="en-US" b="0" dirty="0">
                <a:solidFill>
                  <a:srgbClr val="3E3E3E"/>
                </a:solidFill>
                <a:effectLst/>
                <a:latin typeface="Georgia" panose="02040502050405020303" pitchFamily="18" charset="0"/>
              </a:rPr>
              <a:t>The most common stereotype about Germans in movies since 2000 is that they are all Nazis. </a:t>
            </a:r>
          </a:p>
          <a:p>
            <a:pPr algn="l"/>
            <a:r>
              <a:rPr lang="en-US" dirty="0">
                <a:solidFill>
                  <a:srgbClr val="3E3E3E"/>
                </a:solidFill>
                <a:latin typeface="Georgia" panose="02040502050405020303" pitchFamily="18" charset="0"/>
              </a:rPr>
              <a:t>Second place goes to </a:t>
            </a:r>
            <a:r>
              <a:rPr lang="en-US" b="0" dirty="0">
                <a:solidFill>
                  <a:srgbClr val="3E3E3E"/>
                </a:solidFill>
                <a:effectLst/>
                <a:latin typeface="Georgia" panose="02040502050405020303" pitchFamily="18" charset="0"/>
              </a:rPr>
              <a:t>German scientists, filed under "Herr Doctor" on </a:t>
            </a:r>
            <a:r>
              <a:rPr lang="en-US" b="0" dirty="0" err="1">
                <a:solidFill>
                  <a:srgbClr val="3E3E3E"/>
                </a:solidFill>
                <a:effectLst/>
                <a:latin typeface="Georgia" panose="02040502050405020303" pitchFamily="18" charset="0"/>
              </a:rPr>
              <a:t>TVTropes</a:t>
            </a:r>
            <a:r>
              <a:rPr lang="en-US" b="0" dirty="0">
                <a:solidFill>
                  <a:srgbClr val="3E3E3E"/>
                </a:solidFill>
                <a:effectLst/>
                <a:latin typeface="Georgia" panose="02040502050405020303" pitchFamily="18" charset="0"/>
              </a:rPr>
              <a:t>. </a:t>
            </a:r>
          </a:p>
          <a:p>
            <a:r>
              <a:rPr lang="en-US" b="0" i="0" dirty="0">
                <a:solidFill>
                  <a:srgbClr val="3E3E3E"/>
                </a:solidFill>
                <a:effectLst/>
                <a:latin typeface="Georgia" panose="02040502050405020303" pitchFamily="18" charset="0"/>
              </a:rPr>
              <a:t>All Germans' supposedly actor David Hasselhoff.</a:t>
            </a:r>
          </a:p>
          <a:p>
            <a:r>
              <a:rPr lang="en-US" dirty="0">
                <a:solidFill>
                  <a:srgbClr val="3E3E3E"/>
                </a:solidFill>
                <a:latin typeface="Georgia" panose="02040502050405020303" pitchFamily="18" charset="0"/>
              </a:rPr>
              <a:t>All Germans operate with military precision and efficiency at all times.</a:t>
            </a:r>
            <a:endParaRPr lang="en-US" b="1" i="0" dirty="0">
              <a:solidFill>
                <a:srgbClr val="282828"/>
              </a:solidFill>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fld id="{0A3C37BE-C303-496D-B5CD-85F2937540FC}" type="slidenum">
              <a:rPr lang="en-US" smtClean="0"/>
              <a:t>58</a:t>
            </a:fld>
            <a:endParaRPr lang="en-US"/>
          </a:p>
        </p:txBody>
      </p:sp>
    </p:spTree>
    <p:extLst>
      <p:ext uri="{BB962C8B-B14F-4D97-AF65-F5344CB8AC3E}">
        <p14:creationId xmlns:p14="http://schemas.microsoft.com/office/powerpoint/2010/main" val="13842626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Tropes to Avoid (United Kingdom)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E3E3E"/>
                </a:solidFill>
                <a:latin typeface="Georgia" panose="02040502050405020303" pitchFamily="18" charset="0"/>
              </a:rPr>
              <a:t>James Bond aside, </a:t>
            </a:r>
            <a:r>
              <a:rPr lang="en-US" b="0" i="0" dirty="0">
                <a:solidFill>
                  <a:srgbClr val="3E3E3E"/>
                </a:solidFill>
                <a:effectLst/>
                <a:latin typeface="Georgia" panose="02040502050405020303" pitchFamily="18" charset="0"/>
              </a:rPr>
              <a:t>British characters overwhelmingly seem to be a popular choice for villains.</a:t>
            </a:r>
            <a:endParaRPr lang="en-US" b="1" i="0" dirty="0">
              <a:solidFill>
                <a:srgbClr val="282828"/>
              </a:solidFill>
              <a:effectLst/>
              <a:latin typeface="Lato" panose="020F0502020204030203" pitchFamily="34" charset="0"/>
            </a:endParaRPr>
          </a:p>
          <a:p>
            <a:pPr algn="l"/>
            <a:r>
              <a:rPr lang="en-US" b="0" i="0" dirty="0">
                <a:solidFill>
                  <a:srgbClr val="3E3E3E"/>
                </a:solidFill>
                <a:effectLst/>
                <a:latin typeface="Georgia" panose="02040502050405020303" pitchFamily="18" charset="0"/>
              </a:rPr>
              <a:t>British are all arrogant, uptight, </a:t>
            </a:r>
            <a:r>
              <a:rPr lang="en-US" dirty="0">
                <a:solidFill>
                  <a:srgbClr val="3E3E3E"/>
                </a:solidFill>
                <a:latin typeface="Georgia" panose="02040502050405020303" pitchFamily="18" charset="0"/>
              </a:rPr>
              <a:t>and speak with a </a:t>
            </a:r>
            <a:r>
              <a:rPr lang="en-US" b="0" i="0" dirty="0">
                <a:solidFill>
                  <a:srgbClr val="3E3E3E"/>
                </a:solidFill>
                <a:effectLst/>
                <a:latin typeface="Georgia" panose="02040502050405020303" pitchFamily="18" charset="0"/>
              </a:rPr>
              <a:t>classic posh accent.</a:t>
            </a:r>
          </a:p>
          <a:p>
            <a:pPr algn="l"/>
            <a:r>
              <a:rPr lang="en-US" dirty="0">
                <a:solidFill>
                  <a:srgbClr val="3E3E3E"/>
                </a:solidFill>
                <a:latin typeface="Georgia" panose="02040502050405020303" pitchFamily="18" charset="0"/>
              </a:rPr>
              <a:t>British are mean, especially to small animals and children (see Oliver Twist)</a:t>
            </a:r>
          </a:p>
        </p:txBody>
      </p:sp>
      <p:sp>
        <p:nvSpPr>
          <p:cNvPr id="4" name="Slide Number Placeholder 3"/>
          <p:cNvSpPr>
            <a:spLocks noGrp="1"/>
          </p:cNvSpPr>
          <p:nvPr>
            <p:ph type="sldNum" sz="quarter" idx="5"/>
          </p:nvPr>
        </p:nvSpPr>
        <p:spPr/>
        <p:txBody>
          <a:bodyPr/>
          <a:lstStyle/>
          <a:p>
            <a:fld id="{0A3C37BE-C303-496D-B5CD-85F2937540FC}" type="slidenum">
              <a:rPr lang="en-US" smtClean="0"/>
              <a:t>59</a:t>
            </a:fld>
            <a:endParaRPr lang="en-US"/>
          </a:p>
        </p:txBody>
      </p:sp>
    </p:spTree>
    <p:extLst>
      <p:ext uri="{BB962C8B-B14F-4D97-AF65-F5344CB8AC3E}">
        <p14:creationId xmlns:p14="http://schemas.microsoft.com/office/powerpoint/2010/main" val="219410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auto">
              <a:spcBef>
                <a:spcPts val="0"/>
              </a:spcBef>
              <a:spcAft>
                <a:spcPts val="0"/>
              </a:spcAft>
              <a:defRPr/>
            </a:pPr>
            <a:r>
              <a:rPr lang="en-US" dirty="0"/>
              <a:t>What Makes Your Story Great?</a:t>
            </a:r>
          </a:p>
          <a:p>
            <a:pPr defTabSz="966612" fontAlgn="auto">
              <a:spcBef>
                <a:spcPts val="0"/>
              </a:spcBef>
              <a:spcAft>
                <a:spcPts val="0"/>
              </a:spcAft>
              <a:defRPr/>
            </a:pPr>
            <a:r>
              <a:rPr lang="en-US" dirty="0"/>
              <a:t>So, with 7 basic plots,  3 basic conflicts, and tens of millions</a:t>
            </a:r>
            <a:r>
              <a:rPr lang="en-US" baseline="0" dirty="0"/>
              <a:t> of books currently on sale, </a:t>
            </a:r>
            <a:r>
              <a:rPr lang="en-US" dirty="0"/>
              <a:t>how does your </a:t>
            </a:r>
            <a:r>
              <a:rPr lang="en-US" baseline="0" dirty="0"/>
              <a:t>o</a:t>
            </a:r>
            <a:r>
              <a:rPr lang="en-US" dirty="0"/>
              <a:t>nce upon a time, something happened to some people and then they did this and that happened and the end</a:t>
            </a:r>
            <a:r>
              <a:rPr lang="en-US" baseline="0" dirty="0"/>
              <a:t> stand out among the millions of books out there?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288591" rtl="0" eaLnBrk="1" fontAlgn="auto" latinLnBrk="0" hangingPunct="1">
              <a:lnSpc>
                <a:spcPct val="100000"/>
              </a:lnSpc>
              <a:spcBef>
                <a:spcPts val="0"/>
              </a:spcBef>
              <a:spcAft>
                <a:spcPts val="0"/>
              </a:spcAft>
              <a:buClrTx/>
              <a:buSzTx/>
              <a:buFontTx/>
              <a:buNone/>
              <a:tabLst/>
              <a:defRPr/>
            </a:pPr>
            <a:fld id="{DD1F5FB7-E3D7-4F40-BFD2-1EA306F65CC4}" type="slidenum">
              <a:rPr kumimoji="0" lang="en-US" sz="13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88591"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368452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Tropes to Avoid (Russian)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E3E3E"/>
                </a:solidFill>
                <a:latin typeface="Georgia" panose="02040502050405020303" pitchFamily="18" charset="0"/>
              </a:rPr>
              <a:t>Russians are portrayed as </a:t>
            </a:r>
            <a:r>
              <a:rPr lang="en-US" b="0" i="0" dirty="0">
                <a:solidFill>
                  <a:srgbClr val="3E3E3E"/>
                </a:solidFill>
                <a:effectLst/>
                <a:latin typeface="Georgia" panose="02040502050405020303" pitchFamily="18" charset="0"/>
              </a:rPr>
              <a:t>"hard-</a:t>
            </a:r>
            <a:r>
              <a:rPr lang="en-US" b="0" i="0" dirty="0" err="1">
                <a:solidFill>
                  <a:srgbClr val="3E3E3E"/>
                </a:solidFill>
                <a:effectLst/>
                <a:latin typeface="Georgia" panose="02040502050405020303" pitchFamily="18" charset="0"/>
              </a:rPr>
              <a:t>fightin</a:t>
            </a:r>
            <a:r>
              <a:rPr lang="en-US" b="0" i="0" dirty="0">
                <a:solidFill>
                  <a:srgbClr val="3E3E3E"/>
                </a:solidFill>
                <a:effectLst/>
                <a:latin typeface="Georgia" panose="02040502050405020303" pitchFamily="18" charset="0"/>
              </a:rPr>
              <a:t>', heavy-</a:t>
            </a:r>
            <a:r>
              <a:rPr lang="en-US" b="0" i="0" dirty="0" err="1">
                <a:solidFill>
                  <a:srgbClr val="3E3E3E"/>
                </a:solidFill>
                <a:effectLst/>
                <a:latin typeface="Georgia" panose="02040502050405020303" pitchFamily="18" charset="0"/>
              </a:rPr>
              <a:t>drinkin</a:t>
            </a:r>
            <a:r>
              <a:rPr lang="en-US" b="0" i="0" dirty="0">
                <a:solidFill>
                  <a:srgbClr val="3E3E3E"/>
                </a:solidFill>
                <a:effectLst/>
                <a:latin typeface="Georgia" panose="02040502050405020303" pitchFamily="18" charset="0"/>
              </a:rPr>
              <a:t>', manly, boorish" characters.</a:t>
            </a:r>
          </a:p>
          <a:p>
            <a:r>
              <a:rPr lang="en-US" dirty="0">
                <a:solidFill>
                  <a:srgbClr val="3E3E3E"/>
                </a:solidFill>
                <a:latin typeface="Georgia" panose="02040502050405020303" pitchFamily="18" charset="0"/>
              </a:rPr>
              <a:t>Russians lead hard lives, often in poverty.</a:t>
            </a:r>
          </a:p>
          <a:p>
            <a:r>
              <a:rPr lang="en-US" b="0" i="0" dirty="0">
                <a:solidFill>
                  <a:srgbClr val="3E3E3E"/>
                </a:solidFill>
                <a:effectLst/>
                <a:latin typeface="Georgia" panose="02040502050405020303" pitchFamily="18" charset="0"/>
              </a:rPr>
              <a:t>Most often played in films by non-Russians. In </a:t>
            </a:r>
            <a:r>
              <a:rPr lang="en-US" b="0" i="1" dirty="0">
                <a:solidFill>
                  <a:srgbClr val="3E3E3E"/>
                </a:solidFill>
                <a:effectLst/>
                <a:latin typeface="Georgia" panose="02040502050405020303" pitchFamily="18" charset="0"/>
              </a:rPr>
              <a:t>Rocky IV</a:t>
            </a:r>
            <a:r>
              <a:rPr lang="en-US" b="0" i="0" dirty="0">
                <a:solidFill>
                  <a:srgbClr val="3E3E3E"/>
                </a:solidFill>
                <a:effectLst/>
                <a:latin typeface="Georgia" panose="02040502050405020303" pitchFamily="18" charset="0"/>
              </a:rPr>
              <a:t>, the Swedish </a:t>
            </a:r>
            <a:r>
              <a:rPr lang="en-US" b="0" i="0" dirty="0" err="1">
                <a:solidFill>
                  <a:srgbClr val="3E3E3E"/>
                </a:solidFill>
                <a:effectLst/>
                <a:latin typeface="Georgia" panose="02040502050405020303" pitchFamily="18" charset="0"/>
              </a:rPr>
              <a:t>Dolph</a:t>
            </a:r>
            <a:r>
              <a:rPr lang="en-US" b="0" i="0" dirty="0">
                <a:solidFill>
                  <a:srgbClr val="3E3E3E"/>
                </a:solidFill>
                <a:effectLst/>
                <a:latin typeface="Georgia" panose="02040502050405020303" pitchFamily="18" charset="0"/>
              </a:rPr>
              <a:t> Lundgren started his action career as Russian boxer Ivan Drago; Arnold Schwarzenegger in </a:t>
            </a:r>
            <a:r>
              <a:rPr lang="en-US" b="0" i="1" dirty="0">
                <a:solidFill>
                  <a:srgbClr val="3E3E3E"/>
                </a:solidFill>
                <a:effectLst/>
                <a:latin typeface="Georgia" panose="02040502050405020303" pitchFamily="18" charset="0"/>
              </a:rPr>
              <a:t>Red Heat</a:t>
            </a:r>
            <a:r>
              <a:rPr lang="en-US" b="0" dirty="0">
                <a:solidFill>
                  <a:srgbClr val="3E3E3E"/>
                </a:solidFill>
                <a:effectLst/>
                <a:latin typeface="Georgia" panose="02040502050405020303" pitchFamily="18" charset="0"/>
              </a:rPr>
              <a:t>;</a:t>
            </a:r>
            <a:r>
              <a:rPr lang="en-US" b="0" i="0" dirty="0">
                <a:solidFill>
                  <a:srgbClr val="3E3E3E"/>
                </a:solidFill>
                <a:effectLst/>
                <a:latin typeface="Georgia" panose="02040502050405020303" pitchFamily="18" charset="0"/>
              </a:rPr>
              <a:t> and Viggo Mortensen in </a:t>
            </a:r>
            <a:r>
              <a:rPr lang="en-US" b="0" i="1" dirty="0">
                <a:solidFill>
                  <a:srgbClr val="3E3E3E"/>
                </a:solidFill>
                <a:effectLst/>
                <a:latin typeface="Georgia" panose="02040502050405020303" pitchFamily="18" charset="0"/>
              </a:rPr>
              <a:t>Eastern Promises</a:t>
            </a:r>
            <a:endParaRPr lang="en-US" b="0" i="0" dirty="0">
              <a:solidFill>
                <a:srgbClr val="3E3E3E"/>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0A3C37BE-C303-496D-B5CD-85F2937540FC}" type="slidenum">
              <a:rPr lang="en-US" smtClean="0"/>
              <a:t>60</a:t>
            </a:fld>
            <a:endParaRPr lang="en-US"/>
          </a:p>
        </p:txBody>
      </p:sp>
    </p:spTree>
    <p:extLst>
      <p:ext uri="{BB962C8B-B14F-4D97-AF65-F5344CB8AC3E}">
        <p14:creationId xmlns:p14="http://schemas.microsoft.com/office/powerpoint/2010/main" val="5529945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Tropes to Avoid (Blacks)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E3E3E"/>
                </a:solidFill>
                <a:effectLst/>
                <a:latin typeface="Georgia" panose="02040502050405020303" pitchFamily="18" charset="0"/>
              </a:rPr>
              <a:t>Black men are portrayed as “Hypermasculine” as in scary/angry.</a:t>
            </a:r>
          </a:p>
          <a:p>
            <a:r>
              <a:rPr lang="en-US" b="0" i="0" dirty="0">
                <a:solidFill>
                  <a:srgbClr val="3E3E3E"/>
                </a:solidFill>
                <a:effectLst/>
                <a:latin typeface="Georgia" panose="02040502050405020303" pitchFamily="18" charset="0"/>
              </a:rPr>
              <a:t>If people die in a movie, the black character is the most likely to die first.</a:t>
            </a:r>
          </a:p>
          <a:p>
            <a:r>
              <a:rPr lang="en-US" b="0" i="0" dirty="0">
                <a:solidFill>
                  <a:srgbClr val="3E3E3E"/>
                </a:solidFill>
                <a:effectLst/>
                <a:latin typeface="Georgia" panose="02040502050405020303" pitchFamily="18" charset="0"/>
              </a:rPr>
              <a:t>If a film features one black character, it's likely to be the black best friend.</a:t>
            </a:r>
          </a:p>
          <a:p>
            <a:r>
              <a:rPr lang="en-US" b="0" i="0" dirty="0">
                <a:solidFill>
                  <a:srgbClr val="3E3E3E"/>
                </a:solidFill>
                <a:effectLst/>
                <a:latin typeface="Georgia" panose="02040502050405020303" pitchFamily="18" charset="0"/>
              </a:rPr>
              <a:t>Black women are portrayed as loudmouthed/sassy. </a:t>
            </a:r>
          </a:p>
          <a:p>
            <a:r>
              <a:rPr lang="en-US" b="0" i="0" dirty="0">
                <a:solidFill>
                  <a:srgbClr val="3E3E3E"/>
                </a:solidFill>
                <a:effectLst/>
                <a:latin typeface="Georgia" panose="02040502050405020303" pitchFamily="18" charset="0"/>
              </a:rPr>
              <a:t>"Darkest Africa" </a:t>
            </a:r>
            <a:r>
              <a:rPr lang="en-US" dirty="0">
                <a:solidFill>
                  <a:srgbClr val="3E3E3E"/>
                </a:solidFill>
                <a:latin typeface="Georgia" panose="02040502050405020303" pitchFamily="18" charset="0"/>
              </a:rPr>
              <a:t>m</a:t>
            </a:r>
            <a:r>
              <a:rPr lang="en-US" b="0" i="0" dirty="0">
                <a:solidFill>
                  <a:srgbClr val="3E3E3E"/>
                </a:solidFill>
                <a:effectLst/>
                <a:latin typeface="Georgia" panose="02040502050405020303" pitchFamily="18" charset="0"/>
              </a:rPr>
              <a:t>ovies portray the continent as a mysterious and dangerous isolated land with only limited ties to "modern" civilization.</a:t>
            </a:r>
          </a:p>
        </p:txBody>
      </p:sp>
      <p:sp>
        <p:nvSpPr>
          <p:cNvPr id="4" name="Slide Number Placeholder 3"/>
          <p:cNvSpPr>
            <a:spLocks noGrp="1"/>
          </p:cNvSpPr>
          <p:nvPr>
            <p:ph type="sldNum" sz="quarter" idx="5"/>
          </p:nvPr>
        </p:nvSpPr>
        <p:spPr/>
        <p:txBody>
          <a:bodyPr/>
          <a:lstStyle/>
          <a:p>
            <a:fld id="{0A3C37BE-C303-496D-B5CD-85F2937540FC}" type="slidenum">
              <a:rPr lang="en-US" smtClean="0"/>
              <a:t>61</a:t>
            </a:fld>
            <a:endParaRPr lang="en-US"/>
          </a:p>
        </p:txBody>
      </p:sp>
    </p:spTree>
    <p:extLst>
      <p:ext uri="{BB962C8B-B14F-4D97-AF65-F5344CB8AC3E}">
        <p14:creationId xmlns:p14="http://schemas.microsoft.com/office/powerpoint/2010/main" val="34924137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the mold. Be original.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Tests to identify archetypes, tropes, and stereotypes.</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62</a:t>
            </a:fld>
            <a:endParaRPr lang="en-US"/>
          </a:p>
        </p:txBody>
      </p:sp>
    </p:spTree>
    <p:extLst>
      <p:ext uri="{BB962C8B-B14F-4D97-AF65-F5344CB8AC3E}">
        <p14:creationId xmlns:p14="http://schemas.microsoft.com/office/powerpoint/2010/main" val="37719165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Substitution Test</a:t>
            </a:r>
          </a:p>
          <a:p>
            <a:pPr marL="0" indent="0">
              <a:buNone/>
            </a:pPr>
            <a:r>
              <a:rPr lang="en-US" sz="1200" dirty="0"/>
              <a:t>The simplest test for sexist remarks is to substitute the opposite sex.</a:t>
            </a:r>
          </a:p>
          <a:p>
            <a:pPr marL="0" indent="0">
              <a:buNone/>
            </a:pPr>
            <a:endParaRPr lang="en-US" sz="1200" dirty="0"/>
          </a:p>
          <a:p>
            <a:pPr marL="457200" lvl="1" indent="0">
              <a:buNone/>
            </a:pPr>
            <a:r>
              <a:rPr lang="en-US" sz="1200" dirty="0"/>
              <a:t>A: What's the smartest thing a </a:t>
            </a:r>
            <a:r>
              <a:rPr lang="en-US" sz="1200" b="1" dirty="0">
                <a:solidFill>
                  <a:srgbClr val="0070C0"/>
                </a:solidFill>
              </a:rPr>
              <a:t>husband</a:t>
            </a:r>
            <a:r>
              <a:rPr lang="en-US" sz="1200" dirty="0"/>
              <a:t> can say?</a:t>
            </a:r>
          </a:p>
          <a:p>
            <a:pPr marL="457200" lvl="1" indent="0">
              <a:buNone/>
            </a:pPr>
            <a:r>
              <a:rPr lang="en-US" sz="1200" dirty="0"/>
              <a:t>Q: ”My </a:t>
            </a:r>
            <a:r>
              <a:rPr lang="en-US" sz="1200" b="1" dirty="0">
                <a:solidFill>
                  <a:srgbClr val="FF0000"/>
                </a:solidFill>
              </a:rPr>
              <a:t>wife</a:t>
            </a:r>
            <a:r>
              <a:rPr lang="en-US" sz="1200" dirty="0"/>
              <a:t> says....“</a:t>
            </a:r>
          </a:p>
          <a:p>
            <a:pPr marL="0" indent="0">
              <a:buNone/>
            </a:pPr>
            <a:r>
              <a:rPr lang="en-US" sz="1200" dirty="0"/>
              <a:t>Substitute the opposite sex. Does it diminish the opposite sex?</a:t>
            </a:r>
          </a:p>
          <a:p>
            <a:pPr marL="0" indent="0">
              <a:buNone/>
            </a:pPr>
            <a:endParaRPr lang="en-US" sz="1200" dirty="0"/>
          </a:p>
          <a:p>
            <a:pPr marL="457200" lvl="1" indent="0">
              <a:buNone/>
            </a:pPr>
            <a:r>
              <a:rPr lang="en-US" sz="1200" dirty="0"/>
              <a:t>A: What's the smartest thing a </a:t>
            </a:r>
            <a:r>
              <a:rPr lang="en-US" sz="1200" b="1" dirty="0">
                <a:solidFill>
                  <a:srgbClr val="FF0000"/>
                </a:solidFill>
              </a:rPr>
              <a:t>wife</a:t>
            </a:r>
            <a:r>
              <a:rPr lang="en-US" sz="1200" dirty="0"/>
              <a:t> can say?</a:t>
            </a:r>
          </a:p>
          <a:p>
            <a:pPr marL="457200" lvl="1" indent="0">
              <a:buNone/>
            </a:pPr>
            <a:r>
              <a:rPr lang="en-US" sz="1200" dirty="0"/>
              <a:t>Q: ”My </a:t>
            </a:r>
            <a:r>
              <a:rPr lang="en-US" sz="1200" b="1" dirty="0">
                <a:solidFill>
                  <a:srgbClr val="0070C0"/>
                </a:solidFill>
              </a:rPr>
              <a:t>husband</a:t>
            </a:r>
            <a:r>
              <a:rPr lang="en-US" sz="1200" dirty="0"/>
              <a:t> says....“</a:t>
            </a:r>
          </a:p>
          <a:p>
            <a:endParaRPr lang="en-US" sz="1200" dirty="0"/>
          </a:p>
        </p:txBody>
      </p:sp>
      <p:sp>
        <p:nvSpPr>
          <p:cNvPr id="4" name="Slide Number Placeholder 3"/>
          <p:cNvSpPr>
            <a:spLocks noGrp="1"/>
          </p:cNvSpPr>
          <p:nvPr>
            <p:ph type="sldNum" sz="quarter" idx="5"/>
          </p:nvPr>
        </p:nvSpPr>
        <p:spPr/>
        <p:txBody>
          <a:bodyPr/>
          <a:lstStyle/>
          <a:p>
            <a:fld id="{0A3C37BE-C303-496D-B5CD-85F2937540FC}" type="slidenum">
              <a:rPr lang="en-US" smtClean="0"/>
              <a:t>63</a:t>
            </a:fld>
            <a:endParaRPr lang="en-US"/>
          </a:p>
        </p:txBody>
      </p:sp>
    </p:spTree>
    <p:extLst>
      <p:ext uri="{BB962C8B-B14F-4D97-AF65-F5344CB8AC3E}">
        <p14:creationId xmlns:p14="http://schemas.microsoft.com/office/powerpoint/2010/main" val="38869461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Substitution Test for People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simplest test for prejudicial language is to </a:t>
            </a:r>
            <a:r>
              <a:rPr lang="en-US" sz="1200" i="1" dirty="0"/>
              <a:t>substitute</a:t>
            </a:r>
            <a:r>
              <a:rPr lang="en-US" sz="1200" dirty="0"/>
              <a:t> an imaginary people group, such as </a:t>
            </a:r>
            <a:r>
              <a:rPr lang="en-US" sz="1200" b="1" u="sng" dirty="0" err="1"/>
              <a:t>Smogarians</a:t>
            </a:r>
            <a:r>
              <a:rPr lang="en-US" sz="1200" dirty="0"/>
              <a:t>, for any statement on a  </a:t>
            </a:r>
            <a:r>
              <a:rPr lang="en-US" sz="1200" b="1" u="sng" dirty="0"/>
              <a:t>specific</a:t>
            </a:r>
            <a:r>
              <a:rPr lang="en-US" sz="1200" dirty="0"/>
              <a:t> people group.</a:t>
            </a:r>
          </a:p>
          <a:p>
            <a:pPr marL="0" indent="0">
              <a:buNone/>
            </a:pPr>
            <a:r>
              <a:rPr lang="en-US" sz="1200" dirty="0"/>
              <a:t>Take this example from the Coca-Cola company’s “Better Together” online training seminar.</a:t>
            </a:r>
          </a:p>
          <a:p>
            <a:pPr marL="0" indent="0">
              <a:buNone/>
            </a:pPr>
            <a:endParaRPr lang="en-US" sz="1200" dirty="0"/>
          </a:p>
          <a:p>
            <a:pPr marL="457200" lvl="1" indent="0">
              <a:buNone/>
            </a:pPr>
            <a:r>
              <a:rPr lang="en-US" sz="1200" b="1" u="sng" dirty="0"/>
              <a:t>White</a:t>
            </a:r>
            <a:r>
              <a:rPr lang="en-US" sz="1200" dirty="0"/>
              <a:t> people are socialized to feel they are inherently superior because they are </a:t>
            </a:r>
            <a:r>
              <a:rPr lang="en-US" sz="1200" b="1" u="sng" dirty="0"/>
              <a:t>white</a:t>
            </a:r>
            <a:r>
              <a:rPr lang="en-US" sz="1200" dirty="0"/>
              <a:t>.</a:t>
            </a:r>
          </a:p>
          <a:p>
            <a:pPr marL="457200" lvl="1" indent="0">
              <a:buNone/>
            </a:pPr>
            <a:r>
              <a:rPr lang="en-US" sz="1200" b="1" u="sng" dirty="0"/>
              <a:t>White</a:t>
            </a:r>
            <a:r>
              <a:rPr lang="en-US" sz="1200" dirty="0"/>
              <a:t> people are arrogant and defensive. Break with </a:t>
            </a:r>
            <a:r>
              <a:rPr lang="en-US" sz="1200" b="1" u="sng" dirty="0"/>
              <a:t>white</a:t>
            </a:r>
            <a:r>
              <a:rPr lang="en-US" sz="1200" dirty="0"/>
              <a:t> solidarity. Be less </a:t>
            </a:r>
            <a:r>
              <a:rPr lang="en-US" sz="1200" b="1" u="sng" dirty="0"/>
              <a:t>white</a:t>
            </a:r>
            <a:r>
              <a:rPr lang="en-US" sz="1200" dirty="0"/>
              <a:t>. </a:t>
            </a:r>
          </a:p>
          <a:p>
            <a:pPr marL="0" indent="0">
              <a:buNone/>
            </a:pPr>
            <a:r>
              <a:rPr lang="en-US" sz="1200" dirty="0"/>
              <a:t>Substitute the fictional </a:t>
            </a:r>
            <a:r>
              <a:rPr lang="en-US" sz="1200" b="1" u="sng" dirty="0" err="1"/>
              <a:t>Smogarian</a:t>
            </a:r>
            <a:r>
              <a:rPr lang="en-US" sz="1200" b="1" dirty="0"/>
              <a:t> </a:t>
            </a:r>
            <a:r>
              <a:rPr lang="en-US" sz="1200" dirty="0"/>
              <a:t>people for </a:t>
            </a:r>
            <a:r>
              <a:rPr lang="en-US" sz="1200" b="1" u="sng" dirty="0"/>
              <a:t>white</a:t>
            </a:r>
            <a:r>
              <a:rPr lang="en-US" sz="1200" dirty="0"/>
              <a:t> people. Are the remarks prejudicial toward the </a:t>
            </a:r>
            <a:r>
              <a:rPr lang="en-US" sz="1200" b="1" u="sng" dirty="0" err="1"/>
              <a:t>Smogarian</a:t>
            </a:r>
            <a:r>
              <a:rPr lang="en-US" sz="1200" b="1" dirty="0"/>
              <a:t> </a:t>
            </a:r>
            <a:r>
              <a:rPr lang="en-US" sz="1200" dirty="0"/>
              <a:t>people group?</a:t>
            </a:r>
          </a:p>
          <a:p>
            <a:pPr marL="0" indent="0">
              <a:buNone/>
            </a:pPr>
            <a:endParaRPr lang="en-US" sz="1200" dirty="0"/>
          </a:p>
          <a:p>
            <a:pPr marL="457200" lvl="1" indent="0">
              <a:buNone/>
            </a:pPr>
            <a:r>
              <a:rPr lang="en-US" sz="1200" b="1" u="sng" dirty="0" err="1"/>
              <a:t>Smogarians</a:t>
            </a:r>
            <a:r>
              <a:rPr lang="en-US" sz="1200" dirty="0"/>
              <a:t> are socialized to feel they are inherently superior because they are </a:t>
            </a:r>
            <a:r>
              <a:rPr lang="en-US" sz="1200" b="1" u="sng" dirty="0" err="1"/>
              <a:t>Smogarian</a:t>
            </a:r>
            <a:r>
              <a:rPr lang="en-US" sz="1200" dirty="0"/>
              <a:t>.</a:t>
            </a:r>
            <a:endParaRPr lang="en-US" sz="1200" b="1" dirty="0"/>
          </a:p>
          <a:p>
            <a:pPr marL="457200" lvl="1" indent="0">
              <a:buNone/>
            </a:pPr>
            <a:r>
              <a:rPr lang="en-US" sz="1200" b="1" u="sng" dirty="0" err="1"/>
              <a:t>Smogarians</a:t>
            </a:r>
            <a:r>
              <a:rPr lang="en-US" sz="1200" dirty="0"/>
              <a:t> are arrogant and defensive. Break with </a:t>
            </a:r>
            <a:r>
              <a:rPr lang="en-US" sz="1200" b="1" u="sng" dirty="0" err="1"/>
              <a:t>Smogarian</a:t>
            </a:r>
            <a:r>
              <a:rPr lang="en-US" sz="1200" dirty="0"/>
              <a:t> solidarity. Be less </a:t>
            </a:r>
            <a:r>
              <a:rPr lang="en-US" sz="1200" b="1" u="sng" dirty="0" err="1"/>
              <a:t>Smogarian</a:t>
            </a:r>
            <a:r>
              <a:rPr lang="en-US" sz="1200" dirty="0"/>
              <a:t>.</a:t>
            </a:r>
          </a:p>
          <a:p>
            <a:endParaRPr lang="en-US" sz="1200" dirty="0"/>
          </a:p>
        </p:txBody>
      </p:sp>
      <p:sp>
        <p:nvSpPr>
          <p:cNvPr id="4" name="Slide Number Placeholder 3"/>
          <p:cNvSpPr>
            <a:spLocks noGrp="1"/>
          </p:cNvSpPr>
          <p:nvPr>
            <p:ph type="sldNum" sz="quarter" idx="5"/>
          </p:nvPr>
        </p:nvSpPr>
        <p:spPr/>
        <p:txBody>
          <a:bodyPr/>
          <a:lstStyle/>
          <a:p>
            <a:fld id="{0A3C37BE-C303-496D-B5CD-85F2937540FC}" type="slidenum">
              <a:rPr lang="en-US" smtClean="0"/>
              <a:t>64</a:t>
            </a:fld>
            <a:endParaRPr lang="en-US"/>
          </a:p>
        </p:txBody>
      </p:sp>
    </p:spTree>
    <p:extLst>
      <p:ext uri="{BB962C8B-B14F-4D97-AF65-F5344CB8AC3E}">
        <p14:creationId xmlns:p14="http://schemas.microsoft.com/office/powerpoint/2010/main" val="8575294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Bechdel Test</a:t>
            </a:r>
          </a:p>
          <a:p>
            <a:pPr marL="0" indent="0">
              <a:buNone/>
            </a:pPr>
            <a:r>
              <a:rPr lang="en-US" sz="1200" dirty="0"/>
              <a:t>The Bechdel Test (sometimes called the Bechdel-Wallace Test) for on-screen female characters has been around since at least 1985. It is designed to determine whether or not on-screen female characters have fully realized lives apart from men.</a:t>
            </a:r>
          </a:p>
          <a:p>
            <a:pPr marL="0" indent="0">
              <a:buNone/>
            </a:pPr>
            <a:r>
              <a:rPr lang="en-US" sz="1200" dirty="0"/>
              <a:t>The basis of the test is to examine a film or a TV episode and answer three questions:</a:t>
            </a:r>
          </a:p>
          <a:p>
            <a:pPr marL="0" indent="0">
              <a:buNone/>
            </a:pPr>
            <a:endParaRPr lang="en-US" sz="1200" dirty="0"/>
          </a:p>
          <a:p>
            <a:pPr marL="914400" lvl="1" indent="-457200">
              <a:buFont typeface="+mj-lt"/>
              <a:buAutoNum type="arabicPeriod"/>
            </a:pPr>
            <a:r>
              <a:rPr lang="en-US" sz="1200" dirty="0"/>
              <a:t>Does it have at least two [named] women in it?</a:t>
            </a:r>
          </a:p>
          <a:p>
            <a:pPr marL="914400" lvl="1" indent="-457200">
              <a:buFont typeface="+mj-lt"/>
              <a:buAutoNum type="arabicPeriod"/>
            </a:pPr>
            <a:r>
              <a:rPr lang="en-US" sz="1200" dirty="0"/>
              <a:t>Do they talk to each other?</a:t>
            </a:r>
          </a:p>
          <a:p>
            <a:pPr marL="914400" lvl="1" indent="-457200">
              <a:buFont typeface="+mj-lt"/>
              <a:buAutoNum type="arabicPeriod"/>
            </a:pPr>
            <a:r>
              <a:rPr lang="en-US" sz="1200" dirty="0"/>
              <a:t>Do they talk about something besides a man, or men?</a:t>
            </a:r>
          </a:p>
          <a:p>
            <a:pPr marL="0" indent="0">
              <a:buNone/>
            </a:pPr>
            <a:endParaRPr lang="en-US" sz="1200" dirty="0"/>
          </a:p>
          <a:p>
            <a:pPr marL="0" indent="0">
              <a:buNone/>
            </a:pPr>
            <a:r>
              <a:rPr lang="en-US" sz="1200" dirty="0"/>
              <a:t>Any film or TV episode that can answer “yes” to all three questions passes the test.</a:t>
            </a:r>
          </a:p>
        </p:txBody>
      </p:sp>
      <p:sp>
        <p:nvSpPr>
          <p:cNvPr id="4" name="Slide Number Placeholder 3"/>
          <p:cNvSpPr>
            <a:spLocks noGrp="1"/>
          </p:cNvSpPr>
          <p:nvPr>
            <p:ph type="sldNum" sz="quarter" idx="5"/>
          </p:nvPr>
        </p:nvSpPr>
        <p:spPr/>
        <p:txBody>
          <a:bodyPr/>
          <a:lstStyle/>
          <a:p>
            <a:fld id="{0A3C37BE-C303-496D-B5CD-85F2937540FC}" type="slidenum">
              <a:rPr lang="en-US" smtClean="0"/>
              <a:t>65</a:t>
            </a:fld>
            <a:endParaRPr lang="en-US"/>
          </a:p>
        </p:txBody>
      </p:sp>
    </p:spTree>
    <p:extLst>
      <p:ext uri="{BB962C8B-B14F-4D97-AF65-F5344CB8AC3E}">
        <p14:creationId xmlns:p14="http://schemas.microsoft.com/office/powerpoint/2010/main" val="31402695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DuVernay Test</a:t>
            </a:r>
          </a:p>
          <a:p>
            <a:pPr marL="0" indent="0">
              <a:buNone/>
            </a:pPr>
            <a:r>
              <a:rPr lang="en-US" sz="1200" dirty="0"/>
              <a:t>In 2016, </a:t>
            </a:r>
            <a:r>
              <a:rPr lang="en-US" sz="1200" i="1" dirty="0"/>
              <a:t>New York Times </a:t>
            </a:r>
            <a:r>
              <a:rPr lang="en-US" sz="1200" dirty="0"/>
              <a:t>film critic </a:t>
            </a:r>
            <a:r>
              <a:rPr lang="en-US" sz="1200" dirty="0" err="1"/>
              <a:t>Manohla</a:t>
            </a:r>
            <a:r>
              <a:rPr lang="en-US" sz="1200" dirty="0"/>
              <a:t> </a:t>
            </a:r>
            <a:r>
              <a:rPr lang="en-US" sz="1200" dirty="0" err="1"/>
              <a:t>Dargis</a:t>
            </a:r>
            <a:r>
              <a:rPr lang="en-US" sz="1200" dirty="0"/>
              <a:t> developed the DuVernay Test, named for director Ava DuVernay (Selma, A Wrinkle In Time). The basis of the 5 question test is to answer the question:</a:t>
            </a:r>
          </a:p>
          <a:p>
            <a:pPr marL="457200" lvl="1" indent="0">
              <a:buNone/>
            </a:pPr>
            <a:r>
              <a:rPr lang="en-US" sz="1200" dirty="0"/>
              <a:t>Do on-screen minority characters have fully realized lives rather than serve as scenery for non-minority characters?</a:t>
            </a:r>
          </a:p>
          <a:p>
            <a:pPr marL="0" indent="0">
              <a:buNone/>
            </a:pPr>
            <a:endParaRPr lang="en-US" sz="1200" dirty="0"/>
          </a:p>
          <a:p>
            <a:pPr marL="914400" lvl="1" indent="-457200">
              <a:buFont typeface="+mj-lt"/>
              <a:buAutoNum type="arabicPeriod"/>
            </a:pPr>
            <a:r>
              <a:rPr lang="en-US" sz="1200" dirty="0"/>
              <a:t>Does it have at least two [named] minority characters in it?</a:t>
            </a:r>
          </a:p>
          <a:p>
            <a:pPr marL="914400" lvl="1" indent="-457200">
              <a:buFont typeface="+mj-lt"/>
              <a:buAutoNum type="arabicPeriod"/>
            </a:pPr>
            <a:r>
              <a:rPr lang="en-US" sz="1200" dirty="0"/>
              <a:t>Do the minority characters portray harmful, simplistic, or common archetypes, tropes, or stereotypes?</a:t>
            </a:r>
          </a:p>
          <a:p>
            <a:pPr marL="914400" lvl="1" indent="-457200">
              <a:buFont typeface="+mj-lt"/>
              <a:buAutoNum type="arabicPeriod"/>
            </a:pPr>
            <a:r>
              <a:rPr lang="en-US" sz="1200" dirty="0"/>
              <a:t>Do the minority characters talk to each other, and about anything other than color?</a:t>
            </a:r>
          </a:p>
          <a:p>
            <a:pPr marL="914400" lvl="1" indent="-457200">
              <a:buFont typeface="+mj-lt"/>
              <a:buAutoNum type="arabicPeriod"/>
            </a:pPr>
            <a:r>
              <a:rPr lang="en-US" sz="1200" dirty="0"/>
              <a:t>Do only the minority characters die, or do they die first?</a:t>
            </a:r>
          </a:p>
          <a:p>
            <a:pPr marL="914400" lvl="1" indent="-457200">
              <a:buFont typeface="+mj-lt"/>
              <a:buAutoNum type="arabicPeriod"/>
            </a:pPr>
            <a:r>
              <a:rPr lang="en-US" sz="1200" dirty="0"/>
              <a:t>Do the minority characters pursue their own goals apart from the goals of any majority characters?</a:t>
            </a:r>
          </a:p>
          <a:p>
            <a:endParaRPr lang="en-US" sz="1200" dirty="0"/>
          </a:p>
        </p:txBody>
      </p:sp>
      <p:sp>
        <p:nvSpPr>
          <p:cNvPr id="4" name="Slide Number Placeholder 3"/>
          <p:cNvSpPr>
            <a:spLocks noGrp="1"/>
          </p:cNvSpPr>
          <p:nvPr>
            <p:ph type="sldNum" sz="quarter" idx="5"/>
          </p:nvPr>
        </p:nvSpPr>
        <p:spPr/>
        <p:txBody>
          <a:bodyPr/>
          <a:lstStyle/>
          <a:p>
            <a:fld id="{0A3C37BE-C303-496D-B5CD-85F2937540FC}" type="slidenum">
              <a:rPr lang="en-US" smtClean="0"/>
              <a:t>66</a:t>
            </a:fld>
            <a:endParaRPr lang="en-US"/>
          </a:p>
        </p:txBody>
      </p:sp>
    </p:spTree>
    <p:extLst>
      <p:ext uri="{BB962C8B-B14F-4D97-AF65-F5344CB8AC3E}">
        <p14:creationId xmlns:p14="http://schemas.microsoft.com/office/powerpoint/2010/main" val="40703673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 Just Tested Positive!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do I do when I find that my story is </a:t>
            </a:r>
            <a:r>
              <a:rPr lang="en-US" sz="1200" dirty="0" err="1"/>
              <a:t>tropish</a:t>
            </a:r>
            <a:r>
              <a:rPr lang="en-US" sz="1200" dirty="0"/>
              <a: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67</a:t>
            </a:fld>
            <a:endParaRPr lang="en-US"/>
          </a:p>
        </p:txBody>
      </p:sp>
    </p:spTree>
    <p:extLst>
      <p:ext uri="{BB962C8B-B14F-4D97-AF65-F5344CB8AC3E}">
        <p14:creationId xmlns:p14="http://schemas.microsoft.com/office/powerpoint/2010/main" val="11653217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tested positive! Now what?</a:t>
            </a:r>
          </a:p>
          <a:p>
            <a:pPr marL="0" indent="0">
              <a:buNone/>
            </a:pPr>
            <a:r>
              <a:rPr lang="en-US" sz="2400" b="1" dirty="0"/>
              <a:t>It’s okay. Tropes aren’t always BAD!</a:t>
            </a:r>
          </a:p>
          <a:p>
            <a:pPr marL="0" indent="0">
              <a:buNone/>
            </a:pPr>
            <a:r>
              <a:rPr lang="en-US" dirty="0"/>
              <a:t>A Trope is sort of like a marriage. </a:t>
            </a:r>
          </a:p>
          <a:p>
            <a:pPr marL="0" indent="0">
              <a:buNone/>
            </a:pPr>
            <a:r>
              <a:rPr lang="en-US" dirty="0"/>
              <a:t>When you do it well, and make a good marriage, there’s nothing better. </a:t>
            </a:r>
          </a:p>
          <a:p>
            <a:pPr marL="0" indent="0">
              <a:buNone/>
            </a:pPr>
            <a:r>
              <a:rPr lang="en-US" dirty="0"/>
              <a:t>When you don’t do it well, and make a bad marriage, there’s nothing worse.</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68</a:t>
            </a:fld>
            <a:endParaRPr lang="en-US"/>
          </a:p>
        </p:txBody>
      </p:sp>
    </p:spTree>
    <p:extLst>
      <p:ext uri="{BB962C8B-B14F-4D97-AF65-F5344CB8AC3E}">
        <p14:creationId xmlns:p14="http://schemas.microsoft.com/office/powerpoint/2010/main" val="29460752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Best Advice</a:t>
            </a:r>
          </a:p>
          <a:p>
            <a:pPr marL="0" indent="0" algn="l">
              <a:buNone/>
            </a:pPr>
            <a:r>
              <a:rPr lang="en-US" sz="1200" dirty="0"/>
              <a:t>Write from the heart.</a:t>
            </a:r>
          </a:p>
          <a:p>
            <a:pPr marL="0" indent="0" algn="l">
              <a:buNone/>
            </a:pPr>
            <a:r>
              <a:rPr lang="en-US" sz="1200" dirty="0"/>
              <a:t>Be true to your story.</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69</a:t>
            </a:fld>
            <a:endParaRPr lang="en-US"/>
          </a:p>
        </p:txBody>
      </p:sp>
    </p:spTree>
    <p:extLst>
      <p:ext uri="{BB962C8B-B14F-4D97-AF65-F5344CB8AC3E}">
        <p14:creationId xmlns:p14="http://schemas.microsoft.com/office/powerpoint/2010/main" val="2072315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to Life 3D Characters</a:t>
            </a:r>
          </a:p>
          <a:p>
            <a:r>
              <a:rPr lang="en-US" dirty="0"/>
              <a:t>Great Characterization. What a reader is seeking</a:t>
            </a:r>
            <a:r>
              <a:rPr lang="en-US" baseline="0" dirty="0"/>
              <a:t> when they pick up a fiction book is a character with which they can relate. </a:t>
            </a:r>
            <a:endParaRPr lang="en-US" dirty="0"/>
          </a:p>
        </p:txBody>
      </p:sp>
      <p:sp>
        <p:nvSpPr>
          <p:cNvPr id="4" name="Slide Number Placeholder 3"/>
          <p:cNvSpPr>
            <a:spLocks noGrp="1"/>
          </p:cNvSpPr>
          <p:nvPr>
            <p:ph type="sldNum" sz="quarter" idx="10"/>
          </p:nvPr>
        </p:nvSpPr>
        <p:spPr/>
        <p:txBody>
          <a:bodyPr/>
          <a:lstStyle/>
          <a:p>
            <a:pPr marL="0" marR="0" lvl="0" indent="0" algn="r" defTabSz="1288591" rtl="0" eaLnBrk="1" fontAlgn="auto" latinLnBrk="0" hangingPunct="1">
              <a:lnSpc>
                <a:spcPct val="100000"/>
              </a:lnSpc>
              <a:spcBef>
                <a:spcPts val="0"/>
              </a:spcBef>
              <a:spcAft>
                <a:spcPts val="0"/>
              </a:spcAft>
              <a:buClrTx/>
              <a:buSzTx/>
              <a:buFontTx/>
              <a:buNone/>
              <a:tabLst/>
              <a:defRPr/>
            </a:pPr>
            <a:fld id="{DD1F5FB7-E3D7-4F40-BFD2-1EA306F65CC4}" type="slidenum">
              <a:rPr kumimoji="0" lang="en-US" sz="13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1288591"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4091185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tested positive! Now what?</a:t>
            </a:r>
          </a:p>
          <a:p>
            <a:r>
              <a:rPr lang="en-US" b="1" dirty="0"/>
              <a:t>Deconstruction. </a:t>
            </a:r>
            <a:r>
              <a:rPr lang="en-US" dirty="0"/>
              <a:t>Embrace the trope and RUN with it in order to encourage discussion about that trope.</a:t>
            </a:r>
          </a:p>
          <a:p>
            <a:pPr marL="0" indent="0">
              <a:buNone/>
            </a:pPr>
            <a:r>
              <a:rPr lang="en-US" dirty="0"/>
              <a:t>For example, in </a:t>
            </a:r>
            <a:r>
              <a:rPr lang="en-US" i="1" dirty="0"/>
              <a:t>Madame Bovary</a:t>
            </a:r>
            <a:r>
              <a:rPr lang="en-US" dirty="0"/>
              <a:t>, the titular character spends all her time reading romance novels, and bases all of her actions and decisions on them the hope that it will turn her own life into the fairytales she reads. (Spoiler Alert!: there is no Happily Ever After.)</a:t>
            </a:r>
          </a:p>
          <a:p>
            <a:r>
              <a:rPr lang="en-US" b="1" dirty="0"/>
              <a:t>Subversion. </a:t>
            </a:r>
            <a:r>
              <a:rPr lang="en-US" dirty="0"/>
              <a:t>Give readers the sense that a trope is playing out as expected, only to defy their predictions when the story unfolds in a different manner. </a:t>
            </a:r>
          </a:p>
          <a:p>
            <a:pPr marL="0" indent="0">
              <a:buNone/>
            </a:pPr>
            <a:r>
              <a:rPr lang="en-US" dirty="0"/>
              <a:t>For example, in the film </a:t>
            </a:r>
            <a:r>
              <a:rPr lang="en-US" i="1" dirty="0"/>
              <a:t>Life As We Know It</a:t>
            </a:r>
            <a:r>
              <a:rPr lang="en-US" dirty="0"/>
              <a:t>, the heroine rushes to the airport to declare her love for the recently estranged co-parent of their adopted child, thus playing out the “Belated Love Epiphany” trope. She is stopped at every turn by Atlanta traffic, ticket agents, and TSA and returns home, sans love confession. When she walks into the house, he is there waiting for her.</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70</a:t>
            </a:fld>
            <a:endParaRPr lang="en-US"/>
          </a:p>
        </p:txBody>
      </p:sp>
    </p:spTree>
    <p:extLst>
      <p:ext uri="{BB962C8B-B14F-4D97-AF65-F5344CB8AC3E}">
        <p14:creationId xmlns:p14="http://schemas.microsoft.com/office/powerpoint/2010/main" val="16423137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&amp;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Web based resources, Christian books, and Secular books that deal with the nature and character of men.</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71</a:t>
            </a:fld>
            <a:endParaRPr lang="en-US"/>
          </a:p>
        </p:txBody>
      </p:sp>
    </p:spTree>
    <p:extLst>
      <p:ext uri="{BB962C8B-B14F-4D97-AF65-F5344CB8AC3E}">
        <p14:creationId xmlns:p14="http://schemas.microsoft.com/office/powerpoint/2010/main" val="26743493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Describe Minority Characters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way to describe the character is via the book cover.</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72</a:t>
            </a:fld>
            <a:endParaRPr lang="en-US"/>
          </a:p>
        </p:txBody>
      </p:sp>
    </p:spTree>
    <p:extLst>
      <p:ext uri="{BB962C8B-B14F-4D97-AF65-F5344CB8AC3E}">
        <p14:creationId xmlns:p14="http://schemas.microsoft.com/office/powerpoint/2010/main" val="15840527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Describe Minority Characters</a:t>
            </a:r>
          </a:p>
          <a:p>
            <a:pPr marL="0" indent="0">
              <a:buNone/>
            </a:pPr>
            <a:r>
              <a:rPr lang="en-US" dirty="0"/>
              <a:t>Use POINT OF VIEW</a:t>
            </a:r>
          </a:p>
          <a:p>
            <a:r>
              <a:rPr lang="en-US" dirty="0"/>
              <a:t>Minority Character’s POV:</a:t>
            </a:r>
          </a:p>
          <a:p>
            <a:pPr marL="0" indent="0">
              <a:buNone/>
            </a:pPr>
            <a:r>
              <a:rPr lang="en-US" dirty="0">
                <a:solidFill>
                  <a:srgbClr val="0070C0"/>
                </a:solidFill>
              </a:rPr>
              <a:t>Rachel never liked her straight black hair that every other Korean she knew also had. She wanted to die her hair bright pink on her eighteenth birthday.</a:t>
            </a:r>
          </a:p>
          <a:p>
            <a:r>
              <a:rPr lang="en-US" dirty="0"/>
              <a:t>Main Character’s or Love interest's POV:</a:t>
            </a:r>
          </a:p>
          <a:p>
            <a:pPr marL="0" indent="0">
              <a:buNone/>
            </a:pPr>
            <a:r>
              <a:rPr lang="en-US" dirty="0">
                <a:solidFill>
                  <a:srgbClr val="0070C0"/>
                </a:solidFill>
              </a:rPr>
              <a:t>Mark looked down at their clasped fingers, admiring the contrast of his relatively light skin and her dark skin as much as he admired the warmth of her touch.</a:t>
            </a:r>
          </a:p>
          <a:p>
            <a:r>
              <a:rPr lang="en-US" dirty="0"/>
              <a:t>Villain's POV:</a:t>
            </a:r>
          </a:p>
          <a:p>
            <a:pPr marL="0" indent="0">
              <a:buNone/>
            </a:pPr>
            <a:r>
              <a:rPr lang="en-US" dirty="0">
                <a:solidFill>
                  <a:srgbClr val="0070C0"/>
                </a:solidFill>
              </a:rPr>
              <a:t>Boris despised everything about the man from his Asian features to his unshakable faith.</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73</a:t>
            </a:fld>
            <a:endParaRPr lang="en-US"/>
          </a:p>
        </p:txBody>
      </p:sp>
    </p:spTree>
    <p:extLst>
      <p:ext uri="{BB962C8B-B14F-4D97-AF65-F5344CB8AC3E}">
        <p14:creationId xmlns:p14="http://schemas.microsoft.com/office/powerpoint/2010/main" val="10302801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Sensitivity Readers?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(Translated) Do I have to do my research?</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74</a:t>
            </a:fld>
            <a:endParaRPr lang="en-US"/>
          </a:p>
        </p:txBody>
      </p:sp>
    </p:spTree>
    <p:extLst>
      <p:ext uri="{BB962C8B-B14F-4D97-AF65-F5344CB8AC3E}">
        <p14:creationId xmlns:p14="http://schemas.microsoft.com/office/powerpoint/2010/main" val="42033339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Readers (Sensitivity Readers)</a:t>
            </a:r>
          </a:p>
          <a:p>
            <a:r>
              <a:rPr lang="en-US" dirty="0"/>
              <a:t>If you are not an expert or have no personal or practical experience with your subject matter, it makes perfect sense to have someone who is read your work for flaws.</a:t>
            </a:r>
          </a:p>
          <a:p>
            <a:r>
              <a:rPr lang="en-US" dirty="0"/>
              <a:t>Are you an attorney, a veteran, a surgeon, or a member of a minority group?</a:t>
            </a:r>
          </a:p>
          <a:p>
            <a:r>
              <a:rPr lang="en-US" dirty="0"/>
              <a:t>If so, then you probably don’t need a research reader. </a:t>
            </a:r>
          </a:p>
          <a:p>
            <a:r>
              <a:rPr lang="en-US" dirty="0"/>
              <a:t>If not, then you need to complete your research by having it validated.</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75</a:t>
            </a:fld>
            <a:endParaRPr lang="en-US"/>
          </a:p>
        </p:txBody>
      </p:sp>
    </p:spTree>
    <p:extLst>
      <p:ext uri="{BB962C8B-B14F-4D97-AF65-F5344CB8AC3E}">
        <p14:creationId xmlns:p14="http://schemas.microsoft.com/office/powerpoint/2010/main" val="11918287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SMART GOALS with your Research Reader</a:t>
            </a:r>
          </a:p>
          <a:p>
            <a:pPr marL="0" indent="0" algn="ctr">
              <a:buNone/>
            </a:pPr>
            <a:r>
              <a:rPr lang="en-US" sz="1600" b="1" dirty="0"/>
              <a:t>SMART (Specific, Measurable, Achievable, Realistic, and Timely)</a:t>
            </a:r>
          </a:p>
          <a:p>
            <a:pPr marL="0" indent="0" algn="ctr">
              <a:buNone/>
            </a:pPr>
            <a:r>
              <a:rPr lang="en-US" sz="1600" b="1" dirty="0"/>
              <a:t>GOALS (Godly Objectives Assure Lasting Success)</a:t>
            </a:r>
          </a:p>
          <a:p>
            <a:r>
              <a:rPr lang="en-US" dirty="0"/>
              <a:t>SPECIFIC:</a:t>
            </a:r>
          </a:p>
          <a:p>
            <a:pPr marL="0" indent="0">
              <a:buNone/>
            </a:pPr>
            <a:r>
              <a:rPr lang="en-US" dirty="0"/>
              <a:t>	Front load your selected reader with up to 3 </a:t>
            </a:r>
            <a:r>
              <a:rPr lang="en-US" b="1" u="sng" dirty="0"/>
              <a:t>specific</a:t>
            </a:r>
            <a:r>
              <a:rPr lang="en-US" dirty="0"/>
              <a:t> questions.</a:t>
            </a:r>
          </a:p>
          <a:p>
            <a:r>
              <a:rPr lang="en-US" dirty="0"/>
              <a:t>MEASURABLE:</a:t>
            </a:r>
          </a:p>
          <a:p>
            <a:pPr marL="0" indent="0">
              <a:buNone/>
            </a:pPr>
            <a:r>
              <a:rPr lang="en-US" dirty="0"/>
              <a:t>	Word the questions so that responses are </a:t>
            </a:r>
            <a:r>
              <a:rPr lang="en-US" b="1" u="sng" dirty="0"/>
              <a:t>measurable</a:t>
            </a:r>
            <a:r>
              <a:rPr lang="en-US" dirty="0"/>
              <a:t>. (T/F? Scale of 1 to 10)</a:t>
            </a:r>
          </a:p>
          <a:p>
            <a:r>
              <a:rPr lang="en-US" dirty="0"/>
              <a:t>ACHEIVABLE:</a:t>
            </a:r>
          </a:p>
          <a:p>
            <a:pPr marL="0" indent="0">
              <a:buNone/>
            </a:pPr>
            <a:r>
              <a:rPr lang="en-US" dirty="0"/>
              <a:t>	Ensure your reader has expertise within your areas of concerns so that you </a:t>
            </a:r>
            <a:r>
              <a:rPr lang="en-US" b="1" u="sng" dirty="0"/>
              <a:t>achieve</a:t>
            </a:r>
            <a:r>
              <a:rPr lang="en-US" dirty="0"/>
              <a:t> results.</a:t>
            </a:r>
          </a:p>
          <a:p>
            <a:r>
              <a:rPr lang="en-US" dirty="0"/>
              <a:t>REALISTIC:</a:t>
            </a:r>
          </a:p>
          <a:p>
            <a:pPr marL="0" indent="0">
              <a:buNone/>
            </a:pPr>
            <a:r>
              <a:rPr lang="en-US" dirty="0"/>
              <a:t>	Keep the questions focused and </a:t>
            </a:r>
            <a:r>
              <a:rPr lang="en-US" b="1" u="sng" dirty="0"/>
              <a:t>realistic</a:t>
            </a:r>
            <a:r>
              <a:rPr lang="en-US" dirty="0"/>
              <a:t>.</a:t>
            </a:r>
          </a:p>
          <a:p>
            <a:r>
              <a:rPr lang="en-US" dirty="0"/>
              <a:t>TIMELY:</a:t>
            </a:r>
          </a:p>
          <a:p>
            <a:pPr marL="0" indent="0">
              <a:buNone/>
            </a:pPr>
            <a:r>
              <a:rPr lang="en-US" dirty="0"/>
              <a:t>	Agree upon a deadline to receive responses so they are </a:t>
            </a:r>
            <a:r>
              <a:rPr lang="en-US" b="1" u="sng" dirty="0"/>
              <a:t>timely</a:t>
            </a:r>
            <a:r>
              <a:rPr lang="en-US" dirty="0"/>
              <a:t>.</a:t>
            </a:r>
          </a:p>
          <a:p>
            <a:endParaRPr lang="en-US" dirty="0"/>
          </a:p>
          <a:p>
            <a:pPr algn="ctr"/>
            <a:endParaRPr lang="en-US" dirty="0"/>
          </a:p>
          <a:p>
            <a:pPr algn="ctr"/>
            <a:r>
              <a:rPr lang="en-US" dirty="0"/>
              <a:t>Be anxious for nothing, but in everything by prayer and supplication, with thanksgiving, let your requests be made known to God—Phil 4:6</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76</a:t>
            </a:fld>
            <a:endParaRPr lang="en-US"/>
          </a:p>
        </p:txBody>
      </p:sp>
    </p:spTree>
    <p:extLst>
      <p:ext uri="{BB962C8B-B14F-4D97-AF65-F5344CB8AC3E}">
        <p14:creationId xmlns:p14="http://schemas.microsoft.com/office/powerpoint/2010/main" val="260526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Best Advice Remains</a:t>
            </a:r>
          </a:p>
          <a:p>
            <a:pPr marL="0" indent="0" algn="l">
              <a:buNone/>
            </a:pPr>
            <a:r>
              <a:rPr lang="en-US" sz="1200" dirty="0"/>
              <a:t>Write from the heart.</a:t>
            </a:r>
          </a:p>
          <a:p>
            <a:pPr marL="0" indent="0" algn="l">
              <a:buNone/>
            </a:pPr>
            <a:r>
              <a:rPr lang="en-US" sz="1200" dirty="0"/>
              <a:t>Be true to your story.</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77</a:t>
            </a:fld>
            <a:endParaRPr lang="en-US"/>
          </a:p>
        </p:txBody>
      </p:sp>
    </p:spTree>
    <p:extLst>
      <p:ext uri="{BB962C8B-B14F-4D97-AF65-F5344CB8AC3E}">
        <p14:creationId xmlns:p14="http://schemas.microsoft.com/office/powerpoint/2010/main" val="16131440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&amp;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Web based resources, Christian books, and Secular books that deal with the nature and character of men.</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78</a:t>
            </a:fld>
            <a:endParaRPr lang="en-US"/>
          </a:p>
        </p:txBody>
      </p:sp>
    </p:spTree>
    <p:extLst>
      <p:ext uri="{BB962C8B-B14F-4D97-AF65-F5344CB8AC3E}">
        <p14:creationId xmlns:p14="http://schemas.microsoft.com/office/powerpoint/2010/main" val="31419164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4000"/>
              </a:lnSpc>
              <a:spcBef>
                <a:spcPts val="0"/>
              </a:spcBef>
              <a:buNone/>
            </a:pPr>
            <a:r>
              <a:rPr lang="en-US" dirty="0"/>
              <a:t>Resources:</a:t>
            </a:r>
          </a:p>
          <a:p>
            <a:pPr marL="0" indent="0">
              <a:lnSpc>
                <a:spcPct val="134000"/>
              </a:lnSpc>
              <a:spcBef>
                <a:spcPts val="0"/>
              </a:spcBef>
              <a:buNone/>
            </a:pPr>
            <a:r>
              <a:rPr lang="en-US" sz="1200" dirty="0"/>
              <a:t>(Online)</a:t>
            </a:r>
          </a:p>
          <a:p>
            <a:pPr marL="0" indent="0">
              <a:lnSpc>
                <a:spcPct val="134000"/>
              </a:lnSpc>
              <a:spcBef>
                <a:spcPts val="0"/>
              </a:spcBef>
              <a:buNone/>
            </a:pPr>
            <a:r>
              <a:rPr lang="en-US" sz="1200" dirty="0"/>
              <a:t>Focus on the Family Marriage Resources </a:t>
            </a:r>
            <a:r>
              <a:rPr lang="en-US" sz="1200" dirty="0">
                <a:hlinkClick r:id="rId3"/>
              </a:rPr>
              <a:t>www.focusonthefamily.com/topic/marriage/</a:t>
            </a:r>
            <a:endParaRPr lang="en-US" sz="1200" dirty="0"/>
          </a:p>
          <a:p>
            <a:pPr marL="0" indent="0">
              <a:lnSpc>
                <a:spcPct val="134000"/>
              </a:lnSpc>
              <a:spcBef>
                <a:spcPts val="0"/>
              </a:spcBef>
              <a:buNone/>
            </a:pPr>
            <a:r>
              <a:rPr lang="en-US" sz="1200" dirty="0"/>
              <a:t>God's Design for Marriage  </a:t>
            </a:r>
            <a:r>
              <a:rPr lang="en-US" sz="1200" dirty="0">
                <a:hlinkClick r:id="rId4"/>
              </a:rPr>
              <a:t>www.focusonthefamily.com/marriage/gods-design-for-marriage/</a:t>
            </a:r>
            <a:endParaRPr lang="en-US" sz="1200" dirty="0"/>
          </a:p>
          <a:p>
            <a:pPr marL="0" indent="0">
              <a:lnSpc>
                <a:spcPct val="134000"/>
              </a:lnSpc>
              <a:spcBef>
                <a:spcPts val="0"/>
              </a:spcBef>
              <a:buNone/>
            </a:pPr>
            <a:r>
              <a:rPr lang="en-US" sz="1200" dirty="0"/>
              <a:t>Writing Tip to Handle RACE </a:t>
            </a:r>
            <a:r>
              <a:rPr lang="en-US" sz="1200" dirty="0">
                <a:hlinkClick r:id="rId5"/>
              </a:rPr>
              <a:t>successfulchristianselfpublishing.com/writing-tip-to-handle-race/</a:t>
            </a:r>
            <a:endParaRPr lang="en-US" sz="1200" dirty="0"/>
          </a:p>
          <a:p>
            <a:pPr marL="0" indent="0">
              <a:lnSpc>
                <a:spcPct val="134000"/>
              </a:lnSpc>
              <a:spcBef>
                <a:spcPts val="0"/>
              </a:spcBef>
              <a:buNone/>
            </a:pPr>
            <a:endParaRPr lang="en-US" sz="1200" dirty="0"/>
          </a:p>
          <a:p>
            <a:pPr marL="0" indent="0">
              <a:lnSpc>
                <a:spcPct val="134000"/>
              </a:lnSpc>
              <a:spcBef>
                <a:spcPts val="0"/>
              </a:spcBef>
              <a:buNone/>
            </a:pPr>
            <a:r>
              <a:rPr lang="en-US" sz="1200" dirty="0"/>
              <a:t>(Christian Books)</a:t>
            </a:r>
          </a:p>
          <a:p>
            <a:pPr marL="0" indent="0">
              <a:lnSpc>
                <a:spcPct val="134000"/>
              </a:lnSpc>
              <a:spcBef>
                <a:spcPts val="0"/>
              </a:spcBef>
              <a:buNone/>
            </a:pPr>
            <a:r>
              <a:rPr lang="en-US" sz="1200" i="1" dirty="0"/>
              <a:t>The Five Love Languages </a:t>
            </a:r>
            <a:r>
              <a:rPr lang="en-US" sz="1200" dirty="0"/>
              <a:t>by Gary Chapman</a:t>
            </a:r>
          </a:p>
          <a:p>
            <a:pPr marL="0" indent="0">
              <a:lnSpc>
                <a:spcPct val="134000"/>
              </a:lnSpc>
              <a:spcBef>
                <a:spcPts val="0"/>
              </a:spcBef>
              <a:buNone/>
            </a:pPr>
            <a:r>
              <a:rPr lang="en-US" sz="1200" i="1" dirty="0"/>
              <a:t>Love and Respect: The Love She Most Desires; the Respect He Desperately Needs </a:t>
            </a:r>
            <a:r>
              <a:rPr lang="en-US" sz="1200" dirty="0"/>
              <a:t>by Dr. Emerson </a:t>
            </a:r>
            <a:r>
              <a:rPr lang="en-US" sz="1200" dirty="0" err="1"/>
              <a:t>Eggerichs</a:t>
            </a:r>
            <a:endParaRPr lang="en-US" sz="1200" dirty="0"/>
          </a:p>
          <a:p>
            <a:pPr marL="0" indent="0">
              <a:lnSpc>
                <a:spcPct val="134000"/>
              </a:lnSpc>
              <a:spcBef>
                <a:spcPts val="0"/>
              </a:spcBef>
              <a:buNone/>
            </a:pPr>
            <a:r>
              <a:rPr lang="en-US" sz="1200" i="1" dirty="0"/>
              <a:t>Romancing Your Husband </a:t>
            </a:r>
            <a:r>
              <a:rPr lang="en-US" sz="1200" dirty="0"/>
              <a:t>by Debra White Smith</a:t>
            </a:r>
          </a:p>
          <a:p>
            <a:pPr marL="0" indent="0">
              <a:lnSpc>
                <a:spcPct val="134000"/>
              </a:lnSpc>
              <a:spcBef>
                <a:spcPts val="0"/>
              </a:spcBef>
              <a:buNone/>
            </a:pPr>
            <a:r>
              <a:rPr lang="en-US" sz="1200" i="1" dirty="0"/>
              <a:t>For Women Only </a:t>
            </a:r>
            <a:r>
              <a:rPr lang="en-US" sz="1200" dirty="0"/>
              <a:t>by </a:t>
            </a:r>
            <a:r>
              <a:rPr lang="en-US" sz="1200" dirty="0" err="1"/>
              <a:t>Shaunti</a:t>
            </a:r>
            <a:r>
              <a:rPr lang="en-US" sz="1200" dirty="0"/>
              <a:t> </a:t>
            </a:r>
            <a:r>
              <a:rPr lang="en-US" sz="1200" dirty="0" err="1"/>
              <a:t>Feldhahn</a:t>
            </a:r>
            <a:endParaRPr lang="en-US" sz="1200" dirty="0"/>
          </a:p>
          <a:p>
            <a:pPr marL="0" indent="0">
              <a:lnSpc>
                <a:spcPct val="134000"/>
              </a:lnSpc>
              <a:spcBef>
                <a:spcPts val="0"/>
              </a:spcBef>
              <a:buNone/>
            </a:pPr>
            <a:r>
              <a:rPr lang="en-US" sz="1200" i="1" dirty="0"/>
              <a:t>For Men Only </a:t>
            </a:r>
            <a:r>
              <a:rPr lang="en-US" sz="1200" dirty="0"/>
              <a:t>by </a:t>
            </a:r>
            <a:r>
              <a:rPr lang="en-US" sz="1200" dirty="0" err="1"/>
              <a:t>Shaunti</a:t>
            </a:r>
            <a:r>
              <a:rPr lang="en-US" sz="1200" dirty="0"/>
              <a:t> </a:t>
            </a:r>
            <a:r>
              <a:rPr lang="en-US" sz="1200" dirty="0" err="1"/>
              <a:t>Feldhahn</a:t>
            </a:r>
            <a:endParaRPr lang="en-US" sz="1200" dirty="0"/>
          </a:p>
          <a:p>
            <a:pPr marL="0" indent="0">
              <a:lnSpc>
                <a:spcPct val="134000"/>
              </a:lnSpc>
              <a:spcBef>
                <a:spcPts val="0"/>
              </a:spcBef>
              <a:buNone/>
            </a:pPr>
            <a:r>
              <a:rPr lang="en-US" sz="1200" i="1" dirty="0"/>
              <a:t>Love’s Letters </a:t>
            </a:r>
            <a:r>
              <a:rPr lang="en-US" sz="1200" dirty="0"/>
              <a:t>by </a:t>
            </a:r>
            <a:r>
              <a:rPr lang="en-US" sz="1200" dirty="0" err="1"/>
              <a:t>Shaunti</a:t>
            </a:r>
            <a:r>
              <a:rPr lang="en-US" sz="1200" dirty="0"/>
              <a:t> </a:t>
            </a:r>
            <a:r>
              <a:rPr lang="en-US" sz="1200" dirty="0" err="1"/>
              <a:t>Feldhahn</a:t>
            </a:r>
            <a:r>
              <a:rPr lang="en-US" sz="1200" dirty="0"/>
              <a:t>, Gregg &amp; Hallee Bridgeman, Scott &amp; Leah </a:t>
            </a:r>
            <a:r>
              <a:rPr lang="en-US" sz="1200" dirty="0" err="1"/>
              <a:t>Silverii</a:t>
            </a:r>
            <a:r>
              <a:rPr lang="en-US" sz="1200" dirty="0"/>
              <a:t>, Juan &amp; </a:t>
            </a:r>
            <a:r>
              <a:rPr lang="en-US" sz="1200" dirty="0" err="1"/>
              <a:t>Ruthy</a:t>
            </a:r>
            <a:r>
              <a:rPr lang="en-US" sz="1200" dirty="0"/>
              <a:t> Martinez, Shawn Lovejoy, Michael &amp; Alicia Rowntree, Alicia Rowntree, Sheri Bright, Tricia Lovejoy, et al.</a:t>
            </a:r>
          </a:p>
        </p:txBody>
      </p:sp>
      <p:sp>
        <p:nvSpPr>
          <p:cNvPr id="4" name="Slide Number Placeholder 3"/>
          <p:cNvSpPr>
            <a:spLocks noGrp="1"/>
          </p:cNvSpPr>
          <p:nvPr>
            <p:ph type="sldNum" sz="quarter" idx="5"/>
          </p:nvPr>
        </p:nvSpPr>
        <p:spPr/>
        <p:txBody>
          <a:bodyPr/>
          <a:lstStyle/>
          <a:p>
            <a:fld id="{0A3C37BE-C303-496D-B5CD-85F2937540FC}" type="slidenum">
              <a:rPr lang="en-US" smtClean="0"/>
              <a:t>79</a:t>
            </a:fld>
            <a:endParaRPr lang="en-US"/>
          </a:p>
        </p:txBody>
      </p:sp>
    </p:spTree>
    <p:extLst>
      <p:ext uri="{BB962C8B-B14F-4D97-AF65-F5344CB8AC3E}">
        <p14:creationId xmlns:p14="http://schemas.microsoft.com/office/powerpoint/2010/main" val="4026316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Three-D Characters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“My last name is Poirot, like Agatha Christie's famous detective </a:t>
            </a:r>
            <a:r>
              <a:rPr lang="en-US" sz="1200" dirty="0" err="1"/>
              <a:t>Hercule</a:t>
            </a:r>
            <a:r>
              <a:rPr lang="en-US" sz="1200" dirty="0"/>
              <a:t> Poirot; no relation to the fictional character.” </a:t>
            </a:r>
            <a:br>
              <a:rPr lang="en-US" sz="1200" dirty="0"/>
            </a:br>
            <a:r>
              <a:rPr lang="en-US" sz="1200" dirty="0"/>
              <a:t>― Ken Poirot</a:t>
            </a:r>
            <a:endParaRPr lang="en-US" sz="1200" dirty="0">
              <a:solidFill>
                <a:srgbClr val="374C81"/>
              </a:solidFill>
              <a:latin typeface="Crimson Pro" pitchFamily="2" charset="0"/>
            </a:endParaRP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8</a:t>
            </a:fld>
            <a:endParaRPr lang="en-US"/>
          </a:p>
        </p:txBody>
      </p:sp>
    </p:spTree>
    <p:extLst>
      <p:ext uri="{BB962C8B-B14F-4D97-AF65-F5344CB8AC3E}">
        <p14:creationId xmlns:p14="http://schemas.microsoft.com/office/powerpoint/2010/main" val="18068147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34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34000"/>
              </a:lnSpc>
              <a:spcBef>
                <a:spcPts val="0"/>
              </a:spcBef>
              <a:spcAft>
                <a:spcPts val="0"/>
              </a:spcAft>
              <a:buClrTx/>
              <a:buSzTx/>
              <a:buFontTx/>
              <a:buNone/>
              <a:tabLst/>
              <a:defRPr/>
            </a:pPr>
            <a:r>
              <a:rPr lang="en-US" sz="1200" dirty="0"/>
              <a:t>(Christian Books)</a:t>
            </a:r>
          </a:p>
          <a:p>
            <a:pPr marL="0" indent="0">
              <a:lnSpc>
                <a:spcPct val="134000"/>
              </a:lnSpc>
              <a:spcBef>
                <a:spcPts val="0"/>
              </a:spcBef>
              <a:buNone/>
            </a:pPr>
            <a:r>
              <a:rPr lang="en-US" sz="1200" i="1" dirty="0"/>
              <a:t>Intended for Pleasure </a:t>
            </a:r>
            <a:r>
              <a:rPr lang="en-US" sz="1200" dirty="0"/>
              <a:t>by Ed Wheat</a:t>
            </a:r>
          </a:p>
          <a:p>
            <a:pPr marL="0" indent="0">
              <a:lnSpc>
                <a:spcPct val="134000"/>
              </a:lnSpc>
              <a:spcBef>
                <a:spcPts val="0"/>
              </a:spcBef>
              <a:buNone/>
            </a:pPr>
            <a:r>
              <a:rPr lang="en-US" sz="1200" i="1" dirty="0"/>
              <a:t>Finding the Hero in Your Husband: Surrendering the Way God Intended </a:t>
            </a:r>
            <a:r>
              <a:rPr lang="en-US" sz="1200" dirty="0"/>
              <a:t>by </a:t>
            </a:r>
            <a:r>
              <a:rPr lang="en-US" sz="1200" dirty="0" err="1"/>
              <a:t>Juli</a:t>
            </a:r>
            <a:r>
              <a:rPr lang="en-US" sz="1200" dirty="0"/>
              <a:t> Slattery</a:t>
            </a:r>
          </a:p>
          <a:p>
            <a:pPr marL="0" indent="0">
              <a:lnSpc>
                <a:spcPct val="134000"/>
              </a:lnSpc>
              <a:spcBef>
                <a:spcPts val="0"/>
              </a:spcBef>
              <a:buNone/>
            </a:pPr>
            <a:r>
              <a:rPr lang="en-US" sz="1200" i="1" dirty="0"/>
              <a:t>Raising Men, Not Boys </a:t>
            </a:r>
            <a:r>
              <a:rPr lang="en-US" sz="1200" dirty="0"/>
              <a:t>by Mike </a:t>
            </a:r>
            <a:r>
              <a:rPr lang="en-US" sz="1200" dirty="0" err="1"/>
              <a:t>Fabarez</a:t>
            </a:r>
            <a:endParaRPr lang="en-US" sz="1200" dirty="0"/>
          </a:p>
          <a:p>
            <a:pPr marL="0" indent="0">
              <a:lnSpc>
                <a:spcPct val="134000"/>
              </a:lnSpc>
              <a:spcBef>
                <a:spcPts val="0"/>
              </a:spcBef>
              <a:buNone/>
            </a:pPr>
            <a:r>
              <a:rPr lang="en-US" sz="1200" i="1" dirty="0"/>
              <a:t>His Needs, Her Needs: Building an Affair-Proof Marriage</a:t>
            </a:r>
            <a:r>
              <a:rPr lang="en-US" sz="1200" dirty="0"/>
              <a:t> by Willard F. Harley Jr.</a:t>
            </a:r>
          </a:p>
          <a:p>
            <a:pPr marL="0" indent="0">
              <a:lnSpc>
                <a:spcPct val="134000"/>
              </a:lnSpc>
              <a:spcBef>
                <a:spcPts val="0"/>
              </a:spcBef>
              <a:buNone/>
            </a:pPr>
            <a:r>
              <a:rPr lang="en-US" sz="1200" i="1" dirty="0"/>
              <a:t>No More Headaches: Enjoying Sex &amp; Intimacy in Marriage </a:t>
            </a:r>
            <a:r>
              <a:rPr lang="en-US" sz="1200" dirty="0"/>
              <a:t>by </a:t>
            </a:r>
            <a:r>
              <a:rPr lang="en-US" sz="1200" dirty="0" err="1"/>
              <a:t>Juli</a:t>
            </a:r>
            <a:r>
              <a:rPr lang="en-US" sz="1200" dirty="0"/>
              <a:t> Slattery</a:t>
            </a:r>
          </a:p>
          <a:p>
            <a:pPr marL="0" indent="0">
              <a:lnSpc>
                <a:spcPct val="134000"/>
              </a:lnSpc>
              <a:spcBef>
                <a:spcPts val="0"/>
              </a:spcBef>
              <a:buNone/>
            </a:pPr>
            <a:r>
              <a:rPr lang="en-US" sz="1200" i="1" dirty="0"/>
              <a:t>His Brain, Her Brain: How Divinely Designed Differences Can Strengthen Your Marriage </a:t>
            </a:r>
            <a:r>
              <a:rPr lang="en-US" sz="1200" dirty="0"/>
              <a:t>by Barb Larimore and Walt Larimore M.D.</a:t>
            </a:r>
          </a:p>
          <a:p>
            <a:pPr marL="0" indent="0">
              <a:lnSpc>
                <a:spcPct val="134000"/>
              </a:lnSpc>
              <a:spcBef>
                <a:spcPts val="0"/>
              </a:spcBef>
              <a:buNone/>
            </a:pPr>
            <a:r>
              <a:rPr lang="en-US" sz="1200" i="1" dirty="0"/>
              <a:t>Sacred Marriage: What If God Designed Marriage to Make Us Holy More Than to Make Us Happy? </a:t>
            </a:r>
            <a:r>
              <a:rPr lang="en-US" sz="1200" dirty="0"/>
              <a:t>by Gary Thomas</a:t>
            </a:r>
          </a:p>
          <a:p>
            <a:pPr marL="0" indent="0">
              <a:lnSpc>
                <a:spcPct val="134000"/>
              </a:lnSpc>
              <a:spcBef>
                <a:spcPts val="0"/>
              </a:spcBef>
              <a:buNone/>
            </a:pPr>
            <a:r>
              <a:rPr lang="en-US" sz="1200" i="1" dirty="0"/>
              <a:t>The Excellent Wife: A Biblical Perspective </a:t>
            </a:r>
            <a:r>
              <a:rPr lang="en-US" sz="1200" dirty="0"/>
              <a:t>by Martha Peace</a:t>
            </a:r>
          </a:p>
          <a:p>
            <a:pPr marL="0" indent="0">
              <a:lnSpc>
                <a:spcPct val="134000"/>
              </a:lnSpc>
              <a:spcBef>
                <a:spcPts val="0"/>
              </a:spcBef>
              <a:buNone/>
            </a:pPr>
            <a:r>
              <a:rPr lang="en-US" sz="1200" i="1" dirty="0"/>
              <a:t>The Exemplary Husband: A Biblical Perspective </a:t>
            </a:r>
            <a:r>
              <a:rPr lang="en-US" sz="1200" dirty="0"/>
              <a:t>by Stuart Scott</a:t>
            </a:r>
          </a:p>
          <a:p>
            <a:pPr marL="0" indent="0">
              <a:lnSpc>
                <a:spcPct val="134000"/>
              </a:lnSpc>
              <a:spcBef>
                <a:spcPts val="0"/>
              </a:spcBef>
              <a:buNone/>
            </a:pPr>
            <a:r>
              <a:rPr lang="en-US" sz="1200" i="1" dirty="0"/>
              <a:t>Sheet Music: Uncovering the Secrets of Sexual Intimacy in Marriage </a:t>
            </a:r>
            <a:r>
              <a:rPr lang="en-US" sz="1200" dirty="0"/>
              <a:t>by Kevin Leman</a:t>
            </a:r>
          </a:p>
          <a:p>
            <a:pPr marL="0" indent="0">
              <a:lnSpc>
                <a:spcPct val="134000"/>
              </a:lnSpc>
              <a:spcBef>
                <a:spcPts val="0"/>
              </a:spcBef>
              <a:buNone/>
            </a:pPr>
            <a:r>
              <a:rPr lang="en-US" sz="1200" i="1" dirty="0"/>
              <a:t>You Can Be the Wife of a Happy Husband</a:t>
            </a:r>
            <a:r>
              <a:rPr lang="en-US" sz="1200" dirty="0"/>
              <a:t> by Darien B. Cooper</a:t>
            </a:r>
          </a:p>
          <a:p>
            <a:pPr marL="0" indent="0">
              <a:lnSpc>
                <a:spcPct val="134000"/>
              </a:lnSpc>
              <a:spcBef>
                <a:spcPts val="0"/>
              </a:spcBef>
              <a:buNone/>
            </a:pPr>
            <a:r>
              <a:rPr lang="en-US" sz="1200" i="1" dirty="0"/>
              <a:t>Guys are Waffles, Girls are Spaghetti</a:t>
            </a:r>
            <a:r>
              <a:rPr lang="en-US" sz="1200" dirty="0"/>
              <a:t> by Chad Eastham</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80</a:t>
            </a:fld>
            <a:endParaRPr lang="en-US"/>
          </a:p>
        </p:txBody>
      </p:sp>
    </p:spTree>
    <p:extLst>
      <p:ext uri="{BB962C8B-B14F-4D97-AF65-F5344CB8AC3E}">
        <p14:creationId xmlns:p14="http://schemas.microsoft.com/office/powerpoint/2010/main" val="34193627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34000"/>
              </a:lnSpc>
              <a:spcBef>
                <a:spcPts val="0"/>
              </a:spcBef>
              <a:spcAft>
                <a:spcPts val="0"/>
              </a:spcAft>
              <a:buClrTx/>
              <a:buSzTx/>
              <a:buFontTx/>
              <a:buNone/>
              <a:tabLst/>
              <a:defRPr/>
            </a:pPr>
            <a:r>
              <a:rPr lang="en-US" dirty="0"/>
              <a:t>Resources:</a:t>
            </a:r>
          </a:p>
          <a:p>
            <a:pPr marL="0" indent="0">
              <a:lnSpc>
                <a:spcPct val="134000"/>
              </a:lnSpc>
              <a:spcBef>
                <a:spcPts val="0"/>
              </a:spcBef>
              <a:buNone/>
            </a:pPr>
            <a:r>
              <a:rPr lang="en-US" sz="1200" dirty="0"/>
              <a:t>(Secular Books)</a:t>
            </a:r>
          </a:p>
          <a:p>
            <a:pPr marL="0" indent="0">
              <a:lnSpc>
                <a:spcPct val="134000"/>
              </a:lnSpc>
              <a:spcBef>
                <a:spcPts val="0"/>
              </a:spcBef>
              <a:buNone/>
            </a:pPr>
            <a:r>
              <a:rPr lang="en-US" sz="1200" i="1" dirty="0"/>
              <a:t>Men Are from Mars, Women Are from Venus </a:t>
            </a:r>
            <a:r>
              <a:rPr lang="en-US" sz="1200" dirty="0"/>
              <a:t>by John Gray</a:t>
            </a:r>
          </a:p>
          <a:p>
            <a:pPr marL="0" indent="0">
              <a:lnSpc>
                <a:spcPct val="134000"/>
              </a:lnSpc>
              <a:spcBef>
                <a:spcPts val="0"/>
              </a:spcBef>
              <a:buNone/>
            </a:pPr>
            <a:r>
              <a:rPr lang="en-US" sz="1200" i="1" dirty="0"/>
              <a:t>Why Men Don't Listen and Women Can't Read Maps: How We're Different and What to Do About It </a:t>
            </a:r>
            <a:r>
              <a:rPr lang="en-US" sz="1200" dirty="0"/>
              <a:t>by Allan Pease</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81</a:t>
            </a:fld>
            <a:endParaRPr lang="en-US"/>
          </a:p>
        </p:txBody>
      </p:sp>
    </p:spTree>
    <p:extLst>
      <p:ext uri="{BB962C8B-B14F-4D97-AF65-F5344CB8AC3E}">
        <p14:creationId xmlns:p14="http://schemas.microsoft.com/office/powerpoint/2010/main" val="12350870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5"/>
          </p:nvPr>
        </p:nvSpPr>
        <p:spPr/>
        <p:txBody>
          <a:bodyPr/>
          <a:lstStyle/>
          <a:p>
            <a:fld id="{0A3C37BE-C303-496D-B5CD-85F2937540FC}" type="slidenum">
              <a:rPr lang="en-US" smtClean="0"/>
              <a:t>82</a:t>
            </a:fld>
            <a:endParaRPr lang="en-US"/>
          </a:p>
        </p:txBody>
      </p:sp>
    </p:spTree>
    <p:extLst>
      <p:ext uri="{BB962C8B-B14F-4D97-AF65-F5344CB8AC3E}">
        <p14:creationId xmlns:p14="http://schemas.microsoft.com/office/powerpoint/2010/main" val="291340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Characterization is the Key</a:t>
            </a:r>
          </a:p>
          <a:p>
            <a:r>
              <a:rPr lang="en-US" dirty="0"/>
              <a:t>Three Dimensional Characters are the key to any great book. </a:t>
            </a:r>
          </a:p>
          <a:p>
            <a:r>
              <a:rPr lang="en-US" dirty="0"/>
              <a:t>Great books are character driven books. </a:t>
            </a:r>
          </a:p>
          <a:p>
            <a:r>
              <a:rPr lang="en-US" dirty="0"/>
              <a:t>Exact plot points and dialogue can be forgotten but great characters are memorable</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9</a:t>
            </a:fld>
            <a:endParaRPr lang="en-US"/>
          </a:p>
        </p:txBody>
      </p:sp>
    </p:spTree>
    <p:extLst>
      <p:ext uri="{BB962C8B-B14F-4D97-AF65-F5344CB8AC3E}">
        <p14:creationId xmlns:p14="http://schemas.microsoft.com/office/powerpoint/2010/main" val="42643484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04/06/2021</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04/06/2021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04/06/2021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04/06/2021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04/06/2021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04/06/2021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04/06/2021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04/06/2021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04/06/2021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04/06/2021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04/06/2021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04/06/2021</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uccessfulchristianselfpublishing.com/MoreThanBW/"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uccessfulchristianselfpublishing.com/MoreThanBW/"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uccessfulchristianselfpublishing.com/MoreThanBW/"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4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8" Type="http://schemas.openxmlformats.org/officeDocument/2006/relationships/image" Target="../media/image33.webp"/><Relationship Id="rId13" Type="http://schemas.openxmlformats.org/officeDocument/2006/relationships/image" Target="../media/image38.jpg"/><Relationship Id="rId3" Type="http://schemas.openxmlformats.org/officeDocument/2006/relationships/image" Target="../media/image28.jpg"/><Relationship Id="rId7" Type="http://schemas.openxmlformats.org/officeDocument/2006/relationships/image" Target="../media/image32.webp"/><Relationship Id="rId12" Type="http://schemas.openxmlformats.org/officeDocument/2006/relationships/image" Target="../media/image37.jpg"/><Relationship Id="rId2" Type="http://schemas.openxmlformats.org/officeDocument/2006/relationships/notesSlide" Target="../notesSlides/notesSlide48.xml"/><Relationship Id="rId16"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5" Type="http://schemas.openxmlformats.org/officeDocument/2006/relationships/image" Target="../media/image40.jpg"/><Relationship Id="rId10" Type="http://schemas.openxmlformats.org/officeDocument/2006/relationships/image" Target="../media/image35.jpg"/><Relationship Id="rId4" Type="http://schemas.openxmlformats.org/officeDocument/2006/relationships/image" Target="../media/image29.webp"/><Relationship Id="rId9" Type="http://schemas.openxmlformats.org/officeDocument/2006/relationships/image" Target="../media/image34.jpg"/><Relationship Id="rId14" Type="http://schemas.openxmlformats.org/officeDocument/2006/relationships/image" Target="../media/image39.jpeg"/></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2.webp"/><Relationship Id="rId5" Type="http://schemas.openxmlformats.org/officeDocument/2006/relationships/image" Target="../media/image51.jpg"/><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hyperlink" Target="http://successfulchristianselfpublishing.com/MoreThanBW/"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66.jp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www.focusonthefamily.com/topic/marriage/"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hyperlink" Target="https://successfulchristianselfpublishing.com/writing-tip-to-handle-race/" TargetMode="External"/><Relationship Id="rId4" Type="http://schemas.openxmlformats.org/officeDocument/2006/relationships/hyperlink" Target="https://www.focusonthefamily.com/marriage/gods-design-for-marriag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uccessfulchristianselfpublishing.com/MoreThanBW/"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hyperlink" Target="http://successfulchristianselfpublishing.com/MoreThanBW/"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45058" y="2292094"/>
            <a:ext cx="5495026" cy="2219691"/>
          </a:xfrm>
        </p:spPr>
        <p:txBody>
          <a:bodyPr anchor="ctr">
            <a:normAutofit fontScale="90000"/>
          </a:bodyPr>
          <a:lstStyle/>
          <a:p>
            <a:r>
              <a:rPr lang="en-US" dirty="0"/>
              <a:t>Toss Out Male Tropes: Men are More Than Black and White</a:t>
            </a:r>
          </a:p>
        </p:txBody>
      </p:sp>
      <p:sp>
        <p:nvSpPr>
          <p:cNvPr id="7" name="Subtitle 6"/>
          <p:cNvSpPr>
            <a:spLocks noGrp="1"/>
          </p:cNvSpPr>
          <p:nvPr>
            <p:ph type="subTitle" idx="1"/>
          </p:nvPr>
        </p:nvSpPr>
        <p:spPr>
          <a:xfrm>
            <a:off x="345058" y="4511784"/>
            <a:ext cx="5495026" cy="955565"/>
          </a:xfrm>
        </p:spPr>
        <p:txBody>
          <a:bodyPr>
            <a:normAutofit/>
          </a:bodyPr>
          <a:lstStyle/>
          <a:p>
            <a:r>
              <a:rPr lang="en-US" dirty="0"/>
              <a:t>Part 3: Characters and Archetypes and Tropes… Oh My!</a:t>
            </a:r>
          </a:p>
        </p:txBody>
      </p:sp>
      <p:sp>
        <p:nvSpPr>
          <p:cNvPr id="2" name="TextBox 1">
            <a:extLst>
              <a:ext uri="{FF2B5EF4-FFF2-40B4-BE49-F238E27FC236}">
                <a16:creationId xmlns:a16="http://schemas.microsoft.com/office/drawing/2014/main" id="{0DD6E447-8A46-41DB-B071-38DEDDD04B9A}"/>
              </a:ext>
            </a:extLst>
          </p:cNvPr>
          <p:cNvSpPr txBox="1"/>
          <p:nvPr/>
        </p:nvSpPr>
        <p:spPr>
          <a:xfrm>
            <a:off x="1104900" y="5865091"/>
            <a:ext cx="9914082" cy="584775"/>
          </a:xfrm>
          <a:prstGeom prst="rect">
            <a:avLst/>
          </a:prstGeom>
          <a:noFill/>
        </p:spPr>
        <p:txBody>
          <a:bodyPr wrap="square" rtlCol="0">
            <a:spAutoFit/>
          </a:bodyPr>
          <a:lstStyle/>
          <a:p>
            <a:pPr algn="ctr"/>
            <a:r>
              <a:rPr lang="en-US" sz="3200" b="1" dirty="0">
                <a:solidFill>
                  <a:schemeClr val="accent5">
                    <a:lumMod val="40000"/>
                    <a:lumOff val="60000"/>
                  </a:schemeClr>
                </a:solidFill>
              </a:rPr>
              <a:t>JP Robinson &amp; Gregg Bridgeman</a:t>
            </a:r>
          </a:p>
        </p:txBody>
      </p:sp>
      <p:pic>
        <p:nvPicPr>
          <p:cNvPr id="8" name="Picture 7">
            <a:extLst>
              <a:ext uri="{FF2B5EF4-FFF2-40B4-BE49-F238E27FC236}">
                <a16:creationId xmlns:a16="http://schemas.microsoft.com/office/drawing/2014/main" id="{F48769CF-8AE2-447A-9B4B-9CE12F62F1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8633" y="1257486"/>
            <a:ext cx="6193368" cy="4371789"/>
          </a:xfrm>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Spheres of Characterization</a:t>
            </a:r>
          </a:p>
        </p:txBody>
      </p:sp>
      <p:sp>
        <p:nvSpPr>
          <p:cNvPr id="4" name="Oval 3"/>
          <p:cNvSpPr/>
          <p:nvPr/>
        </p:nvSpPr>
        <p:spPr>
          <a:xfrm>
            <a:off x="3674438" y="1752600"/>
            <a:ext cx="2286000" cy="2286000"/>
          </a:xfrm>
          <a:prstGeom prst="ellipse">
            <a:avLst/>
          </a:prstGeom>
          <a:solidFill>
            <a:srgbClr val="FFFF00">
              <a:alpha val="5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7613" eaLnBrk="0" fontAlgn="base" hangingPunct="0">
              <a:spcBef>
                <a:spcPct val="0"/>
              </a:spcBef>
              <a:spcAft>
                <a:spcPct val="0"/>
              </a:spcAft>
            </a:pPr>
            <a:r>
              <a:rPr lang="en-US" sz="2000" dirty="0">
                <a:solidFill>
                  <a:srgbClr val="374C81"/>
                </a:solidFill>
                <a:latin typeface="Century Gothic"/>
              </a:rPr>
              <a:t>Physical</a:t>
            </a:r>
            <a:endParaRPr lang="en-US" sz="2400" dirty="0">
              <a:solidFill>
                <a:srgbClr val="374C81"/>
              </a:solidFill>
              <a:latin typeface="Century Gothic"/>
            </a:endParaRPr>
          </a:p>
          <a:p>
            <a:pPr algn="ctr" defTabSz="1217613" eaLnBrk="0" fontAlgn="base" hangingPunct="0">
              <a:spcBef>
                <a:spcPct val="0"/>
              </a:spcBef>
              <a:spcAft>
                <a:spcPct val="0"/>
              </a:spcAft>
            </a:pPr>
            <a:r>
              <a:rPr lang="en-US" sz="2000" dirty="0">
                <a:solidFill>
                  <a:srgbClr val="374C81"/>
                </a:solidFill>
                <a:latin typeface="Century Gothic"/>
              </a:rPr>
              <a:t>Material</a:t>
            </a:r>
            <a:endParaRPr lang="en-US" sz="2400" dirty="0">
              <a:solidFill>
                <a:srgbClr val="374C81"/>
              </a:solidFill>
              <a:latin typeface="Century Gothic"/>
            </a:endParaRPr>
          </a:p>
        </p:txBody>
      </p:sp>
      <p:sp>
        <p:nvSpPr>
          <p:cNvPr id="5" name="Oval 4"/>
          <p:cNvSpPr/>
          <p:nvPr/>
        </p:nvSpPr>
        <p:spPr>
          <a:xfrm>
            <a:off x="7010400" y="1730391"/>
            <a:ext cx="2286000" cy="2286000"/>
          </a:xfrm>
          <a:prstGeom prst="ellipse">
            <a:avLst/>
          </a:prstGeom>
          <a:solidFill>
            <a:srgbClr val="EE2AB6">
              <a:alpha val="4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7613" eaLnBrk="0" fontAlgn="base" hangingPunct="0">
              <a:spcBef>
                <a:spcPct val="0"/>
              </a:spcBef>
              <a:spcAft>
                <a:spcPct val="0"/>
              </a:spcAft>
            </a:pPr>
            <a:r>
              <a:rPr lang="en-US" sz="2000" dirty="0">
                <a:solidFill>
                  <a:srgbClr val="374C81"/>
                </a:solidFill>
                <a:latin typeface="Century Gothic"/>
              </a:rPr>
              <a:t>Intellectual</a:t>
            </a:r>
            <a:endParaRPr lang="en-US" sz="2400" dirty="0">
              <a:solidFill>
                <a:srgbClr val="374C81"/>
              </a:solidFill>
              <a:latin typeface="Century Gothic"/>
            </a:endParaRPr>
          </a:p>
          <a:p>
            <a:pPr algn="ctr" defTabSz="1217613" eaLnBrk="0" fontAlgn="base" hangingPunct="0">
              <a:spcBef>
                <a:spcPct val="0"/>
              </a:spcBef>
              <a:spcAft>
                <a:spcPct val="0"/>
              </a:spcAft>
            </a:pPr>
            <a:r>
              <a:rPr lang="en-US" sz="1600" dirty="0">
                <a:solidFill>
                  <a:srgbClr val="374C81"/>
                </a:solidFill>
                <a:latin typeface="Century Gothic"/>
              </a:rPr>
              <a:t>Learn/Teach</a:t>
            </a:r>
          </a:p>
        </p:txBody>
      </p:sp>
      <p:sp>
        <p:nvSpPr>
          <p:cNvPr id="6" name="Oval 5"/>
          <p:cNvSpPr/>
          <p:nvPr/>
        </p:nvSpPr>
        <p:spPr>
          <a:xfrm>
            <a:off x="5303229" y="3959497"/>
            <a:ext cx="2286000" cy="2286000"/>
          </a:xfrm>
          <a:prstGeom prst="ellipse">
            <a:avLst/>
          </a:prstGeom>
          <a:solidFill>
            <a:srgbClr val="1C9480">
              <a:alpha val="49804"/>
            </a:srgbClr>
          </a:solidFill>
          <a:ln>
            <a:solidFill>
              <a:srgbClr val="00B050"/>
            </a:solidFill>
          </a:ln>
        </p:spPr>
        <p:style>
          <a:lnRef idx="3">
            <a:schemeClr val="lt1"/>
          </a:lnRef>
          <a:fillRef idx="1">
            <a:schemeClr val="dk1"/>
          </a:fillRef>
          <a:effectRef idx="1">
            <a:schemeClr val="dk1"/>
          </a:effectRef>
          <a:fontRef idx="minor">
            <a:schemeClr val="lt1"/>
          </a:fontRef>
        </p:style>
        <p:txBody>
          <a:bodyPr rtlCol="0" anchor="ctr"/>
          <a:lstStyle/>
          <a:p>
            <a:pPr algn="ctr" defTabSz="1217613" eaLnBrk="0" fontAlgn="base" hangingPunct="0">
              <a:spcBef>
                <a:spcPct val="0"/>
              </a:spcBef>
              <a:spcAft>
                <a:spcPct val="0"/>
              </a:spcAft>
            </a:pPr>
            <a:r>
              <a:rPr lang="en-US" sz="2000" dirty="0">
                <a:solidFill>
                  <a:srgbClr val="374C81"/>
                </a:solidFill>
                <a:latin typeface="Century Gothic"/>
              </a:rPr>
              <a:t>Spiritual</a:t>
            </a:r>
          </a:p>
          <a:p>
            <a:pPr algn="ctr" defTabSz="1217613" eaLnBrk="0" fontAlgn="base" hangingPunct="0">
              <a:spcBef>
                <a:spcPct val="0"/>
              </a:spcBef>
              <a:spcAft>
                <a:spcPct val="0"/>
              </a:spcAft>
            </a:pPr>
            <a:r>
              <a:rPr lang="en-US" sz="2000" dirty="0">
                <a:solidFill>
                  <a:srgbClr val="374C81"/>
                </a:solidFill>
                <a:latin typeface="Century Gothic"/>
              </a:rPr>
              <a:t>Emotional</a:t>
            </a:r>
          </a:p>
        </p:txBody>
      </p:sp>
    </p:spTree>
    <p:extLst>
      <p:ext uri="{BB962C8B-B14F-4D97-AF65-F5344CB8AC3E}">
        <p14:creationId xmlns:p14="http://schemas.microsoft.com/office/powerpoint/2010/main" val="183097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 Character</a:t>
            </a:r>
          </a:p>
        </p:txBody>
      </p:sp>
      <p:sp>
        <p:nvSpPr>
          <p:cNvPr id="3" name="TextBox 2"/>
          <p:cNvSpPr txBox="1"/>
          <p:nvPr/>
        </p:nvSpPr>
        <p:spPr>
          <a:xfrm>
            <a:off x="533400" y="1319044"/>
            <a:ext cx="10820400" cy="523220"/>
          </a:xfrm>
          <a:prstGeom prst="rect">
            <a:avLst/>
          </a:prstGeom>
          <a:noFill/>
        </p:spPr>
        <p:txBody>
          <a:bodyPr wrap="square" rtlCol="0">
            <a:spAutoFit/>
          </a:bodyPr>
          <a:lstStyle/>
          <a:p>
            <a:pPr defTabSz="1217613" eaLnBrk="0" fontAlgn="base" hangingPunct="0">
              <a:spcBef>
                <a:spcPct val="0"/>
              </a:spcBef>
              <a:spcAft>
                <a:spcPct val="0"/>
              </a:spcAft>
            </a:pPr>
            <a:r>
              <a:rPr lang="en-US" sz="2800" dirty="0">
                <a:solidFill>
                  <a:srgbClr val="374C81"/>
                </a:solidFill>
                <a:latin typeface="Crimson Pro" pitchFamily="2" charset="0"/>
              </a:rPr>
              <a:t>The bellhop took our bags.</a:t>
            </a:r>
          </a:p>
        </p:txBody>
      </p:sp>
      <p:sp>
        <p:nvSpPr>
          <p:cNvPr id="6" name="Cloud 5">
            <a:extLst>
              <a:ext uri="{FF2B5EF4-FFF2-40B4-BE49-F238E27FC236}">
                <a16:creationId xmlns:a16="http://schemas.microsoft.com/office/drawing/2014/main" id="{21F26DDA-C344-488A-A561-2491D5ED3AC7}"/>
              </a:ext>
            </a:extLst>
          </p:cNvPr>
          <p:cNvSpPr/>
          <p:nvPr/>
        </p:nvSpPr>
        <p:spPr>
          <a:xfrm>
            <a:off x="5397500" y="2667000"/>
            <a:ext cx="1600200" cy="12954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extBox 6">
            <a:extLst>
              <a:ext uri="{FF2B5EF4-FFF2-40B4-BE49-F238E27FC236}">
                <a16:creationId xmlns:a16="http://schemas.microsoft.com/office/drawing/2014/main" id="{A10DECBB-7D65-45B3-ACE1-75533FCB0FA1}"/>
              </a:ext>
            </a:extLst>
          </p:cNvPr>
          <p:cNvSpPr txBox="1"/>
          <p:nvPr/>
        </p:nvSpPr>
        <p:spPr>
          <a:xfrm>
            <a:off x="609600" y="5257801"/>
            <a:ext cx="10972800" cy="830997"/>
          </a:xfrm>
          <a:prstGeom prst="rect">
            <a:avLst/>
          </a:prstGeom>
          <a:noFill/>
        </p:spPr>
        <p:txBody>
          <a:bodyPr wrap="square" rtlCol="0">
            <a:spAutoFit/>
          </a:bodyPr>
          <a:lstStyle/>
          <a:p>
            <a:pPr defTabSz="1217613" eaLnBrk="0" fontAlgn="base" hangingPunct="0">
              <a:spcBef>
                <a:spcPct val="0"/>
              </a:spcBef>
              <a:spcAft>
                <a:spcPct val="0"/>
              </a:spcAft>
            </a:pPr>
            <a:r>
              <a:rPr lang="en-US" sz="2400" dirty="0">
                <a:solidFill>
                  <a:srgbClr val="374C81"/>
                </a:solidFill>
                <a:latin typeface="Century Gothic" panose="020B0502020202020204" pitchFamily="34" charset="0"/>
              </a:rPr>
              <a:t>The “bellhop” is unformed and unfilled with no description and no dialogue. He or she may as well be a luggage cart.</a:t>
            </a:r>
          </a:p>
        </p:txBody>
      </p:sp>
    </p:spTree>
    <p:extLst>
      <p:ext uri="{BB962C8B-B14F-4D97-AF65-F5344CB8AC3E}">
        <p14:creationId xmlns:p14="http://schemas.microsoft.com/office/powerpoint/2010/main" val="29826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Dimensional Character</a:t>
            </a:r>
          </a:p>
        </p:txBody>
      </p:sp>
      <p:sp>
        <p:nvSpPr>
          <p:cNvPr id="4" name="Oval 3"/>
          <p:cNvSpPr/>
          <p:nvPr/>
        </p:nvSpPr>
        <p:spPr>
          <a:xfrm>
            <a:off x="4797552" y="2057400"/>
            <a:ext cx="2743200" cy="2743200"/>
          </a:xfrm>
          <a:prstGeom prst="ellipse">
            <a:avLst/>
          </a:prstGeom>
          <a:solidFill>
            <a:srgbClr val="FFFF00">
              <a:alpha val="5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217613" eaLnBrk="0" fontAlgn="base" hangingPunct="0">
              <a:spcBef>
                <a:spcPct val="0"/>
              </a:spcBef>
              <a:spcAft>
                <a:spcPct val="0"/>
              </a:spcAft>
            </a:pPr>
            <a:r>
              <a:rPr lang="en-US" sz="2400" dirty="0">
                <a:solidFill>
                  <a:srgbClr val="374C81"/>
                </a:solidFill>
                <a:latin typeface="Century Gothic"/>
              </a:rPr>
              <a:t>Physical</a:t>
            </a:r>
          </a:p>
        </p:txBody>
      </p:sp>
      <p:sp>
        <p:nvSpPr>
          <p:cNvPr id="3" name="TextBox 2"/>
          <p:cNvSpPr txBox="1"/>
          <p:nvPr/>
        </p:nvSpPr>
        <p:spPr>
          <a:xfrm>
            <a:off x="685800" y="1316691"/>
            <a:ext cx="10820400" cy="523220"/>
          </a:xfrm>
          <a:prstGeom prst="rect">
            <a:avLst/>
          </a:prstGeom>
          <a:noFill/>
        </p:spPr>
        <p:txBody>
          <a:bodyPr wrap="square" rtlCol="0">
            <a:spAutoFit/>
          </a:bodyPr>
          <a:lstStyle/>
          <a:p>
            <a:pPr defTabSz="1217613" eaLnBrk="0" fontAlgn="base" hangingPunct="0">
              <a:spcBef>
                <a:spcPct val="0"/>
              </a:spcBef>
              <a:spcAft>
                <a:spcPct val="0"/>
              </a:spcAft>
            </a:pPr>
            <a:r>
              <a:rPr lang="en-US" sz="2800" dirty="0">
                <a:solidFill>
                  <a:srgbClr val="374C81"/>
                </a:solidFill>
                <a:latin typeface="Crimson Pro" pitchFamily="2" charset="0"/>
              </a:rPr>
              <a:t>The blue uniformed bellhop took our bags.</a:t>
            </a:r>
          </a:p>
        </p:txBody>
      </p:sp>
      <p:sp>
        <p:nvSpPr>
          <p:cNvPr id="5" name="Oval 4">
            <a:extLst>
              <a:ext uri="{FF2B5EF4-FFF2-40B4-BE49-F238E27FC236}">
                <a16:creationId xmlns:a16="http://schemas.microsoft.com/office/drawing/2014/main" id="{09B344B0-8037-4C7A-BABE-2A47494D68AB}"/>
              </a:ext>
            </a:extLst>
          </p:cNvPr>
          <p:cNvSpPr/>
          <p:nvPr/>
        </p:nvSpPr>
        <p:spPr>
          <a:xfrm>
            <a:off x="6858000" y="32004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6" name="TextBox 5">
            <a:extLst>
              <a:ext uri="{FF2B5EF4-FFF2-40B4-BE49-F238E27FC236}">
                <a16:creationId xmlns:a16="http://schemas.microsoft.com/office/drawing/2014/main" id="{915521D8-7CB6-41BE-87E8-AE200A24CD0B}"/>
              </a:ext>
            </a:extLst>
          </p:cNvPr>
          <p:cNvSpPr txBox="1"/>
          <p:nvPr/>
        </p:nvSpPr>
        <p:spPr>
          <a:xfrm>
            <a:off x="609600" y="5257801"/>
            <a:ext cx="10972800" cy="830997"/>
          </a:xfrm>
          <a:prstGeom prst="rect">
            <a:avLst/>
          </a:prstGeom>
          <a:noFill/>
        </p:spPr>
        <p:txBody>
          <a:bodyPr wrap="square" rtlCol="0">
            <a:spAutoFit/>
          </a:bodyPr>
          <a:lstStyle/>
          <a:p>
            <a:pPr defTabSz="1217613" eaLnBrk="0" fontAlgn="base" hangingPunct="0">
              <a:spcBef>
                <a:spcPct val="0"/>
              </a:spcBef>
              <a:spcAft>
                <a:spcPct val="0"/>
              </a:spcAft>
            </a:pPr>
            <a:r>
              <a:rPr lang="en-US" sz="2400" dirty="0">
                <a:solidFill>
                  <a:srgbClr val="374C81"/>
                </a:solidFill>
                <a:latin typeface="Century Gothic" panose="020B0502020202020204" pitchFamily="34" charset="0"/>
              </a:rPr>
              <a:t>The “bellhop” is no longer unformed, he or she is uniformed and we have a vague idea of his or her physical appearance.</a:t>
            </a:r>
          </a:p>
        </p:txBody>
      </p:sp>
    </p:spTree>
    <p:extLst>
      <p:ext uri="{BB962C8B-B14F-4D97-AF65-F5344CB8AC3E}">
        <p14:creationId xmlns:p14="http://schemas.microsoft.com/office/powerpoint/2010/main" val="81933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Dimensional Character</a:t>
            </a:r>
          </a:p>
        </p:txBody>
      </p:sp>
      <p:sp>
        <p:nvSpPr>
          <p:cNvPr id="4" name="Oval 3"/>
          <p:cNvSpPr/>
          <p:nvPr/>
        </p:nvSpPr>
        <p:spPr>
          <a:xfrm>
            <a:off x="4788408" y="2057400"/>
            <a:ext cx="2743200" cy="2743200"/>
          </a:xfrm>
          <a:prstGeom prst="ellipse">
            <a:avLst/>
          </a:prstGeom>
          <a:solidFill>
            <a:srgbClr val="FFFF00">
              <a:alpha val="5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217613" eaLnBrk="0" fontAlgn="base" hangingPunct="0">
              <a:spcBef>
                <a:spcPct val="0"/>
              </a:spcBef>
              <a:spcAft>
                <a:spcPct val="0"/>
              </a:spcAft>
            </a:pPr>
            <a:r>
              <a:rPr lang="en-US" sz="2400" dirty="0">
                <a:solidFill>
                  <a:srgbClr val="374C81"/>
                </a:solidFill>
                <a:latin typeface="Century Gothic"/>
              </a:rPr>
              <a:t>Physical</a:t>
            </a:r>
          </a:p>
        </p:txBody>
      </p:sp>
      <p:sp>
        <p:nvSpPr>
          <p:cNvPr id="5" name="Oval 4"/>
          <p:cNvSpPr/>
          <p:nvPr/>
        </p:nvSpPr>
        <p:spPr>
          <a:xfrm>
            <a:off x="6927233" y="2057400"/>
            <a:ext cx="2743200" cy="2743200"/>
          </a:xfrm>
          <a:prstGeom prst="ellipse">
            <a:avLst/>
          </a:prstGeom>
          <a:solidFill>
            <a:srgbClr val="EE2AB6">
              <a:alpha val="5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defTabSz="1217613" eaLnBrk="0" fontAlgn="base" hangingPunct="0">
              <a:spcBef>
                <a:spcPct val="0"/>
              </a:spcBef>
              <a:spcAft>
                <a:spcPct val="0"/>
              </a:spcAft>
            </a:pPr>
            <a:r>
              <a:rPr lang="en-US" sz="2400" dirty="0">
                <a:solidFill>
                  <a:srgbClr val="374C81"/>
                </a:solidFill>
                <a:latin typeface="Century Gothic"/>
              </a:rPr>
              <a:t>Intellectual</a:t>
            </a:r>
          </a:p>
        </p:txBody>
      </p:sp>
      <p:sp>
        <p:nvSpPr>
          <p:cNvPr id="6" name="TextBox 5"/>
          <p:cNvSpPr txBox="1"/>
          <p:nvPr/>
        </p:nvSpPr>
        <p:spPr>
          <a:xfrm>
            <a:off x="685800" y="1326448"/>
            <a:ext cx="10820400" cy="830997"/>
          </a:xfrm>
          <a:prstGeom prst="rect">
            <a:avLst/>
          </a:prstGeom>
          <a:noFill/>
        </p:spPr>
        <p:txBody>
          <a:bodyPr wrap="square" rtlCol="0">
            <a:spAutoFit/>
          </a:bodyPr>
          <a:lstStyle/>
          <a:p>
            <a:pPr defTabSz="1217613" eaLnBrk="0" fontAlgn="base" hangingPunct="0">
              <a:spcBef>
                <a:spcPct val="0"/>
              </a:spcBef>
              <a:spcAft>
                <a:spcPct val="0"/>
              </a:spcAft>
            </a:pPr>
            <a:r>
              <a:rPr lang="en-US" sz="2400" dirty="0">
                <a:solidFill>
                  <a:srgbClr val="374C81"/>
                </a:solidFill>
                <a:latin typeface="Century Gothic" panose="020B0502020202020204" pitchFamily="34" charset="0"/>
              </a:rPr>
              <a:t>The blue uniformed bellhop put on a practiced smile before he asked, “First time here, I take it?”</a:t>
            </a:r>
          </a:p>
        </p:txBody>
      </p:sp>
      <p:sp>
        <p:nvSpPr>
          <p:cNvPr id="3" name="Oval 2">
            <a:extLst>
              <a:ext uri="{FF2B5EF4-FFF2-40B4-BE49-F238E27FC236}">
                <a16:creationId xmlns:a16="http://schemas.microsoft.com/office/drawing/2014/main" id="{BF450E03-633A-4E63-8A76-FF807B6014B6}"/>
              </a:ext>
            </a:extLst>
          </p:cNvPr>
          <p:cNvSpPr/>
          <p:nvPr/>
        </p:nvSpPr>
        <p:spPr>
          <a:xfrm>
            <a:off x="7128168" y="3048000"/>
            <a:ext cx="2286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Tree>
    <p:extLst>
      <p:ext uri="{BB962C8B-B14F-4D97-AF65-F5344CB8AC3E}">
        <p14:creationId xmlns:p14="http://schemas.microsoft.com/office/powerpoint/2010/main" val="382803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Balanced 3 Dimensional Character</a:t>
            </a:r>
          </a:p>
        </p:txBody>
      </p:sp>
      <p:sp>
        <p:nvSpPr>
          <p:cNvPr id="4" name="Oval 3"/>
          <p:cNvSpPr/>
          <p:nvPr/>
        </p:nvSpPr>
        <p:spPr>
          <a:xfrm>
            <a:off x="5085516" y="1743456"/>
            <a:ext cx="2743200" cy="2743200"/>
          </a:xfrm>
          <a:prstGeom prst="ellipse">
            <a:avLst/>
          </a:prstGeom>
          <a:solidFill>
            <a:srgbClr val="FFFF00">
              <a:alpha val="5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7613" eaLnBrk="0" fontAlgn="base" hangingPunct="0">
              <a:spcBef>
                <a:spcPct val="0"/>
              </a:spcBef>
              <a:spcAft>
                <a:spcPct val="0"/>
              </a:spcAft>
            </a:pPr>
            <a:r>
              <a:rPr lang="en-US" sz="2400" dirty="0">
                <a:solidFill>
                  <a:srgbClr val="374C81"/>
                </a:solidFill>
                <a:latin typeface="Century Gothic"/>
              </a:rPr>
              <a:t>Physical</a:t>
            </a:r>
          </a:p>
        </p:txBody>
      </p:sp>
      <p:sp>
        <p:nvSpPr>
          <p:cNvPr id="5" name="Oval 4"/>
          <p:cNvSpPr/>
          <p:nvPr/>
        </p:nvSpPr>
        <p:spPr>
          <a:xfrm>
            <a:off x="7197780" y="1743456"/>
            <a:ext cx="2743200" cy="2743200"/>
          </a:xfrm>
          <a:prstGeom prst="ellipse">
            <a:avLst/>
          </a:prstGeom>
          <a:solidFill>
            <a:srgbClr val="EE2AB6">
              <a:alpha val="5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7613" eaLnBrk="0" fontAlgn="base" hangingPunct="0">
              <a:spcBef>
                <a:spcPct val="0"/>
              </a:spcBef>
              <a:spcAft>
                <a:spcPct val="0"/>
              </a:spcAft>
            </a:pPr>
            <a:r>
              <a:rPr lang="en-US" sz="2400" dirty="0">
                <a:solidFill>
                  <a:srgbClr val="374C81"/>
                </a:solidFill>
                <a:latin typeface="Century Gothic"/>
              </a:rPr>
              <a:t>Intellectual</a:t>
            </a:r>
          </a:p>
        </p:txBody>
      </p:sp>
      <p:sp>
        <p:nvSpPr>
          <p:cNvPr id="6" name="Oval 5"/>
          <p:cNvSpPr/>
          <p:nvPr/>
        </p:nvSpPr>
        <p:spPr>
          <a:xfrm>
            <a:off x="6132504" y="3453384"/>
            <a:ext cx="2743200" cy="2743200"/>
          </a:xfrm>
          <a:prstGeom prst="ellipse">
            <a:avLst/>
          </a:prstGeom>
          <a:solidFill>
            <a:srgbClr val="1C9480">
              <a:alpha val="50000"/>
            </a:srgbClr>
          </a:solidFill>
          <a:ln>
            <a:solidFill>
              <a:srgbClr val="00B050"/>
            </a:solidFill>
          </a:ln>
        </p:spPr>
        <p:style>
          <a:lnRef idx="3">
            <a:schemeClr val="lt1"/>
          </a:lnRef>
          <a:fillRef idx="1">
            <a:schemeClr val="dk1"/>
          </a:fillRef>
          <a:effectRef idx="1">
            <a:schemeClr val="dk1"/>
          </a:effectRef>
          <a:fontRef idx="minor">
            <a:schemeClr val="lt1"/>
          </a:fontRef>
        </p:style>
        <p:txBody>
          <a:bodyPr rtlCol="0" anchor="ctr"/>
          <a:lstStyle/>
          <a:p>
            <a:pPr algn="ctr" defTabSz="1217613" eaLnBrk="0" fontAlgn="base" hangingPunct="0">
              <a:spcBef>
                <a:spcPct val="0"/>
              </a:spcBef>
              <a:spcAft>
                <a:spcPct val="0"/>
              </a:spcAft>
            </a:pPr>
            <a:r>
              <a:rPr lang="en-US" sz="2400" dirty="0">
                <a:solidFill>
                  <a:srgbClr val="374C81"/>
                </a:solidFill>
                <a:latin typeface="Century Gothic"/>
              </a:rPr>
              <a:t>Spiritual</a:t>
            </a:r>
          </a:p>
        </p:txBody>
      </p:sp>
      <p:sp>
        <p:nvSpPr>
          <p:cNvPr id="7" name="Isosceles Triangle 6"/>
          <p:cNvSpPr/>
          <p:nvPr/>
        </p:nvSpPr>
        <p:spPr>
          <a:xfrm rot="3742159">
            <a:off x="7350181" y="3440177"/>
            <a:ext cx="457200" cy="40640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8" name="TextBox 7"/>
          <p:cNvSpPr txBox="1"/>
          <p:nvPr/>
        </p:nvSpPr>
        <p:spPr>
          <a:xfrm>
            <a:off x="1371600" y="1996441"/>
            <a:ext cx="3436548" cy="1200329"/>
          </a:xfrm>
          <a:prstGeom prst="rect">
            <a:avLst/>
          </a:prstGeom>
          <a:noFill/>
        </p:spPr>
        <p:txBody>
          <a:bodyPr wrap="square" rtlCol="0">
            <a:spAutoFit/>
          </a:bodyPr>
          <a:lstStyle/>
          <a:p>
            <a:pPr defTabSz="1217613" eaLnBrk="0" fontAlgn="base" hangingPunct="0">
              <a:spcBef>
                <a:spcPct val="0"/>
              </a:spcBef>
              <a:spcAft>
                <a:spcPct val="0"/>
              </a:spcAft>
            </a:pPr>
            <a:r>
              <a:rPr lang="en-US" sz="2400" dirty="0">
                <a:solidFill>
                  <a:srgbClr val="374C81"/>
                </a:solidFill>
                <a:latin typeface="Century Gothic" panose="020B0502020202020204" pitchFamily="34" charset="0"/>
              </a:rPr>
              <a:t>Characterization inside a balanced story</a:t>
            </a:r>
          </a:p>
        </p:txBody>
      </p:sp>
      <p:cxnSp>
        <p:nvCxnSpPr>
          <p:cNvPr id="9" name="Straight Arrow Connector 8"/>
          <p:cNvCxnSpPr>
            <a:stCxn id="8" idx="2"/>
            <a:endCxn id="7" idx="1"/>
          </p:cNvCxnSpPr>
          <p:nvPr/>
        </p:nvCxnSpPr>
        <p:spPr>
          <a:xfrm>
            <a:off x="3089874" y="3196770"/>
            <a:ext cx="4435898" cy="345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Isosceles Triangle 2">
            <a:extLst>
              <a:ext uri="{FF2B5EF4-FFF2-40B4-BE49-F238E27FC236}">
                <a16:creationId xmlns:a16="http://schemas.microsoft.com/office/drawing/2014/main" id="{B0268DB7-2BFD-491C-ADDE-04060839302B}"/>
              </a:ext>
            </a:extLst>
          </p:cNvPr>
          <p:cNvSpPr/>
          <p:nvPr/>
        </p:nvSpPr>
        <p:spPr>
          <a:xfrm>
            <a:off x="6154932" y="2209800"/>
            <a:ext cx="2684268" cy="2236774"/>
          </a:xfrm>
          <a:prstGeom prst="triangl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Tree>
    <p:extLst>
      <p:ext uri="{BB962C8B-B14F-4D97-AF65-F5344CB8AC3E}">
        <p14:creationId xmlns:p14="http://schemas.microsoft.com/office/powerpoint/2010/main" val="119396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grpId="1" nodeType="withEffect">
                                  <p:stCondLst>
                                    <p:cond delay="0"/>
                                  </p:stCondLst>
                                  <p:childTnLst>
                                    <p:animMotion origin="layout" path="M -0.19001 -0.20463 L 1.92608E-7 1.48148E-6 " pathEditMode="relative" rAng="0" ptsTypes="AA">
                                      <p:cBhvr>
                                        <p:cTn id="6" dur="2000" fill="hold"/>
                                        <p:tgtEl>
                                          <p:spTgt spid="4"/>
                                        </p:tgtEl>
                                        <p:attrNameLst>
                                          <p:attrName>ppt_x</p:attrName>
                                          <p:attrName>ppt_y</p:attrName>
                                        </p:attrNameLst>
                                      </p:cBhvr>
                                      <p:rCtr x="95" y="102"/>
                                    </p:animMotion>
                                  </p:childTnLst>
                                </p:cTn>
                              </p:par>
                              <p:par>
                                <p:cTn id="7" presetID="9"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42" presetClass="path" presetSubtype="0" accel="50000" decel="50000" fill="hold" grpId="1" nodeType="withEffect">
                                  <p:stCondLst>
                                    <p:cond delay="0"/>
                                  </p:stCondLst>
                                  <p:childTnLst>
                                    <p:animMotion origin="layout" path="M 0.24285 -0.18334 L -3.76887E-6 3.33333E-6 " pathEditMode="relative" rAng="0" ptsTypes="AA">
                                      <p:cBhvr>
                                        <p:cTn id="14" dur="2000" fill="hold"/>
                                        <p:tgtEl>
                                          <p:spTgt spid="5"/>
                                        </p:tgtEl>
                                        <p:attrNameLst>
                                          <p:attrName>ppt_x</p:attrName>
                                          <p:attrName>ppt_y</p:attrName>
                                        </p:attrNameLst>
                                      </p:cBhvr>
                                      <p:rCtr x="-121" y="92"/>
                                    </p:animMotion>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par>
                                <p:cTn id="18" presetID="35" presetClass="path" presetSubtype="0" accel="50000" decel="50000" fill="hold" grpId="1" nodeType="withEffect">
                                  <p:stCondLst>
                                    <p:cond delay="0"/>
                                  </p:stCondLst>
                                  <p:childTnLst>
                                    <p:animMotion origin="layout" path="M 0.25 -2.22222E-6 L 1.19729E-7 -2.22222E-6 " pathEditMode="relative" rAng="0" ptsTypes="AA">
                                      <p:cBhvr>
                                        <p:cTn id="19" dur="2000" fill="hold"/>
                                        <p:tgtEl>
                                          <p:spTgt spid="6"/>
                                        </p:tgtEl>
                                        <p:attrNameLst>
                                          <p:attrName>ppt_x</p:attrName>
                                          <p:attrName>ppt_y</p:attrName>
                                        </p:attrNameLst>
                                      </p:cBhvr>
                                      <p:rCtr x="-125" y="0"/>
                                    </p:animMotion>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8"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Hunger Games Metaphor</a:t>
            </a:r>
          </a:p>
        </p:txBody>
      </p:sp>
      <p:sp>
        <p:nvSpPr>
          <p:cNvPr id="4" name="Oval 3"/>
          <p:cNvSpPr/>
          <p:nvPr/>
        </p:nvSpPr>
        <p:spPr>
          <a:xfrm>
            <a:off x="2590800" y="1905000"/>
            <a:ext cx="2743200" cy="2743200"/>
          </a:xfrm>
          <a:prstGeom prst="ellipse">
            <a:avLst/>
          </a:prstGeom>
          <a:solidFill>
            <a:srgbClr val="FFFF00">
              <a:alpha val="5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217613" eaLnBrk="0" fontAlgn="base" hangingPunct="0">
              <a:spcBef>
                <a:spcPct val="0"/>
              </a:spcBef>
              <a:spcAft>
                <a:spcPct val="0"/>
              </a:spcAft>
            </a:pPr>
            <a:r>
              <a:rPr lang="en-US" sz="2400" dirty="0">
                <a:solidFill>
                  <a:srgbClr val="374C81"/>
                </a:solidFill>
                <a:latin typeface="Century Gothic"/>
              </a:rPr>
              <a:t>Physical</a:t>
            </a:r>
          </a:p>
        </p:txBody>
      </p:sp>
      <p:sp>
        <p:nvSpPr>
          <p:cNvPr id="5" name="Oval 4"/>
          <p:cNvSpPr/>
          <p:nvPr/>
        </p:nvSpPr>
        <p:spPr>
          <a:xfrm>
            <a:off x="4724400" y="1905000"/>
            <a:ext cx="2743200" cy="2743200"/>
          </a:xfrm>
          <a:prstGeom prst="ellipse">
            <a:avLst/>
          </a:prstGeom>
          <a:solidFill>
            <a:srgbClr val="EE2AB6">
              <a:alpha val="5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defTabSz="1217613" eaLnBrk="0" fontAlgn="base" hangingPunct="0">
              <a:spcBef>
                <a:spcPct val="0"/>
              </a:spcBef>
              <a:spcAft>
                <a:spcPct val="0"/>
              </a:spcAft>
            </a:pPr>
            <a:r>
              <a:rPr lang="en-US" sz="2400" dirty="0">
                <a:solidFill>
                  <a:srgbClr val="374C81"/>
                </a:solidFill>
                <a:latin typeface="Century Gothic"/>
              </a:rPr>
              <a:t>Intellectual</a:t>
            </a:r>
          </a:p>
        </p:txBody>
      </p:sp>
      <p:sp>
        <p:nvSpPr>
          <p:cNvPr id="6" name="Oval 5"/>
          <p:cNvSpPr/>
          <p:nvPr/>
        </p:nvSpPr>
        <p:spPr>
          <a:xfrm>
            <a:off x="3657600" y="3657600"/>
            <a:ext cx="2743200" cy="2743200"/>
          </a:xfrm>
          <a:prstGeom prst="ellipse">
            <a:avLst/>
          </a:prstGeom>
          <a:solidFill>
            <a:srgbClr val="1C9480">
              <a:alpha val="50000"/>
            </a:srgbClr>
          </a:solidFill>
          <a:ln>
            <a:solidFill>
              <a:srgbClr val="00B050"/>
            </a:solidFill>
          </a:ln>
        </p:spPr>
        <p:style>
          <a:lnRef idx="3">
            <a:schemeClr val="lt1"/>
          </a:lnRef>
          <a:fillRef idx="1">
            <a:schemeClr val="dk1"/>
          </a:fillRef>
          <a:effectRef idx="1">
            <a:schemeClr val="dk1"/>
          </a:effectRef>
          <a:fontRef idx="minor">
            <a:schemeClr val="lt1"/>
          </a:fontRef>
        </p:style>
        <p:txBody>
          <a:bodyPr rtlCol="0" anchor="ctr"/>
          <a:lstStyle/>
          <a:p>
            <a:pPr algn="ctr" defTabSz="1217613" eaLnBrk="0" fontAlgn="base" hangingPunct="0">
              <a:spcBef>
                <a:spcPct val="0"/>
              </a:spcBef>
              <a:spcAft>
                <a:spcPct val="0"/>
              </a:spcAft>
            </a:pPr>
            <a:r>
              <a:rPr lang="en-US" sz="2400" dirty="0">
                <a:solidFill>
                  <a:srgbClr val="374C81"/>
                </a:solidFill>
                <a:latin typeface="Century Gothic"/>
              </a:rPr>
              <a:t>Spiritual</a:t>
            </a:r>
          </a:p>
        </p:txBody>
      </p:sp>
      <p:sp>
        <p:nvSpPr>
          <p:cNvPr id="7" name="Isosceles Triangle 6"/>
          <p:cNvSpPr/>
          <p:nvPr/>
        </p:nvSpPr>
        <p:spPr>
          <a:xfrm>
            <a:off x="3733800" y="2438400"/>
            <a:ext cx="2590800" cy="2209800"/>
          </a:xfrm>
          <a:prstGeom prst="triangle">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8" name="Isosceles Triangle 7"/>
          <p:cNvSpPr/>
          <p:nvPr/>
        </p:nvSpPr>
        <p:spPr>
          <a:xfrm flipV="1">
            <a:off x="4811066" y="3709782"/>
            <a:ext cx="439114" cy="374538"/>
          </a:xfrm>
          <a:prstGeom prst="triangle">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9" name="Flowchart: Summing Junction 8"/>
          <p:cNvSpPr/>
          <p:nvPr/>
        </p:nvSpPr>
        <p:spPr>
          <a:xfrm>
            <a:off x="8839201" y="2525494"/>
            <a:ext cx="1956005" cy="1807013"/>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3" name="Oval 2">
            <a:extLst>
              <a:ext uri="{FF2B5EF4-FFF2-40B4-BE49-F238E27FC236}">
                <a16:creationId xmlns:a16="http://schemas.microsoft.com/office/drawing/2014/main" id="{93DFC6F1-651E-467D-BD84-C3EE89E2BA5A}"/>
              </a:ext>
            </a:extLst>
          </p:cNvPr>
          <p:cNvSpPr/>
          <p:nvPr/>
        </p:nvSpPr>
        <p:spPr>
          <a:xfrm>
            <a:off x="4800600" y="2667000"/>
            <a:ext cx="4572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Tree>
    <p:extLst>
      <p:ext uri="{BB962C8B-B14F-4D97-AF65-F5344CB8AC3E}">
        <p14:creationId xmlns:p14="http://schemas.microsoft.com/office/powerpoint/2010/main" val="304839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4.85685E-6 -2.59259E-6 L 0.39393 -0.23657 " pathEditMode="relative" rAng="0" ptsTypes="AA">
                                      <p:cBhvr>
                                        <p:cTn id="6" dur="2000" fill="hold"/>
                                        <p:tgtEl>
                                          <p:spTgt spid="6"/>
                                        </p:tgtEl>
                                        <p:attrNameLst>
                                          <p:attrName>ppt_x</p:attrName>
                                          <p:attrName>ppt_y</p:attrName>
                                        </p:attrNameLst>
                                      </p:cBhvr>
                                      <p:rCtr x="19700" y="-11800"/>
                                    </p:animMotion>
                                  </p:childTnLst>
                                </p:cTn>
                              </p:par>
                              <p:par>
                                <p:cTn id="7" presetID="6" presetClass="emph" presetSubtype="0" fill="hold" grpId="1" nodeType="withEffect">
                                  <p:stCondLst>
                                    <p:cond delay="0"/>
                                  </p:stCondLst>
                                  <p:childTnLst>
                                    <p:animScale>
                                      <p:cBhvr>
                                        <p:cTn id="8" dur="2000" fill="hold"/>
                                        <p:tgtEl>
                                          <p:spTgt spid="6"/>
                                        </p:tgtEl>
                                      </p:cBhvr>
                                      <p:by x="50000" y="50000"/>
                                    </p:animScale>
                                  </p:childTnLst>
                                </p:cTn>
                              </p:par>
                              <p:par>
                                <p:cTn id="9" presetID="4" presetClass="exit" presetSubtype="16" fill="hold" grpId="0" nodeType="withEffect">
                                  <p:stCondLst>
                                    <p:cond delay="0"/>
                                  </p:stCondLst>
                                  <p:childTnLst>
                                    <p:animEffect transition="out" filter="box(in)">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64" presetClass="path" presetSubtype="0" accel="50000" decel="50000" fill="hold" grpId="0" nodeType="withEffect">
                                  <p:stCondLst>
                                    <p:cond delay="0"/>
                                  </p:stCondLst>
                                  <p:childTnLst>
                                    <p:animMotion origin="layout" path="M 2.55014E-6 2.96296E-6 L 0.00143 -0.09792 " pathEditMode="relative" rAng="0" ptsTypes="AA">
                                      <p:cBhvr>
                                        <p:cTn id="13" dur="2000" fill="hold"/>
                                        <p:tgtEl>
                                          <p:spTgt spid="8"/>
                                        </p:tgtEl>
                                        <p:attrNameLst>
                                          <p:attrName>ppt_x</p:attrName>
                                          <p:attrName>ppt_y</p:attrName>
                                        </p:attrNameLst>
                                      </p:cBhvr>
                                      <p:rCtr x="65" y="-4907"/>
                                    </p:animMotion>
                                  </p:childTnLst>
                                </p:cTn>
                              </p:par>
                            </p:childTnLst>
                          </p:cTn>
                        </p:par>
                        <p:par>
                          <p:cTn id="14" fill="hold">
                            <p:stCondLst>
                              <p:cond delay="2000"/>
                            </p:stCondLst>
                            <p:childTnLst>
                              <p:par>
                                <p:cTn id="15" presetID="4"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Mainstream Secular Romance</a:t>
            </a:r>
          </a:p>
        </p:txBody>
      </p:sp>
      <p:sp>
        <p:nvSpPr>
          <p:cNvPr id="4" name="Oval 3"/>
          <p:cNvSpPr/>
          <p:nvPr/>
        </p:nvSpPr>
        <p:spPr>
          <a:xfrm>
            <a:off x="2514600" y="1828800"/>
            <a:ext cx="2743200" cy="2743200"/>
          </a:xfrm>
          <a:prstGeom prst="ellipse">
            <a:avLst/>
          </a:prstGeom>
          <a:solidFill>
            <a:srgbClr val="FFFF00">
              <a:alpha val="5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217613" eaLnBrk="0" fontAlgn="base" hangingPunct="0">
              <a:spcBef>
                <a:spcPct val="0"/>
              </a:spcBef>
              <a:spcAft>
                <a:spcPct val="0"/>
              </a:spcAft>
            </a:pPr>
            <a:r>
              <a:rPr lang="en-US" sz="2400" dirty="0">
                <a:solidFill>
                  <a:srgbClr val="374C81"/>
                </a:solidFill>
                <a:latin typeface="Century Gothic"/>
              </a:rPr>
              <a:t>Physical</a:t>
            </a:r>
          </a:p>
        </p:txBody>
      </p:sp>
      <p:sp>
        <p:nvSpPr>
          <p:cNvPr id="5" name="Oval 4"/>
          <p:cNvSpPr/>
          <p:nvPr/>
        </p:nvSpPr>
        <p:spPr>
          <a:xfrm>
            <a:off x="4648200" y="1828800"/>
            <a:ext cx="2743200" cy="2743200"/>
          </a:xfrm>
          <a:prstGeom prst="ellipse">
            <a:avLst/>
          </a:prstGeom>
          <a:solidFill>
            <a:srgbClr val="EE2AB6">
              <a:alpha val="5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defTabSz="1217613" eaLnBrk="0" fontAlgn="base" hangingPunct="0">
              <a:spcBef>
                <a:spcPct val="0"/>
              </a:spcBef>
              <a:spcAft>
                <a:spcPct val="0"/>
              </a:spcAft>
            </a:pPr>
            <a:r>
              <a:rPr lang="en-US" sz="2400" dirty="0">
                <a:solidFill>
                  <a:srgbClr val="374C81"/>
                </a:solidFill>
                <a:latin typeface="Century Gothic"/>
              </a:rPr>
              <a:t>Intellectual</a:t>
            </a:r>
          </a:p>
        </p:txBody>
      </p:sp>
      <p:sp>
        <p:nvSpPr>
          <p:cNvPr id="6" name="Oval 5"/>
          <p:cNvSpPr/>
          <p:nvPr/>
        </p:nvSpPr>
        <p:spPr>
          <a:xfrm>
            <a:off x="3581400" y="3581400"/>
            <a:ext cx="2743200" cy="2743200"/>
          </a:xfrm>
          <a:prstGeom prst="ellipse">
            <a:avLst/>
          </a:prstGeom>
          <a:solidFill>
            <a:srgbClr val="1C9480">
              <a:alpha val="50000"/>
            </a:srgbClr>
          </a:solidFill>
          <a:ln>
            <a:solidFill>
              <a:srgbClr val="00B050"/>
            </a:solidFill>
          </a:ln>
        </p:spPr>
        <p:style>
          <a:lnRef idx="3">
            <a:schemeClr val="lt1"/>
          </a:lnRef>
          <a:fillRef idx="1">
            <a:schemeClr val="dk1"/>
          </a:fillRef>
          <a:effectRef idx="1">
            <a:schemeClr val="dk1"/>
          </a:effectRef>
          <a:fontRef idx="minor">
            <a:schemeClr val="lt1"/>
          </a:fontRef>
        </p:style>
        <p:txBody>
          <a:bodyPr rtlCol="0" anchor="ctr"/>
          <a:lstStyle/>
          <a:p>
            <a:pPr algn="ctr" defTabSz="1217613" eaLnBrk="0" fontAlgn="base" hangingPunct="0">
              <a:spcBef>
                <a:spcPct val="0"/>
              </a:spcBef>
              <a:spcAft>
                <a:spcPct val="0"/>
              </a:spcAft>
            </a:pPr>
            <a:r>
              <a:rPr lang="en-US" sz="2400" dirty="0">
                <a:solidFill>
                  <a:srgbClr val="374C81"/>
                </a:solidFill>
                <a:latin typeface="Century Gothic"/>
              </a:rPr>
              <a:t>Spiritual</a:t>
            </a:r>
          </a:p>
        </p:txBody>
      </p:sp>
      <p:sp>
        <p:nvSpPr>
          <p:cNvPr id="7" name="Isosceles Triangle 6"/>
          <p:cNvSpPr/>
          <p:nvPr/>
        </p:nvSpPr>
        <p:spPr>
          <a:xfrm>
            <a:off x="3657600" y="2362200"/>
            <a:ext cx="2590800" cy="2209800"/>
          </a:xfrm>
          <a:prstGeom prst="triangle">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8" name="Isosceles Triangle 7"/>
          <p:cNvSpPr/>
          <p:nvPr/>
        </p:nvSpPr>
        <p:spPr>
          <a:xfrm flipV="1">
            <a:off x="4732304" y="3635298"/>
            <a:ext cx="446690" cy="381000"/>
          </a:xfrm>
          <a:prstGeom prst="triangle">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9" name="Flowchart: Summing Junction 8"/>
          <p:cNvSpPr/>
          <p:nvPr/>
        </p:nvSpPr>
        <p:spPr>
          <a:xfrm>
            <a:off x="8763000" y="2380488"/>
            <a:ext cx="1956816" cy="1810512"/>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10" name="Oval 9">
            <a:extLst>
              <a:ext uri="{FF2B5EF4-FFF2-40B4-BE49-F238E27FC236}">
                <a16:creationId xmlns:a16="http://schemas.microsoft.com/office/drawing/2014/main" id="{F8ABA0F6-3DB1-4F2C-9060-BC87C1BE4EE9}"/>
              </a:ext>
            </a:extLst>
          </p:cNvPr>
          <p:cNvSpPr/>
          <p:nvPr/>
        </p:nvSpPr>
        <p:spPr>
          <a:xfrm rot="20443880">
            <a:off x="4954789" y="2882223"/>
            <a:ext cx="359550" cy="1042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Tree>
    <p:extLst>
      <p:ext uri="{BB962C8B-B14F-4D97-AF65-F5344CB8AC3E}">
        <p14:creationId xmlns:p14="http://schemas.microsoft.com/office/powerpoint/2010/main" val="13452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63" presetClass="path" presetSubtype="0" accel="50000" decel="50000" fill="hold" grpId="0" nodeType="withEffect">
                                  <p:stCondLst>
                                    <p:cond delay="0"/>
                                  </p:stCondLst>
                                  <p:childTnLst>
                                    <p:animMotion origin="layout" path="M -0.01094 0.00556 L 0.01576 -0.03727 " pathEditMode="relative" rAng="0" ptsTypes="AA">
                                      <p:cBhvr>
                                        <p:cTn id="9" dur="2000" fill="hold"/>
                                        <p:tgtEl>
                                          <p:spTgt spid="8"/>
                                        </p:tgtEl>
                                        <p:attrNameLst>
                                          <p:attrName>ppt_x</p:attrName>
                                          <p:attrName>ppt_y</p:attrName>
                                        </p:attrNameLst>
                                      </p:cBhvr>
                                      <p:rCtr x="1328" y="-2153"/>
                                    </p:animMotion>
                                  </p:childTnLst>
                                </p:cTn>
                              </p:par>
                              <p:par>
                                <p:cTn id="10" presetID="6" presetClass="emph" presetSubtype="0" fill="hold" grpId="0" nodeType="withEffect">
                                  <p:stCondLst>
                                    <p:cond delay="0"/>
                                  </p:stCondLst>
                                  <p:childTnLst>
                                    <p:animScale>
                                      <p:cBhvr>
                                        <p:cTn id="11" dur="2000" fill="hold"/>
                                        <p:tgtEl>
                                          <p:spTgt spid="6"/>
                                        </p:tgtEl>
                                      </p:cBhvr>
                                      <p:by x="50000" y="50000"/>
                                    </p:animScale>
                                  </p:childTnLst>
                                </p:cTn>
                              </p:par>
                              <p:par>
                                <p:cTn id="12" presetID="6" presetClass="emph" presetSubtype="0" fill="hold" grpId="0" nodeType="withEffect">
                                  <p:stCondLst>
                                    <p:cond delay="0"/>
                                  </p:stCondLst>
                                  <p:childTnLst>
                                    <p:animScale>
                                      <p:cBhvr>
                                        <p:cTn id="13" dur="2000" fill="hold"/>
                                        <p:tgtEl>
                                          <p:spTgt spid="4"/>
                                        </p:tgtEl>
                                      </p:cBhvr>
                                      <p:by x="150000" y="150000"/>
                                    </p:animScale>
                                  </p:childTnLst>
                                </p:cTn>
                              </p:par>
                              <p:par>
                                <p:cTn id="14" presetID="6" presetClass="emph" presetSubtype="0" fill="hold" grpId="1" nodeType="withEffect">
                                  <p:stCondLst>
                                    <p:cond delay="0"/>
                                  </p:stCondLst>
                                  <p:childTnLst>
                                    <p:animScale>
                                      <p:cBhvr>
                                        <p:cTn id="15" dur="2000" fill="hold"/>
                                        <p:tgtEl>
                                          <p:spTgt spid="5"/>
                                        </p:tgtEl>
                                      </p:cBhvr>
                                      <p:by x="75000" y="75000"/>
                                    </p:animScale>
                                  </p:childTnLst>
                                </p:cTn>
                              </p:par>
                              <p:par>
                                <p:cTn id="16" presetID="56" presetClass="path" presetSubtype="0" accel="50000" decel="50000" fill="hold" grpId="1" nodeType="withEffect">
                                  <p:stCondLst>
                                    <p:cond delay="0"/>
                                  </p:stCondLst>
                                  <p:childTnLst>
                                    <p:animMotion origin="layout" path="M 4.85685E-6 -2.59259E-6 L 0.39536 -0.23657 " pathEditMode="relative" rAng="0" ptsTypes="AA">
                                      <p:cBhvr>
                                        <p:cTn id="17" dur="2000" fill="hold"/>
                                        <p:tgtEl>
                                          <p:spTgt spid="6"/>
                                        </p:tgtEl>
                                        <p:attrNameLst>
                                          <p:attrName>ppt_x</p:attrName>
                                          <p:attrName>ppt_y</p:attrName>
                                        </p:attrNameLst>
                                      </p:cBhvr>
                                      <p:rCtr x="19800" y="-11800"/>
                                    </p:animMotion>
                                  </p:childTnLst>
                                </p:cTn>
                              </p:par>
                              <p:par>
                                <p:cTn id="18" presetID="42" presetClass="path" presetSubtype="0" accel="50000" decel="50000" fill="hold" grpId="1" nodeType="withEffect">
                                  <p:stCondLst>
                                    <p:cond delay="0"/>
                                  </p:stCondLst>
                                  <p:childTnLst>
                                    <p:animMotion origin="layout" path="M -6.92348E-7 2.96296E-6 L -0.03006 0.14328 " pathEditMode="relative" rAng="0" ptsTypes="AA">
                                      <p:cBhvr>
                                        <p:cTn id="19" dur="2000" fill="hold"/>
                                        <p:tgtEl>
                                          <p:spTgt spid="4"/>
                                        </p:tgtEl>
                                        <p:attrNameLst>
                                          <p:attrName>ppt_x</p:attrName>
                                          <p:attrName>ppt_y</p:attrName>
                                        </p:attrNameLst>
                                      </p:cBhvr>
                                      <p:rCtr x="-1500" y="7200"/>
                                    </p:animMotion>
                                  </p:childTnLst>
                                </p:cTn>
                              </p:par>
                              <p:par>
                                <p:cTn id="20" presetID="35" presetClass="path" presetSubtype="0" accel="50000" decel="50000" fill="hold" grpId="0" nodeType="withEffect">
                                  <p:stCondLst>
                                    <p:cond delay="0"/>
                                  </p:stCondLst>
                                  <p:childTnLst>
                                    <p:animMotion origin="layout" path="M 0.02759 -0.01875 L -0.01406 2.96296E-6 " pathEditMode="relative" rAng="0" ptsTypes="AA">
                                      <p:cBhvr>
                                        <p:cTn id="21" dur="2000" fill="hold"/>
                                        <p:tgtEl>
                                          <p:spTgt spid="5"/>
                                        </p:tgtEl>
                                        <p:attrNameLst>
                                          <p:attrName>ppt_x</p:attrName>
                                          <p:attrName>ppt_y</p:attrName>
                                        </p:attrNameLst>
                                      </p:cBhvr>
                                      <p:rCtr x="-2100" y="900"/>
                                    </p:animMotion>
                                  </p:childTnLst>
                                </p:cTn>
                              </p:par>
                            </p:childTnLst>
                          </p:cTn>
                        </p:par>
                        <p:par>
                          <p:cTn id="22" fill="hold">
                            <p:stCondLst>
                              <p:cond delay="2000"/>
                            </p:stCondLst>
                            <p:childTnLst>
                              <p:par>
                                <p:cTn id="23" presetID="4"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500"/>
                                        <p:tgtEl>
                                          <p:spTgt spid="9"/>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xit" presetSubtype="0" fill="hold" grpId="1"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8" grpId="0" animBg="1"/>
      <p:bldP spid="8" grpId="1" animBg="1"/>
      <p:bldP spid="9" grpId="0" animBg="1"/>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Christian Romance</a:t>
            </a:r>
          </a:p>
        </p:txBody>
      </p:sp>
      <p:sp>
        <p:nvSpPr>
          <p:cNvPr id="4" name="Oval 3"/>
          <p:cNvSpPr/>
          <p:nvPr/>
        </p:nvSpPr>
        <p:spPr>
          <a:xfrm>
            <a:off x="2590800" y="1752600"/>
            <a:ext cx="2743200" cy="2743200"/>
          </a:xfrm>
          <a:prstGeom prst="ellipse">
            <a:avLst/>
          </a:prstGeom>
          <a:solidFill>
            <a:srgbClr val="FFFF00">
              <a:alpha val="5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217613" eaLnBrk="0" fontAlgn="base" hangingPunct="0">
              <a:spcBef>
                <a:spcPct val="0"/>
              </a:spcBef>
              <a:spcAft>
                <a:spcPct val="0"/>
              </a:spcAft>
            </a:pPr>
            <a:r>
              <a:rPr lang="en-US" sz="2400" dirty="0">
                <a:solidFill>
                  <a:srgbClr val="374C81"/>
                </a:solidFill>
                <a:latin typeface="Century Gothic"/>
              </a:rPr>
              <a:t>Physical</a:t>
            </a:r>
          </a:p>
        </p:txBody>
      </p:sp>
      <p:sp>
        <p:nvSpPr>
          <p:cNvPr id="5" name="Oval 4"/>
          <p:cNvSpPr/>
          <p:nvPr/>
        </p:nvSpPr>
        <p:spPr>
          <a:xfrm>
            <a:off x="4724400" y="1752600"/>
            <a:ext cx="2743200" cy="2743200"/>
          </a:xfrm>
          <a:prstGeom prst="ellipse">
            <a:avLst/>
          </a:prstGeom>
          <a:solidFill>
            <a:srgbClr val="EE2AB6">
              <a:alpha val="5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defTabSz="1217613" eaLnBrk="0" fontAlgn="base" hangingPunct="0">
              <a:spcBef>
                <a:spcPct val="0"/>
              </a:spcBef>
              <a:spcAft>
                <a:spcPct val="0"/>
              </a:spcAft>
            </a:pPr>
            <a:r>
              <a:rPr lang="en-US" sz="2400" dirty="0">
                <a:solidFill>
                  <a:srgbClr val="374C81"/>
                </a:solidFill>
                <a:latin typeface="Century Gothic"/>
              </a:rPr>
              <a:t>Intellectual</a:t>
            </a:r>
          </a:p>
        </p:txBody>
      </p:sp>
      <p:sp>
        <p:nvSpPr>
          <p:cNvPr id="6" name="Oval 5"/>
          <p:cNvSpPr/>
          <p:nvPr/>
        </p:nvSpPr>
        <p:spPr>
          <a:xfrm>
            <a:off x="3657600" y="3505200"/>
            <a:ext cx="2743200" cy="2743200"/>
          </a:xfrm>
          <a:prstGeom prst="ellipse">
            <a:avLst/>
          </a:prstGeom>
          <a:solidFill>
            <a:srgbClr val="1C9480">
              <a:alpha val="50000"/>
            </a:srgbClr>
          </a:solidFill>
          <a:ln>
            <a:solidFill>
              <a:srgbClr val="00B050"/>
            </a:solidFill>
          </a:ln>
        </p:spPr>
        <p:style>
          <a:lnRef idx="3">
            <a:schemeClr val="lt1"/>
          </a:lnRef>
          <a:fillRef idx="1">
            <a:schemeClr val="dk1"/>
          </a:fillRef>
          <a:effectRef idx="1">
            <a:schemeClr val="dk1"/>
          </a:effectRef>
          <a:fontRef idx="minor">
            <a:schemeClr val="lt1"/>
          </a:fontRef>
        </p:style>
        <p:txBody>
          <a:bodyPr rtlCol="0" anchor="ctr"/>
          <a:lstStyle/>
          <a:p>
            <a:pPr algn="ctr" defTabSz="1217613" eaLnBrk="0" fontAlgn="base" hangingPunct="0">
              <a:spcBef>
                <a:spcPct val="0"/>
              </a:spcBef>
              <a:spcAft>
                <a:spcPct val="0"/>
              </a:spcAft>
            </a:pPr>
            <a:r>
              <a:rPr lang="en-US" sz="2400" dirty="0">
                <a:solidFill>
                  <a:srgbClr val="374C81"/>
                </a:solidFill>
                <a:latin typeface="Century Gothic"/>
              </a:rPr>
              <a:t>Spiritual</a:t>
            </a:r>
          </a:p>
        </p:txBody>
      </p:sp>
      <p:sp>
        <p:nvSpPr>
          <p:cNvPr id="7" name="Isosceles Triangle 6"/>
          <p:cNvSpPr/>
          <p:nvPr/>
        </p:nvSpPr>
        <p:spPr>
          <a:xfrm>
            <a:off x="3733800" y="2286000"/>
            <a:ext cx="2590800" cy="2209800"/>
          </a:xfrm>
          <a:prstGeom prst="triangle">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8" name="Isosceles Triangle 7"/>
          <p:cNvSpPr/>
          <p:nvPr/>
        </p:nvSpPr>
        <p:spPr>
          <a:xfrm flipV="1">
            <a:off x="4800600" y="3551234"/>
            <a:ext cx="457200" cy="398318"/>
          </a:xfrm>
          <a:prstGeom prst="triangle">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10" name="Flowchart: Summing Junction 9">
            <a:extLst>
              <a:ext uri="{FF2B5EF4-FFF2-40B4-BE49-F238E27FC236}">
                <a16:creationId xmlns:a16="http://schemas.microsoft.com/office/drawing/2014/main" id="{6EEAAB2D-851B-4A5D-A29D-3C3AC6FA0C7C}"/>
              </a:ext>
            </a:extLst>
          </p:cNvPr>
          <p:cNvSpPr/>
          <p:nvPr/>
        </p:nvSpPr>
        <p:spPr>
          <a:xfrm>
            <a:off x="7902498" y="3666894"/>
            <a:ext cx="1956816" cy="1810512"/>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dirty="0">
              <a:solidFill>
                <a:srgbClr val="FFFFFF"/>
              </a:solidFill>
              <a:latin typeface="Century Gothic"/>
            </a:endParaRPr>
          </a:p>
        </p:txBody>
      </p:sp>
      <p:sp>
        <p:nvSpPr>
          <p:cNvPr id="12" name="Oval 11">
            <a:extLst>
              <a:ext uri="{FF2B5EF4-FFF2-40B4-BE49-F238E27FC236}">
                <a16:creationId xmlns:a16="http://schemas.microsoft.com/office/drawing/2014/main" id="{A89A1D4F-EE16-4B97-8EA1-86924DB15E18}"/>
              </a:ext>
            </a:extLst>
          </p:cNvPr>
          <p:cNvSpPr/>
          <p:nvPr/>
        </p:nvSpPr>
        <p:spPr>
          <a:xfrm rot="19264820">
            <a:off x="5373998" y="2433486"/>
            <a:ext cx="421018"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Tree>
    <p:extLst>
      <p:ext uri="{BB962C8B-B14F-4D97-AF65-F5344CB8AC3E}">
        <p14:creationId xmlns:p14="http://schemas.microsoft.com/office/powerpoint/2010/main" val="241281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50000" y="50000"/>
                                    </p:animScale>
                                  </p:childTnLst>
                                </p:cTn>
                              </p:par>
                              <p:par>
                                <p:cTn id="7" presetID="63" presetClass="path" presetSubtype="0" accel="50000" decel="50000" fill="hold" grpId="1" nodeType="withEffect">
                                  <p:stCondLst>
                                    <p:cond delay="0"/>
                                  </p:stCondLst>
                                  <p:childTnLst>
                                    <p:animMotion origin="layout" path="M -4.41521E-6 4.44444E-6 L 0.40636 0.21296 " pathEditMode="relative" rAng="0" ptsTypes="AA">
                                      <p:cBhvr>
                                        <p:cTn id="8" dur="2000" fill="hold"/>
                                        <p:tgtEl>
                                          <p:spTgt spid="4"/>
                                        </p:tgtEl>
                                        <p:attrNameLst>
                                          <p:attrName>ppt_x</p:attrName>
                                          <p:attrName>ppt_y</p:attrName>
                                        </p:attrNameLst>
                                      </p:cBhvr>
                                      <p:rCtr x="20318" y="10648"/>
                                    </p:animMotion>
                                  </p:childTnLst>
                                </p:cTn>
                              </p:par>
                              <p:par>
                                <p:cTn id="9" presetID="64" presetClass="path" presetSubtype="0" accel="50000" decel="50000" fill="hold" grpId="1" nodeType="withEffect">
                                  <p:stCondLst>
                                    <p:cond delay="0"/>
                                  </p:stCondLst>
                                  <p:childTnLst>
                                    <p:animMotion origin="layout" path="M 0 4.44444E-6 L 0.00156 -0.09005 " pathEditMode="relative" rAng="0" ptsTypes="AA">
                                      <p:cBhvr>
                                        <p:cTn id="10" dur="2000" fill="hold"/>
                                        <p:tgtEl>
                                          <p:spTgt spid="5"/>
                                        </p:tgtEl>
                                        <p:attrNameLst>
                                          <p:attrName>ppt_x</p:attrName>
                                          <p:attrName>ppt_y</p:attrName>
                                        </p:attrNameLst>
                                      </p:cBhvr>
                                      <p:rCtr x="69" y="-4514"/>
                                    </p:animMotion>
                                  </p:childTnLst>
                                </p:cTn>
                              </p:par>
                              <p:par>
                                <p:cTn id="11" presetID="64" presetClass="path" presetSubtype="0" accel="50000" decel="50000" fill="hold" grpId="1" nodeType="withEffect">
                                  <p:stCondLst>
                                    <p:cond delay="0"/>
                                  </p:stCondLst>
                                  <p:childTnLst>
                                    <p:animMotion origin="layout" path="M 3.40968E-6 -1.85185E-6 L -0.06273 -0.11157 " pathEditMode="relative" rAng="0" ptsTypes="AA">
                                      <p:cBhvr>
                                        <p:cTn id="12" dur="2000" fill="hold"/>
                                        <p:tgtEl>
                                          <p:spTgt spid="6"/>
                                        </p:tgtEl>
                                        <p:attrNameLst>
                                          <p:attrName>ppt_x</p:attrName>
                                          <p:attrName>ppt_y</p:attrName>
                                        </p:attrNameLst>
                                      </p:cBhvr>
                                      <p:rCtr x="-3100" y="-5600"/>
                                    </p:animMotion>
                                  </p:childTnLst>
                                </p:cTn>
                              </p:par>
                              <p:par>
                                <p:cTn id="13" presetID="56" presetClass="path" presetSubtype="0" accel="50000" decel="50000" fill="hold" grpId="0" nodeType="withEffect">
                                  <p:stCondLst>
                                    <p:cond delay="0"/>
                                  </p:stCondLst>
                                  <p:childTnLst>
                                    <p:animMotion origin="layout" path="M 2.79239E-6 7.40741E-7 L 0.03855 -0.10324 " pathEditMode="relative" rAng="0" ptsTypes="AA">
                                      <p:cBhvr>
                                        <p:cTn id="14" dur="2000" fill="hold"/>
                                        <p:tgtEl>
                                          <p:spTgt spid="8"/>
                                        </p:tgtEl>
                                        <p:attrNameLst>
                                          <p:attrName>ppt_x</p:attrName>
                                          <p:attrName>ppt_y</p:attrName>
                                        </p:attrNameLst>
                                      </p:cBhvr>
                                      <p:rCtr x="1928" y="-5162"/>
                                    </p:animMotion>
                                  </p:childTnLst>
                                </p:cTn>
                              </p:par>
                              <p:par>
                                <p:cTn id="15" presetID="6" presetClass="emph" presetSubtype="0" fill="hold" grpId="0" nodeType="withEffect">
                                  <p:stCondLst>
                                    <p:cond delay="0"/>
                                  </p:stCondLst>
                                  <p:childTnLst>
                                    <p:animScale>
                                      <p:cBhvr>
                                        <p:cTn id="16" dur="2000" fill="hold"/>
                                        <p:tgtEl>
                                          <p:spTgt spid="5"/>
                                        </p:tgtEl>
                                      </p:cBhvr>
                                      <p:by x="75000" y="75000"/>
                                    </p:animScale>
                                  </p:childTnLst>
                                </p:cTn>
                              </p:par>
                              <p:par>
                                <p:cTn id="17" presetID="6" presetClass="emph" presetSubtype="0" fill="hold" grpId="0" nodeType="withEffect">
                                  <p:stCondLst>
                                    <p:cond delay="0"/>
                                  </p:stCondLst>
                                  <p:childTnLst>
                                    <p:animScale>
                                      <p:cBhvr>
                                        <p:cTn id="18" dur="2000" fill="hold"/>
                                        <p:tgtEl>
                                          <p:spTgt spid="6"/>
                                        </p:tgtEl>
                                      </p:cBhvr>
                                      <p:by x="150000" y="150000"/>
                                    </p:animScale>
                                  </p:childTnLst>
                                </p:cTn>
                              </p:par>
                              <p:par>
                                <p:cTn id="19" presetID="4" presetClass="exit" presetSubtype="16" fill="hold" grpId="0" nodeType="withEffect">
                                  <p:stCondLst>
                                    <p:cond delay="0"/>
                                  </p:stCondLst>
                                  <p:childTnLst>
                                    <p:animEffect transition="out" filter="box(in)">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2000"/>
                            </p:stCondLst>
                            <p:childTnLst>
                              <p:par>
                                <p:cTn id="23" presetID="4"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500"/>
                                        <p:tgtEl>
                                          <p:spTgt spid="10"/>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1" nodeType="after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2" nodeType="after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8" grpId="0" animBg="1"/>
      <p:bldP spid="8" grpId="1" animBg="1"/>
      <p:bldP spid="10" grpId="0" animBg="1"/>
      <p:bldP spid="12" grpId="0" animBg="1"/>
      <p:bldP spid="12" grpId="1" animBg="1"/>
      <p:bldP spid="12"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a:t>
            </a:r>
          </a:p>
        </p:txBody>
      </p:sp>
      <p:sp>
        <p:nvSpPr>
          <p:cNvPr id="4" name="Oval 3"/>
          <p:cNvSpPr/>
          <p:nvPr/>
        </p:nvSpPr>
        <p:spPr>
          <a:xfrm>
            <a:off x="3886200" y="1828800"/>
            <a:ext cx="2743200" cy="2743200"/>
          </a:xfrm>
          <a:prstGeom prst="ellipse">
            <a:avLst/>
          </a:prstGeom>
          <a:solidFill>
            <a:srgbClr val="FFFF00">
              <a:alpha val="5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217613" eaLnBrk="0" fontAlgn="base" hangingPunct="0">
              <a:spcBef>
                <a:spcPct val="0"/>
              </a:spcBef>
              <a:spcAft>
                <a:spcPct val="0"/>
              </a:spcAft>
            </a:pPr>
            <a:r>
              <a:rPr lang="en-US" sz="2400" dirty="0">
                <a:solidFill>
                  <a:srgbClr val="374C81"/>
                </a:solidFill>
                <a:latin typeface="Century Gothic"/>
              </a:rPr>
              <a:t>Physical</a:t>
            </a:r>
          </a:p>
        </p:txBody>
      </p:sp>
      <p:sp>
        <p:nvSpPr>
          <p:cNvPr id="5" name="Oval 4"/>
          <p:cNvSpPr/>
          <p:nvPr/>
        </p:nvSpPr>
        <p:spPr>
          <a:xfrm>
            <a:off x="6019800" y="1828800"/>
            <a:ext cx="2743200" cy="2743200"/>
          </a:xfrm>
          <a:prstGeom prst="ellipse">
            <a:avLst/>
          </a:prstGeom>
          <a:solidFill>
            <a:srgbClr val="EE2AB6">
              <a:alpha val="5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defTabSz="1217613" eaLnBrk="0" fontAlgn="base" hangingPunct="0">
              <a:spcBef>
                <a:spcPct val="0"/>
              </a:spcBef>
              <a:spcAft>
                <a:spcPct val="0"/>
              </a:spcAft>
            </a:pPr>
            <a:r>
              <a:rPr lang="en-US" sz="2400" dirty="0">
                <a:solidFill>
                  <a:srgbClr val="374C81"/>
                </a:solidFill>
                <a:latin typeface="Century Gothic"/>
              </a:rPr>
              <a:t>Intellectual</a:t>
            </a:r>
          </a:p>
        </p:txBody>
      </p:sp>
      <p:sp>
        <p:nvSpPr>
          <p:cNvPr id="6" name="Oval 5"/>
          <p:cNvSpPr/>
          <p:nvPr/>
        </p:nvSpPr>
        <p:spPr>
          <a:xfrm>
            <a:off x="4953000" y="3581400"/>
            <a:ext cx="2743200" cy="2743200"/>
          </a:xfrm>
          <a:prstGeom prst="ellipse">
            <a:avLst/>
          </a:prstGeom>
          <a:solidFill>
            <a:srgbClr val="1C9480">
              <a:alpha val="50000"/>
            </a:srgbClr>
          </a:solidFill>
          <a:ln>
            <a:solidFill>
              <a:srgbClr val="00B050"/>
            </a:solidFill>
          </a:ln>
        </p:spPr>
        <p:style>
          <a:lnRef idx="3">
            <a:schemeClr val="lt1"/>
          </a:lnRef>
          <a:fillRef idx="1">
            <a:schemeClr val="dk1"/>
          </a:fillRef>
          <a:effectRef idx="1">
            <a:schemeClr val="dk1"/>
          </a:effectRef>
          <a:fontRef idx="minor">
            <a:schemeClr val="lt1"/>
          </a:fontRef>
        </p:style>
        <p:txBody>
          <a:bodyPr rtlCol="0" anchor="ctr"/>
          <a:lstStyle/>
          <a:p>
            <a:pPr algn="ctr" defTabSz="1217613" eaLnBrk="0" fontAlgn="base" hangingPunct="0">
              <a:spcBef>
                <a:spcPct val="0"/>
              </a:spcBef>
              <a:spcAft>
                <a:spcPct val="0"/>
              </a:spcAft>
            </a:pPr>
            <a:r>
              <a:rPr lang="en-US" sz="2400" dirty="0">
                <a:solidFill>
                  <a:srgbClr val="374C81"/>
                </a:solidFill>
                <a:latin typeface="Century Gothic"/>
              </a:rPr>
              <a:t>Spiritual</a:t>
            </a:r>
          </a:p>
        </p:txBody>
      </p:sp>
      <p:sp>
        <p:nvSpPr>
          <p:cNvPr id="7" name="Isosceles Triangle 6"/>
          <p:cNvSpPr/>
          <p:nvPr/>
        </p:nvSpPr>
        <p:spPr>
          <a:xfrm>
            <a:off x="4953000" y="2362200"/>
            <a:ext cx="2743200" cy="2209800"/>
          </a:xfrm>
          <a:prstGeom prst="triangle">
            <a:avLst>
              <a:gd name="adj" fmla="val 50000"/>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8" name="Isosceles Triangle 7"/>
          <p:cNvSpPr/>
          <p:nvPr/>
        </p:nvSpPr>
        <p:spPr>
          <a:xfrm flipV="1">
            <a:off x="6131670" y="3644265"/>
            <a:ext cx="384153" cy="327660"/>
          </a:xfrm>
          <a:prstGeom prst="triangle">
            <a:avLst>
              <a:gd name="adj" fmla="val 50000"/>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Tree>
    <p:extLst>
      <p:ext uri="{BB962C8B-B14F-4D97-AF65-F5344CB8AC3E}">
        <p14:creationId xmlns:p14="http://schemas.microsoft.com/office/powerpoint/2010/main" val="16376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DB29-9B35-4FEC-ACD5-FB454EB58CA5}"/>
              </a:ext>
            </a:extLst>
          </p:cNvPr>
          <p:cNvSpPr>
            <a:spLocks noGrp="1"/>
          </p:cNvSpPr>
          <p:nvPr>
            <p:ph type="ctrTitle"/>
          </p:nvPr>
        </p:nvSpPr>
        <p:spPr>
          <a:xfrm>
            <a:off x="4673971" y="3429000"/>
            <a:ext cx="7008574" cy="1749426"/>
          </a:xfrm>
        </p:spPr>
        <p:txBody>
          <a:bodyPr/>
          <a:lstStyle/>
          <a:p>
            <a:r>
              <a:rPr lang="en-US" dirty="0"/>
              <a:t>Archetypes</a:t>
            </a:r>
          </a:p>
        </p:txBody>
      </p:sp>
      <p:sp>
        <p:nvSpPr>
          <p:cNvPr id="3" name="Subtitle 2">
            <a:extLst>
              <a:ext uri="{FF2B5EF4-FFF2-40B4-BE49-F238E27FC236}">
                <a16:creationId xmlns:a16="http://schemas.microsoft.com/office/drawing/2014/main" id="{F6181B71-6FA8-49C2-B3E3-9155371BE733}"/>
              </a:ext>
            </a:extLst>
          </p:cNvPr>
          <p:cNvSpPr>
            <a:spLocks noGrp="1"/>
          </p:cNvSpPr>
          <p:nvPr>
            <p:ph type="subTitle" idx="1"/>
          </p:nvPr>
        </p:nvSpPr>
        <p:spPr>
          <a:xfrm>
            <a:off x="4673971" y="5308600"/>
            <a:ext cx="7008574" cy="1244600"/>
          </a:xfrm>
        </p:spPr>
        <p:txBody>
          <a:bodyPr/>
          <a:lstStyle/>
          <a:p>
            <a:r>
              <a:rPr lang="en-US" dirty="0"/>
              <a:t>Stock Characters</a:t>
            </a:r>
          </a:p>
        </p:txBody>
      </p:sp>
      <p:sp>
        <p:nvSpPr>
          <p:cNvPr id="4" name="TextBox 3">
            <a:extLst>
              <a:ext uri="{FF2B5EF4-FFF2-40B4-BE49-F238E27FC236}">
                <a16:creationId xmlns:a16="http://schemas.microsoft.com/office/drawing/2014/main" id="{24C7B28C-8F1D-4E73-87C6-BCA7FE7A0D3B}"/>
              </a:ext>
            </a:extLst>
          </p:cNvPr>
          <p:cNvSpPr txBox="1"/>
          <p:nvPr/>
        </p:nvSpPr>
        <p:spPr>
          <a:xfrm>
            <a:off x="4673970" y="228600"/>
            <a:ext cx="6908430" cy="2677656"/>
          </a:xfrm>
          <a:prstGeom prst="rect">
            <a:avLst/>
          </a:prstGeom>
          <a:solidFill>
            <a:schemeClr val="bg2"/>
          </a:solidFill>
          <a:effectLst>
            <a:glow rad="63500">
              <a:schemeClr val="accent1">
                <a:satMod val="175000"/>
                <a:alpha val="40000"/>
              </a:schemeClr>
            </a:glow>
          </a:effectLst>
        </p:spPr>
        <p:txBody>
          <a:bodyPr wrap="square" rtlCol="0">
            <a:spAutoFit/>
          </a:bodyPr>
          <a:lstStyle/>
          <a:p>
            <a:pPr defTabSz="1217613" eaLnBrk="0" fontAlgn="base" hangingPunct="0">
              <a:spcBef>
                <a:spcPct val="0"/>
              </a:spcBef>
              <a:spcAft>
                <a:spcPct val="0"/>
              </a:spcAft>
            </a:pPr>
            <a:r>
              <a:rPr lang="en-US" sz="2400" dirty="0">
                <a:solidFill>
                  <a:srgbClr val="374C81"/>
                </a:solidFill>
                <a:latin typeface="Crimson Pro" pitchFamily="2" charset="0"/>
              </a:rPr>
              <a:t>“[T]he hero and the heroine overcome their problems not with social engineering and not with psychology, but with </a:t>
            </a:r>
            <a:r>
              <a:rPr lang="en-US" sz="2400" b="1" dirty="0">
                <a:solidFill>
                  <a:srgbClr val="374C81"/>
                </a:solidFill>
                <a:latin typeface="Crimson Pro" pitchFamily="2" charset="0"/>
              </a:rPr>
              <a:t>core heroic virtues </a:t>
            </a:r>
            <a:r>
              <a:rPr lang="en-US" sz="2400" dirty="0">
                <a:solidFill>
                  <a:srgbClr val="374C81"/>
                </a:solidFill>
                <a:latin typeface="Crimson Pro" pitchFamily="2" charset="0"/>
              </a:rPr>
              <a:t>and they’re always the same. It’s courage, determination, a sense of honor, integrity, and the ability to love, and that’s at the core of all our heroic archetypes.”</a:t>
            </a:r>
          </a:p>
          <a:p>
            <a:pPr defTabSz="1217613" eaLnBrk="0" fontAlgn="base" hangingPunct="0">
              <a:spcBef>
                <a:spcPct val="0"/>
              </a:spcBef>
              <a:spcAft>
                <a:spcPct val="0"/>
              </a:spcAft>
            </a:pPr>
            <a:r>
              <a:rPr lang="en-US" sz="2400" dirty="0">
                <a:solidFill>
                  <a:srgbClr val="374C81"/>
                </a:solidFill>
                <a:latin typeface="Crimson Pro" pitchFamily="2" charset="0"/>
              </a:rPr>
              <a:t>-Jayne Ann </a:t>
            </a:r>
            <a:r>
              <a:rPr lang="en-US" sz="2400" dirty="0" err="1">
                <a:solidFill>
                  <a:srgbClr val="374C81"/>
                </a:solidFill>
                <a:latin typeface="Crimson Pro" pitchFamily="2" charset="0"/>
              </a:rPr>
              <a:t>Krentz</a:t>
            </a:r>
            <a:endParaRPr lang="en-US" sz="2400" dirty="0">
              <a:solidFill>
                <a:srgbClr val="374C81"/>
              </a:solidFill>
              <a:latin typeface="Crimson Pro" pitchFamily="2" charset="0"/>
            </a:endParaRPr>
          </a:p>
        </p:txBody>
      </p:sp>
      <p:sp>
        <p:nvSpPr>
          <p:cNvPr id="5" name="Rectangle 4">
            <a:extLst>
              <a:ext uri="{FF2B5EF4-FFF2-40B4-BE49-F238E27FC236}">
                <a16:creationId xmlns:a16="http://schemas.microsoft.com/office/drawing/2014/main" id="{CA612070-E4D8-43E8-850D-7D1632BC9DD2}"/>
              </a:ext>
            </a:extLst>
          </p:cNvPr>
          <p:cNvSpPr/>
          <p:nvPr/>
        </p:nvSpPr>
        <p:spPr>
          <a:xfrm>
            <a:off x="1401717" y="6044625"/>
            <a:ext cx="10280828" cy="584775"/>
          </a:xfrm>
          <a:prstGeom prst="rect">
            <a:avLst/>
          </a:prstGeom>
        </p:spPr>
        <p:txBody>
          <a:bodyPr wrap="none">
            <a:spAutoFit/>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http://SuccessfulChristianSelfPublishing.com/MoreThanBW/</a:t>
            </a:r>
            <a:endParaRPr lang="en-US" sz="3200" dirty="0">
              <a:solidFill>
                <a:schemeClr val="bg1"/>
              </a:solidFill>
            </a:endParaRPr>
          </a:p>
        </p:txBody>
      </p:sp>
    </p:spTree>
    <p:extLst>
      <p:ext uri="{BB962C8B-B14F-4D97-AF65-F5344CB8AC3E}">
        <p14:creationId xmlns:p14="http://schemas.microsoft.com/office/powerpoint/2010/main" val="428555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57C04D-779C-45D8-9600-07035CCB379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436A7B2-86C4-4A78-AE06-C773A0751664}"/>
              </a:ext>
            </a:extLst>
          </p:cNvPr>
          <p:cNvSpPr/>
          <p:nvPr/>
        </p:nvSpPr>
        <p:spPr>
          <a:xfrm>
            <a:off x="3108836" y="437645"/>
            <a:ext cx="5974328" cy="861774"/>
          </a:xfrm>
          <a:prstGeom prst="rect">
            <a:avLst/>
          </a:prstGeom>
        </p:spPr>
        <p:txBody>
          <a:bodyPr wrap="none">
            <a:spAutoFit/>
          </a:bodyPr>
          <a:lstStyle/>
          <a:p>
            <a:pPr algn="ctr"/>
            <a:r>
              <a:rPr lang="en-US" sz="3200" dirty="0">
                <a:solidFill>
                  <a:schemeClr val="bg1"/>
                </a:solidFill>
              </a:rPr>
              <a:t>Successful Christian Self Publishing</a:t>
            </a:r>
          </a:p>
        </p:txBody>
      </p:sp>
      <p:sp>
        <p:nvSpPr>
          <p:cNvPr id="5" name="Rectangle 4">
            <a:extLst>
              <a:ext uri="{FF2B5EF4-FFF2-40B4-BE49-F238E27FC236}">
                <a16:creationId xmlns:a16="http://schemas.microsoft.com/office/drawing/2014/main" id="{84C5791D-B069-44BB-BC90-14AF118E62AD}"/>
              </a:ext>
            </a:extLst>
          </p:cNvPr>
          <p:cNvSpPr/>
          <p:nvPr/>
        </p:nvSpPr>
        <p:spPr>
          <a:xfrm>
            <a:off x="1234065" y="3602012"/>
            <a:ext cx="10280828" cy="584775"/>
          </a:xfrm>
          <a:prstGeom prst="rect">
            <a:avLst/>
          </a:prstGeom>
        </p:spPr>
        <p:txBody>
          <a:bodyPr wrap="none">
            <a:spAutoFit/>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http://SuccessfulChristianSelfPublishing.com/MoreThanBW/</a:t>
            </a:r>
            <a:endParaRPr lang="en-US" sz="3200" dirty="0">
              <a:solidFill>
                <a:schemeClr val="bg1"/>
              </a:solidFill>
            </a:endParaRPr>
          </a:p>
        </p:txBody>
      </p:sp>
      <p:sp>
        <p:nvSpPr>
          <p:cNvPr id="13" name="Rectangle 12">
            <a:extLst>
              <a:ext uri="{FF2B5EF4-FFF2-40B4-BE49-F238E27FC236}">
                <a16:creationId xmlns:a16="http://schemas.microsoft.com/office/drawing/2014/main" id="{00C8D5F5-43BA-45B6-ACC0-C395F97500C3}"/>
              </a:ext>
            </a:extLst>
          </p:cNvPr>
          <p:cNvSpPr/>
          <p:nvPr/>
        </p:nvSpPr>
        <p:spPr>
          <a:xfrm>
            <a:off x="2337150" y="4978179"/>
            <a:ext cx="7517700" cy="584775"/>
          </a:xfrm>
          <a:prstGeom prst="rect">
            <a:avLst/>
          </a:prstGeom>
        </p:spPr>
        <p:txBody>
          <a:bodyPr wrap="none">
            <a:spAutoFit/>
          </a:bodyPr>
          <a:lstStyle/>
          <a:p>
            <a:pPr algn="ctr"/>
            <a:r>
              <a:rPr lang="en-US" sz="3200" dirty="0">
                <a:solidFill>
                  <a:schemeClr val="bg1"/>
                </a:solidFill>
              </a:rPr>
              <a:t>This URL will be provided several times.</a:t>
            </a:r>
          </a:p>
        </p:txBody>
      </p:sp>
    </p:spTree>
    <p:extLst>
      <p:ext uri="{BB962C8B-B14F-4D97-AF65-F5344CB8AC3E}">
        <p14:creationId xmlns:p14="http://schemas.microsoft.com/office/powerpoint/2010/main" val="8160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a:pPr>
            <a:r>
              <a:rPr lang="en-US" sz="1800" b="1" dirty="0"/>
              <a:t>Absent-Minded Professor</a:t>
            </a:r>
            <a:r>
              <a:rPr lang="en-US" sz="1800" dirty="0"/>
              <a:t>—An absent-minded scientific genius (Example: Doc Brown from </a:t>
            </a:r>
            <a:r>
              <a:rPr lang="en-US" sz="1800" i="1" dirty="0"/>
              <a:t>Back to the Future</a:t>
            </a:r>
            <a:r>
              <a:rPr lang="en-US" sz="1800" dirty="0"/>
              <a:t>)</a:t>
            </a:r>
          </a:p>
          <a:p>
            <a:pPr marL="457200" indent="-457200">
              <a:buFont typeface="+mj-lt"/>
              <a:buAutoNum type="arabicPeriod"/>
            </a:pPr>
            <a:r>
              <a:rPr lang="en-US" sz="1800" b="1" dirty="0"/>
              <a:t>All Loving Hero</a:t>
            </a:r>
            <a:r>
              <a:rPr lang="en-US" sz="1800" dirty="0"/>
              <a:t>—A character who loves everyone and will suffer for the sins of his or her loved ones.</a:t>
            </a:r>
          </a:p>
          <a:p>
            <a:pPr marL="457200" indent="-457200">
              <a:buFont typeface="+mj-lt"/>
              <a:buAutoNum type="arabicPeriod"/>
            </a:pPr>
            <a:r>
              <a:rPr lang="en-US" sz="1800" b="1" dirty="0"/>
              <a:t>Anti-Hero</a:t>
            </a:r>
            <a:r>
              <a:rPr lang="en-US" sz="1800" dirty="0"/>
              <a:t>—A hero who is driven by pursuit for power, sex, money, control, or particular vices and—because of this—often selfish, anti-social, power-hungry, and materialistic. But these types sometimes showcase some heart in the end (Example: Scarlett O’Hara from </a:t>
            </a:r>
            <a:r>
              <a:rPr lang="en-US" sz="1800" i="1" dirty="0"/>
              <a:t>Gone with the Wind</a:t>
            </a:r>
            <a:r>
              <a:rPr lang="en-US" sz="1800" dirty="0"/>
              <a:t>)</a:t>
            </a:r>
          </a:p>
          <a:p>
            <a:pPr marL="457200" indent="-457200">
              <a:buFont typeface="+mj-lt"/>
              <a:buAutoNum type="arabicPeriod"/>
            </a:pPr>
            <a:r>
              <a:rPr lang="en-US" sz="1800" b="1" dirty="0"/>
              <a:t>Anthropomorphic Personification</a:t>
            </a:r>
            <a:r>
              <a:rPr lang="en-US" sz="1800" dirty="0"/>
              <a:t>—The living embodiment of a fundamental abstraction. They may be god-like in power, but have a much narrower focus and struggle with limits based on what they represent (Example: Joy, Sadness, Fear, Anger, and Disgust from </a:t>
            </a:r>
            <a:r>
              <a:rPr lang="en-US" sz="1800" i="1" dirty="0"/>
              <a:t>Inside Out</a:t>
            </a:r>
            <a:r>
              <a:rPr lang="en-US" sz="1800" dirty="0"/>
              <a:t>)</a:t>
            </a:r>
          </a:p>
          <a:p>
            <a:pPr marL="457200" indent="-457200">
              <a:buFont typeface="+mj-lt"/>
              <a:buAutoNum type="arabicPeriod"/>
            </a:pPr>
            <a:r>
              <a:rPr lang="en-US" sz="1800" b="1" dirty="0"/>
              <a:t>Audience Surrogate</a:t>
            </a:r>
            <a:r>
              <a:rPr lang="en-US" sz="1800" dirty="0"/>
              <a:t>—Characters who the audience sympathize with by actively seeing themselves as them. Usually victims of social challenges (Example: Bella Swan from </a:t>
            </a:r>
            <a:r>
              <a:rPr lang="en-US" sz="1800" i="1" dirty="0"/>
              <a:t>Twilight</a:t>
            </a:r>
            <a:r>
              <a:rPr lang="en-US" sz="1800" dirty="0"/>
              <a:t>)</a:t>
            </a:r>
          </a:p>
        </p:txBody>
      </p:sp>
    </p:spTree>
    <p:extLst>
      <p:ext uri="{BB962C8B-B14F-4D97-AF65-F5344CB8AC3E}">
        <p14:creationId xmlns:p14="http://schemas.microsoft.com/office/powerpoint/2010/main" val="269442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CAA491-6E34-4CA4-80B9-262345BBBCFE}"/>
              </a:ext>
            </a:extLst>
          </p:cNvPr>
          <p:cNvSpPr/>
          <p:nvPr/>
        </p:nvSpPr>
        <p:spPr>
          <a:xfrm>
            <a:off x="533400" y="4614042"/>
            <a:ext cx="11049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startAt="6"/>
            </a:pPr>
            <a:r>
              <a:rPr lang="en-US" sz="1800" b="1" dirty="0"/>
              <a:t>Bad Boy</a:t>
            </a:r>
            <a:r>
              <a:rPr lang="en-US" sz="1800" dirty="0"/>
              <a:t>—A macho loner that doesn’t care that he’s bad. He’s actually proud of it and that often attracts others (Example: Dallas from </a:t>
            </a:r>
            <a:r>
              <a:rPr lang="en-US" sz="1800" i="1" dirty="0"/>
              <a:t>The Outsiders</a:t>
            </a:r>
            <a:r>
              <a:rPr lang="en-US" sz="1800" dirty="0"/>
              <a:t>)</a:t>
            </a:r>
          </a:p>
          <a:p>
            <a:pPr marL="457200" indent="-457200">
              <a:buFont typeface="+mj-lt"/>
              <a:buAutoNum type="arabicPeriod" startAt="6"/>
            </a:pPr>
            <a:r>
              <a:rPr lang="en-US" sz="1800" b="1" dirty="0"/>
              <a:t>Big Fun</a:t>
            </a:r>
            <a:r>
              <a:rPr lang="en-US" sz="1800" dirty="0"/>
              <a:t>—The big, fun, lovable guy or girl (Example: Hurley from </a:t>
            </a:r>
            <a:r>
              <a:rPr lang="en-US" sz="1800" i="1" dirty="0"/>
              <a:t>Lost</a:t>
            </a:r>
            <a:r>
              <a:rPr lang="en-US" sz="1800" dirty="0"/>
              <a:t>)</a:t>
            </a:r>
          </a:p>
          <a:p>
            <a:pPr marL="457200" indent="-457200">
              <a:buFont typeface="+mj-lt"/>
              <a:buAutoNum type="arabicPeriod" startAt="6"/>
            </a:pPr>
            <a:r>
              <a:rPr lang="en-US" sz="1800" b="1" dirty="0"/>
              <a:t>Black Knight</a:t>
            </a:r>
            <a:r>
              <a:rPr lang="en-US" sz="1800" dirty="0"/>
              <a:t>—An evil fighter or antagonist (Example: Darth Vader from </a:t>
            </a:r>
            <a:r>
              <a:rPr lang="en-US" sz="1800" i="1" dirty="0"/>
              <a:t>Star Wars</a:t>
            </a:r>
            <a:r>
              <a:rPr lang="en-US" sz="1800" dirty="0"/>
              <a:t>)</a:t>
            </a:r>
          </a:p>
          <a:p>
            <a:pPr marL="457200" indent="-457200">
              <a:buFont typeface="+mj-lt"/>
              <a:buAutoNum type="arabicPeriod" startAt="6"/>
            </a:pPr>
            <a:r>
              <a:rPr lang="en-US" sz="1800" b="1" dirty="0"/>
              <a:t>Blind Seer</a:t>
            </a:r>
            <a:r>
              <a:rPr lang="en-US" sz="1800" dirty="0"/>
              <a:t>—Characters with a sacrifice of sight that has greater cosmic knowledge (Example: </a:t>
            </a:r>
            <a:r>
              <a:rPr lang="en-US" sz="1800" dirty="0" err="1"/>
              <a:t>Chirrut</a:t>
            </a:r>
            <a:r>
              <a:rPr lang="en-US" sz="1800" dirty="0"/>
              <a:t> from </a:t>
            </a:r>
            <a:r>
              <a:rPr lang="en-US" sz="1800" i="1" dirty="0"/>
              <a:t>Rogue One</a:t>
            </a:r>
            <a:r>
              <a:rPr lang="en-US" sz="1800" dirty="0"/>
              <a:t>)</a:t>
            </a:r>
          </a:p>
          <a:p>
            <a:pPr marL="457200" indent="-457200">
              <a:buFont typeface="+mj-lt"/>
              <a:buAutoNum type="arabicPeriod" startAt="6"/>
            </a:pPr>
            <a:r>
              <a:rPr lang="en-US" sz="1800" b="1" dirty="0"/>
              <a:t>Boss</a:t>
            </a:r>
            <a:r>
              <a:rPr lang="en-US" sz="1800" dirty="0"/>
              <a:t>—The boss of everyone. They are usually controlling, competitive, stubborn, aggressive, and always call the shots</a:t>
            </a:r>
          </a:p>
          <a:p>
            <a:pPr marL="457200" indent="-457200">
              <a:buFont typeface="+mj-lt"/>
              <a:buAutoNum type="arabicPeriod" startAt="6"/>
            </a:pPr>
            <a:r>
              <a:rPr lang="en-US" sz="1800" dirty="0"/>
              <a:t> </a:t>
            </a:r>
            <a:r>
              <a:rPr lang="en-US" sz="1800" b="1" dirty="0"/>
              <a:t>Boy Next Door</a:t>
            </a:r>
            <a:r>
              <a:rPr lang="en-US" sz="1800" dirty="0"/>
              <a:t>—The average nice guy that does everything in the right. Clean, wholesome, patriotic, and </a:t>
            </a:r>
            <a:r>
              <a:rPr lang="en-US" sz="1800" b="1" dirty="0"/>
              <a:t>loves mom, apple pie, </a:t>
            </a:r>
            <a:r>
              <a:rPr lang="en-US" sz="1800" dirty="0"/>
              <a:t>and</a:t>
            </a:r>
            <a:r>
              <a:rPr lang="en-US" sz="1800" b="1" dirty="0"/>
              <a:t> baseball</a:t>
            </a:r>
            <a:r>
              <a:rPr lang="en-US" sz="1800" dirty="0"/>
              <a:t>.</a:t>
            </a:r>
          </a:p>
          <a:p>
            <a:pPr marL="457200" indent="-457200">
              <a:buFont typeface="+mj-lt"/>
              <a:buAutoNum type="arabicPeriod" startAt="6"/>
            </a:pPr>
            <a:r>
              <a:rPr lang="en-US" sz="1800" b="1" dirty="0"/>
              <a:t>Career Criminal</a:t>
            </a:r>
            <a:r>
              <a:rPr lang="en-US" sz="1800" dirty="0"/>
              <a:t>—This character devotes his life to committing high stakes crime and is often smart and highly skilled (Example: Al Capone from </a:t>
            </a:r>
            <a:r>
              <a:rPr lang="en-US" sz="1800" i="1" dirty="0"/>
              <a:t>The Untouchables</a:t>
            </a:r>
            <a:r>
              <a:rPr lang="en-US" sz="1800" dirty="0"/>
              <a:t>, most career politicians in</a:t>
            </a:r>
            <a:r>
              <a:rPr lang="en-US" sz="1800" i="1" dirty="0"/>
              <a:t> </a:t>
            </a:r>
            <a:r>
              <a:rPr lang="en-US" sz="1800" dirty="0"/>
              <a:t>real life)</a:t>
            </a:r>
          </a:p>
        </p:txBody>
      </p:sp>
    </p:spTree>
    <p:extLst>
      <p:ext uri="{BB962C8B-B14F-4D97-AF65-F5344CB8AC3E}">
        <p14:creationId xmlns:p14="http://schemas.microsoft.com/office/powerpoint/2010/main" val="271407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startAt="13"/>
            </a:pPr>
            <a:r>
              <a:rPr lang="en-US" sz="1800" b="1" dirty="0"/>
              <a:t>Champion</a:t>
            </a:r>
            <a:r>
              <a:rPr lang="en-US" sz="1800" dirty="0"/>
              <a:t>—The character who is devoted to the cause/life/honor of one character and everything that they entail (Example: Sam from </a:t>
            </a:r>
            <a:r>
              <a:rPr lang="en-US" sz="1800" i="1" dirty="0"/>
              <a:t>The Lord of the Rings</a:t>
            </a:r>
            <a:r>
              <a:rPr lang="en-US" sz="1800" dirty="0"/>
              <a:t>)</a:t>
            </a:r>
          </a:p>
          <a:p>
            <a:pPr marL="457200" indent="-457200">
              <a:buFont typeface="+mj-lt"/>
              <a:buAutoNum type="arabicPeriod" startAt="13"/>
            </a:pPr>
            <a:r>
              <a:rPr lang="en-US" sz="1800" b="1" dirty="0"/>
              <a:t>Child</a:t>
            </a:r>
            <a:r>
              <a:rPr lang="en-US" sz="1800" dirty="0"/>
              <a:t>—First suggested by psychologist Carl Jung, in more recent years, author Caroline </a:t>
            </a:r>
            <a:r>
              <a:rPr lang="en-US" sz="1800" dirty="0" err="1"/>
              <a:t>Myss</a:t>
            </a:r>
            <a:r>
              <a:rPr lang="en-US" sz="1800" dirty="0"/>
              <a:t> has suggested that the child, out of the four survival archetypes (victim, prostitute, and saboteur), is present in all humans This character is young in age or spirit, and loves adventure. (Example: Linus van Pelt from </a:t>
            </a:r>
            <a:r>
              <a:rPr lang="en-US" sz="1800" i="1" dirty="0"/>
              <a:t>Peanuts, Tommy Pickles</a:t>
            </a:r>
            <a:r>
              <a:rPr lang="en-US" sz="1800" dirty="0"/>
              <a:t> from </a:t>
            </a:r>
            <a:r>
              <a:rPr lang="en-US" sz="1800" i="1" dirty="0"/>
              <a:t>Rugrats</a:t>
            </a:r>
            <a:r>
              <a:rPr lang="en-US" sz="1800" dirty="0"/>
              <a:t>, and Peter from </a:t>
            </a:r>
            <a:r>
              <a:rPr lang="en-US" sz="1800" i="1" dirty="0"/>
              <a:t>Peter Pan</a:t>
            </a:r>
            <a:r>
              <a:rPr lang="en-US" sz="1800" dirty="0"/>
              <a:t>)</a:t>
            </a:r>
          </a:p>
          <a:p>
            <a:pPr marL="457200" indent="-457200">
              <a:buFont typeface="+mj-lt"/>
              <a:buAutoNum type="arabicPeriod" startAt="13"/>
            </a:pPr>
            <a:r>
              <a:rPr lang="en-US" sz="1800" b="1" dirty="0"/>
              <a:t>Chosen One</a:t>
            </a:r>
            <a:r>
              <a:rPr lang="en-US" sz="1800" dirty="0"/>
              <a:t>—They have been chosen by someone or some force and are the only ones capable of resolving the plot (Example: Neo from </a:t>
            </a:r>
            <a:r>
              <a:rPr lang="en-US" sz="1800" i="1" dirty="0"/>
              <a:t>The Matrix</a:t>
            </a:r>
            <a:r>
              <a:rPr lang="en-US" sz="1800" dirty="0"/>
              <a:t>)</a:t>
            </a:r>
          </a:p>
          <a:p>
            <a:pPr marL="457200" indent="-457200">
              <a:buFont typeface="+mj-lt"/>
              <a:buAutoNum type="arabicPeriod" startAt="13"/>
            </a:pPr>
            <a:r>
              <a:rPr lang="en-US" sz="1800" b="1" dirty="0"/>
              <a:t>Chooser of the Chosen One</a:t>
            </a:r>
            <a:r>
              <a:rPr lang="en-US" sz="1800" dirty="0"/>
              <a:t>—This is the character who finds and chooses The Chosen One (Example: Morpheus from </a:t>
            </a:r>
            <a:r>
              <a:rPr lang="en-US" sz="1800" i="1" dirty="0"/>
              <a:t>The Matrix</a:t>
            </a:r>
            <a:r>
              <a:rPr lang="en-US" sz="1800" dirty="0"/>
              <a:t>)</a:t>
            </a:r>
          </a:p>
          <a:p>
            <a:pPr marL="457200" indent="-457200">
              <a:buFont typeface="+mj-lt"/>
              <a:buAutoNum type="arabicPeriod" startAt="13"/>
            </a:pPr>
            <a:r>
              <a:rPr lang="en-US" sz="1800" b="1" dirty="0"/>
              <a:t>Conscience</a:t>
            </a:r>
            <a:r>
              <a:rPr lang="en-US" sz="1800" dirty="0"/>
              <a:t>—A classic character type whose sole purpose is to act as the hero’s conscience and moral compass (Example: Jiminy Cricket from </a:t>
            </a:r>
            <a:r>
              <a:rPr lang="en-US" sz="1800" i="1" dirty="0"/>
              <a:t>Pinocchio</a:t>
            </a:r>
            <a:r>
              <a:rPr lang="en-US" sz="1800" dirty="0"/>
              <a:t>, Clarence from </a:t>
            </a:r>
            <a:r>
              <a:rPr lang="en-US" sz="1800" i="1" dirty="0"/>
              <a:t>It’s a Wonderful Life</a:t>
            </a:r>
            <a:r>
              <a:rPr lang="en-US" sz="1800" dirty="0"/>
              <a:t>)</a:t>
            </a:r>
          </a:p>
        </p:txBody>
      </p:sp>
    </p:spTree>
    <p:extLst>
      <p:ext uri="{BB962C8B-B14F-4D97-AF65-F5344CB8AC3E}">
        <p14:creationId xmlns:p14="http://schemas.microsoft.com/office/powerpoint/2010/main" val="32640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48CF64-E148-40D4-B8EE-4EE9D65D4A49}"/>
              </a:ext>
            </a:extLst>
          </p:cNvPr>
          <p:cNvSpPr/>
          <p:nvPr/>
        </p:nvSpPr>
        <p:spPr>
          <a:xfrm>
            <a:off x="533400" y="4648200"/>
            <a:ext cx="11049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startAt="18"/>
            </a:pPr>
            <a:r>
              <a:rPr lang="en-US" sz="1800" b="1" dirty="0"/>
              <a:t>Contender</a:t>
            </a:r>
            <a:r>
              <a:rPr lang="en-US" sz="1800" dirty="0"/>
              <a:t>—A competitive underdog (Example: Rocky from </a:t>
            </a:r>
            <a:r>
              <a:rPr lang="en-US" sz="1800" i="1" dirty="0"/>
              <a:t>Rocky</a:t>
            </a:r>
            <a:r>
              <a:rPr lang="en-US" sz="1800" dirty="0"/>
              <a:t>, Daniel from </a:t>
            </a:r>
            <a:r>
              <a:rPr lang="en-US" sz="1800" i="1" dirty="0"/>
              <a:t>The Karate Kid</a:t>
            </a:r>
            <a:r>
              <a:rPr lang="en-US" sz="1800" dirty="0"/>
              <a:t>)</a:t>
            </a:r>
          </a:p>
          <a:p>
            <a:pPr marL="457200" indent="-457200">
              <a:buFont typeface="+mj-lt"/>
              <a:buAutoNum type="arabicPeriod" startAt="18"/>
            </a:pPr>
            <a:r>
              <a:rPr lang="en-US" sz="1800" b="1" dirty="0"/>
              <a:t>Corrupter</a:t>
            </a:r>
            <a:r>
              <a:rPr lang="en-US" sz="1800" dirty="0"/>
              <a:t>(aka the </a:t>
            </a:r>
            <a:r>
              <a:rPr lang="en-US" sz="1800" b="1" dirty="0"/>
              <a:t>Saboteur</a:t>
            </a:r>
            <a:r>
              <a:rPr lang="en-US" sz="1800" dirty="0"/>
              <a:t>)—Their primary role in the story is to bring out the worst in everyone (Example: Rumpelstiltskin in </a:t>
            </a:r>
            <a:r>
              <a:rPr lang="en-US" sz="1800" i="1" dirty="0"/>
              <a:t>Once Upon a Time</a:t>
            </a:r>
            <a:r>
              <a:rPr lang="en-US" sz="1800" dirty="0"/>
              <a:t>)</a:t>
            </a:r>
          </a:p>
          <a:p>
            <a:pPr marL="457200" indent="-457200">
              <a:buFont typeface="+mj-lt"/>
              <a:buAutoNum type="arabicPeriod" startAt="18"/>
            </a:pPr>
            <a:r>
              <a:rPr lang="en-US" sz="1800" b="1" dirty="0"/>
              <a:t>Damsel in Distress</a:t>
            </a:r>
            <a:r>
              <a:rPr lang="en-US" sz="1800" dirty="0"/>
              <a:t>—A noble and innocent woman in need of rescue (Example: Kim in </a:t>
            </a:r>
            <a:r>
              <a:rPr lang="en-US" sz="1800" i="1" dirty="0"/>
              <a:t>Taken</a:t>
            </a:r>
            <a:r>
              <a:rPr lang="en-US" sz="1800" dirty="0"/>
              <a:t>, Lois Lane in </a:t>
            </a:r>
            <a:r>
              <a:rPr lang="en-US" sz="1800" i="1" dirty="0"/>
              <a:t>Superman</a:t>
            </a:r>
            <a:r>
              <a:rPr lang="en-US" sz="1800" dirty="0"/>
              <a:t>)</a:t>
            </a:r>
          </a:p>
          <a:p>
            <a:pPr marL="457200" indent="-457200">
              <a:buFont typeface="+mj-lt"/>
              <a:buAutoNum type="arabicPeriod" startAt="18"/>
            </a:pPr>
            <a:r>
              <a:rPr lang="en-US" sz="1800" b="1" dirty="0"/>
              <a:t>Dark Lord</a:t>
            </a:r>
            <a:r>
              <a:rPr lang="en-US" sz="1800" dirty="0"/>
              <a:t>—The near-immortal personification of evil (Example: Sauron from </a:t>
            </a:r>
            <a:r>
              <a:rPr lang="en-US" sz="1800" i="1" dirty="0"/>
              <a:t>The Lord of the Rings</a:t>
            </a:r>
            <a:r>
              <a:rPr lang="en-US" sz="1800" dirty="0"/>
              <a:t>)</a:t>
            </a:r>
          </a:p>
          <a:p>
            <a:pPr marL="457200" indent="-457200">
              <a:buFont typeface="+mj-lt"/>
              <a:buAutoNum type="arabicPeriod" startAt="18"/>
            </a:pPr>
            <a:r>
              <a:rPr lang="en-US" sz="1800" b="1" dirty="0"/>
              <a:t>Dumb Muscle</a:t>
            </a:r>
            <a:r>
              <a:rPr lang="en-US" sz="1800" dirty="0"/>
              <a:t>—This character lacks intelligence, or fails to showcase it, and is tasked with doing the heavy lifting of the villain or any antagonist</a:t>
            </a:r>
          </a:p>
          <a:p>
            <a:pPr marL="457200" indent="-457200">
              <a:buFont typeface="+mj-lt"/>
              <a:buAutoNum type="arabicPeriod" startAt="18"/>
            </a:pPr>
            <a:r>
              <a:rPr lang="en-US" sz="1800" b="1" dirty="0"/>
              <a:t>Elderly Master</a:t>
            </a:r>
            <a:r>
              <a:rPr lang="en-US" sz="1800" dirty="0"/>
              <a:t>—A wise, powerful man or woman teaching their powerful craft to a young student (Example: Mr. Miyagi from </a:t>
            </a:r>
            <a:r>
              <a:rPr lang="en-US" sz="1800" i="1" dirty="0"/>
              <a:t>The Karate Kid</a:t>
            </a:r>
            <a:r>
              <a:rPr lang="en-US" sz="1800" dirty="0"/>
              <a:t>)</a:t>
            </a:r>
          </a:p>
        </p:txBody>
      </p:sp>
    </p:spTree>
    <p:extLst>
      <p:ext uri="{BB962C8B-B14F-4D97-AF65-F5344CB8AC3E}">
        <p14:creationId xmlns:p14="http://schemas.microsoft.com/office/powerpoint/2010/main" val="181899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6CD0BB-F4A7-450D-85FB-E330A1990A0A}"/>
              </a:ext>
            </a:extLst>
          </p:cNvPr>
          <p:cNvSpPr/>
          <p:nvPr/>
        </p:nvSpPr>
        <p:spPr>
          <a:xfrm>
            <a:off x="533400" y="2727439"/>
            <a:ext cx="11049000"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startAt="24"/>
            </a:pPr>
            <a:r>
              <a:rPr lang="en-US" sz="1800" b="1" dirty="0"/>
              <a:t>Egomaniac</a:t>
            </a:r>
            <a:r>
              <a:rPr lang="en-US" sz="1800" dirty="0"/>
              <a:t> (aka </a:t>
            </a:r>
            <a:r>
              <a:rPr lang="en-US" sz="1800" b="1" dirty="0"/>
              <a:t>Narcissist</a:t>
            </a:r>
            <a:r>
              <a:rPr lang="en-US" sz="1800" dirty="0"/>
              <a:t>)—They like to be the center of attention and usually are often very insecure, overcompensating for a deep need to be loved and/or revered.</a:t>
            </a:r>
          </a:p>
          <a:p>
            <a:pPr marL="457200" indent="-457200">
              <a:buFont typeface="+mj-lt"/>
              <a:buAutoNum type="arabicPeriod" startAt="24"/>
            </a:pPr>
            <a:r>
              <a:rPr lang="en-US" sz="1800" b="1" dirty="0"/>
              <a:t>Fall Guy </a:t>
            </a:r>
            <a:r>
              <a:rPr lang="en-US" sz="1800" dirty="0"/>
              <a:t>(aka </a:t>
            </a:r>
            <a:r>
              <a:rPr lang="en-US" sz="1800" b="1" dirty="0"/>
              <a:t>Scapegoat</a:t>
            </a:r>
            <a:r>
              <a:rPr lang="en-US" sz="1800" dirty="0"/>
              <a:t>)—The innocent to whom the powerful or empowered assign blame</a:t>
            </a:r>
          </a:p>
          <a:p>
            <a:pPr marL="457200" indent="-457200">
              <a:buFont typeface="+mj-lt"/>
              <a:buAutoNum type="arabicPeriod" startAt="24"/>
            </a:pPr>
            <a:r>
              <a:rPr lang="en-US" sz="1800" b="1" dirty="0"/>
              <a:t>Father Figure</a:t>
            </a:r>
            <a:r>
              <a:rPr lang="en-US" sz="1800" dirty="0"/>
              <a:t>—The man who showcases authority, yet has a pure heart and will do all he can to protect those he loves and watches over, either physically or emotionally (Example: Atticus from </a:t>
            </a:r>
            <a:r>
              <a:rPr lang="en-US" sz="1800" i="1" dirty="0"/>
              <a:t>To Kill a Mockingbird</a:t>
            </a:r>
            <a:r>
              <a:rPr lang="en-US" sz="1800" dirty="0"/>
              <a:t>)</a:t>
            </a:r>
          </a:p>
          <a:p>
            <a:pPr marL="457200" indent="-457200">
              <a:buFont typeface="+mj-lt"/>
              <a:buAutoNum type="arabicPeriod" startAt="24"/>
            </a:pPr>
            <a:r>
              <a:rPr lang="en-US" sz="1800" b="1" dirty="0"/>
              <a:t>Femme Fatale</a:t>
            </a:r>
            <a:r>
              <a:rPr lang="en-US" sz="1800" dirty="0"/>
              <a:t>—A beautiful but mischievous and traitorous woman (Example: Selina Kyle aka </a:t>
            </a:r>
            <a:r>
              <a:rPr lang="en-US" sz="1800" dirty="0" err="1"/>
              <a:t>Catwoman</a:t>
            </a:r>
            <a:r>
              <a:rPr lang="en-US" sz="1800" dirty="0"/>
              <a:t> in </a:t>
            </a:r>
            <a:r>
              <a:rPr lang="en-US" sz="1800" i="1" dirty="0"/>
              <a:t>Batman</a:t>
            </a:r>
            <a:r>
              <a:rPr lang="en-US" sz="1800" dirty="0"/>
              <a:t>)</a:t>
            </a:r>
          </a:p>
          <a:p>
            <a:pPr marL="457200" indent="-457200">
              <a:buFont typeface="+mj-lt"/>
              <a:buAutoNum type="arabicPeriod" startAt="24"/>
            </a:pPr>
            <a:r>
              <a:rPr lang="en-US" sz="1800" b="1" dirty="0"/>
              <a:t>Ferryman</a:t>
            </a:r>
            <a:r>
              <a:rPr lang="en-US" sz="1800" dirty="0"/>
              <a:t>—A character that acts as a guide or aid, allowing characters to travel over near impossible obstacles to reach specific destinations (Example: Heimdall from </a:t>
            </a:r>
            <a:r>
              <a:rPr lang="en-US" sz="1800" i="1" dirty="0"/>
              <a:t>Thor</a:t>
            </a:r>
            <a:r>
              <a:rPr lang="en-US" sz="1800" dirty="0"/>
              <a:t>)</a:t>
            </a:r>
          </a:p>
          <a:p>
            <a:pPr marL="457200" indent="-457200">
              <a:buFont typeface="+mj-lt"/>
              <a:buAutoNum type="arabicPeriod" startAt="24"/>
            </a:pPr>
            <a:r>
              <a:rPr lang="en-US" sz="1800" b="1" dirty="0"/>
              <a:t>Final girl</a:t>
            </a:r>
            <a:r>
              <a:rPr lang="en-US" sz="1800" dirty="0"/>
              <a:t>—The “last girl standing” in a horror movie (Example: Laurie from </a:t>
            </a:r>
            <a:r>
              <a:rPr lang="en-US" sz="1800" i="1" dirty="0"/>
              <a:t>Halloween</a:t>
            </a:r>
            <a:r>
              <a:rPr lang="en-US" sz="1800" dirty="0"/>
              <a:t>)</a:t>
            </a:r>
          </a:p>
        </p:txBody>
      </p:sp>
    </p:spTree>
    <p:extLst>
      <p:ext uri="{BB962C8B-B14F-4D97-AF65-F5344CB8AC3E}">
        <p14:creationId xmlns:p14="http://schemas.microsoft.com/office/powerpoint/2010/main" val="290109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E7735E-EC3F-4E8F-8740-EE68168F66B7}"/>
              </a:ext>
            </a:extLst>
          </p:cNvPr>
          <p:cNvSpPr/>
          <p:nvPr/>
        </p:nvSpPr>
        <p:spPr>
          <a:xfrm>
            <a:off x="533400" y="2977059"/>
            <a:ext cx="11049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startAt="30"/>
            </a:pPr>
            <a:r>
              <a:rPr lang="en-US" sz="1800" b="1" dirty="0"/>
              <a:t>Gentle Giant</a:t>
            </a:r>
            <a:r>
              <a:rPr lang="en-US" sz="1800" dirty="0"/>
              <a:t>—Big, strong, and intimidating, but they’ve got a heart of gold. (Example: </a:t>
            </a:r>
            <a:r>
              <a:rPr lang="en-US" sz="1800" dirty="0" err="1"/>
              <a:t>Fezzik</a:t>
            </a:r>
            <a:r>
              <a:rPr lang="en-US" sz="1800" dirty="0"/>
              <a:t> from </a:t>
            </a:r>
            <a:r>
              <a:rPr lang="en-US" sz="1800" i="1" dirty="0"/>
              <a:t>The Princess Bride</a:t>
            </a:r>
            <a:r>
              <a:rPr lang="en-US" sz="1800" dirty="0"/>
              <a:t>)</a:t>
            </a:r>
          </a:p>
          <a:p>
            <a:pPr marL="457200" indent="-457200">
              <a:buFont typeface="+mj-lt"/>
              <a:buAutoNum type="arabicPeriod" startAt="30"/>
            </a:pPr>
            <a:r>
              <a:rPr lang="en-US" sz="1800" b="1" dirty="0"/>
              <a:t>Gentleman Thief</a:t>
            </a:r>
            <a:r>
              <a:rPr lang="en-US" sz="1800" dirty="0"/>
              <a:t>—A very charming, sophisticated, and well-mannered thief (Example: Thomas Crown from </a:t>
            </a:r>
            <a:r>
              <a:rPr lang="en-US" sz="1800" i="1" dirty="0"/>
              <a:t>The Thomas Crown Affair</a:t>
            </a:r>
            <a:r>
              <a:rPr lang="en-US" sz="1800" dirty="0"/>
              <a:t>, Neal Caffrey from </a:t>
            </a:r>
            <a:r>
              <a:rPr lang="en-US" sz="1800" i="1" dirty="0"/>
              <a:t>White Collar</a:t>
            </a:r>
            <a:r>
              <a:rPr lang="en-US" sz="1800" dirty="0"/>
              <a:t>)</a:t>
            </a:r>
          </a:p>
          <a:p>
            <a:pPr marL="457200" indent="-457200">
              <a:buFont typeface="+mj-lt"/>
              <a:buAutoNum type="arabicPeriod" startAt="30"/>
            </a:pPr>
            <a:r>
              <a:rPr lang="en-US" sz="1800" dirty="0"/>
              <a:t> </a:t>
            </a:r>
            <a:r>
              <a:rPr lang="en-US" sz="1800" b="1" dirty="0"/>
              <a:t>Girl Next Door</a:t>
            </a:r>
            <a:r>
              <a:rPr lang="en-US" sz="1800" dirty="0"/>
              <a:t>—An average but attractive girl with a wholesome quality to her. She is nurturing and forgiving and </a:t>
            </a:r>
            <a:r>
              <a:rPr lang="en-US" sz="1800" b="1" dirty="0"/>
              <a:t>loves mom, apple pie, </a:t>
            </a:r>
            <a:r>
              <a:rPr lang="en-US" sz="1800" dirty="0"/>
              <a:t>and</a:t>
            </a:r>
            <a:r>
              <a:rPr lang="en-US" sz="1800" b="1" dirty="0"/>
              <a:t> baseball players</a:t>
            </a:r>
            <a:r>
              <a:rPr lang="en-US" sz="1800" dirty="0"/>
              <a:t>.</a:t>
            </a:r>
          </a:p>
          <a:p>
            <a:pPr marL="457200" indent="-457200">
              <a:buFont typeface="+mj-lt"/>
              <a:buAutoNum type="arabicPeriod" startAt="30"/>
            </a:pPr>
            <a:r>
              <a:rPr lang="en-US" sz="1800" b="1" dirty="0"/>
              <a:t>God/Goddess</a:t>
            </a:r>
            <a:r>
              <a:rPr lang="en-US" sz="1800" dirty="0"/>
              <a:t>—All powerful but often showcase human qualities in the end (Example: Zeus from </a:t>
            </a:r>
            <a:r>
              <a:rPr lang="en-US" sz="1800" i="1" dirty="0"/>
              <a:t>The Little Mermaid</a:t>
            </a:r>
            <a:r>
              <a:rPr lang="en-US" sz="1800" dirty="0"/>
              <a:t>)</a:t>
            </a:r>
          </a:p>
          <a:p>
            <a:pPr marL="457200" indent="-457200">
              <a:buFont typeface="+mj-lt"/>
              <a:buAutoNum type="arabicPeriod" startAt="30"/>
            </a:pPr>
            <a:r>
              <a:rPr lang="en-US" sz="1800" b="1" dirty="0"/>
              <a:t>Good King </a:t>
            </a:r>
            <a:r>
              <a:rPr lang="en-US" sz="1800" dirty="0"/>
              <a:t>(aka the </a:t>
            </a:r>
            <a:r>
              <a:rPr lang="en-US" sz="1800" b="1" dirty="0"/>
              <a:t>King</a:t>
            </a:r>
            <a:r>
              <a:rPr lang="en-US" sz="1800" dirty="0"/>
              <a:t>)—He is honorable, virtuous, wise, and understanding. He cares about his subjects no matter how seemingly unimportant they are and puts their well-being above his own (Example: King Arthur from </a:t>
            </a:r>
            <a:r>
              <a:rPr lang="en-US" sz="1800" i="1" dirty="0"/>
              <a:t>Excalibur</a:t>
            </a:r>
            <a:r>
              <a:rPr lang="en-US" sz="1800" dirty="0"/>
              <a:t>)</a:t>
            </a:r>
          </a:p>
          <a:p>
            <a:pPr marL="457200" indent="-457200">
              <a:buFont typeface="+mj-lt"/>
              <a:buAutoNum type="arabicPeriod" startAt="30"/>
            </a:pPr>
            <a:r>
              <a:rPr lang="en-US" sz="1800" b="1" dirty="0"/>
              <a:t>Grande</a:t>
            </a:r>
            <a:r>
              <a:rPr lang="en-US" sz="1800" dirty="0"/>
              <a:t> </a:t>
            </a:r>
            <a:r>
              <a:rPr lang="en-US" sz="1800" b="1" dirty="0"/>
              <a:t>Dame</a:t>
            </a:r>
            <a:r>
              <a:rPr lang="en-US" sz="1800" dirty="0"/>
              <a:t>—A very flamboyant woman, often used as a stereotype for an elderly high society socialite (Example: Melanie [Olivia de Havilland] in </a:t>
            </a:r>
            <a:r>
              <a:rPr lang="en-US" sz="1800" i="1" dirty="0"/>
              <a:t>Gone with the Wind</a:t>
            </a:r>
            <a:r>
              <a:rPr lang="en-US" sz="1800" dirty="0"/>
              <a:t>)</a:t>
            </a:r>
          </a:p>
        </p:txBody>
      </p:sp>
    </p:spTree>
    <p:extLst>
      <p:ext uri="{BB962C8B-B14F-4D97-AF65-F5344CB8AC3E}">
        <p14:creationId xmlns:p14="http://schemas.microsoft.com/office/powerpoint/2010/main" val="117511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7F9091-0DDC-4820-A850-B975632062BF}"/>
              </a:ext>
            </a:extLst>
          </p:cNvPr>
          <p:cNvSpPr/>
          <p:nvPr/>
        </p:nvSpPr>
        <p:spPr>
          <a:xfrm>
            <a:off x="533400" y="2509347"/>
            <a:ext cx="11049000" cy="609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startAt="36"/>
            </a:pPr>
            <a:r>
              <a:rPr lang="en-US" sz="1800" b="1" dirty="0"/>
              <a:t>Grotesque</a:t>
            </a:r>
            <a:r>
              <a:rPr lang="en-US" sz="1800" dirty="0"/>
              <a:t>—An often tragic character that induces both fear and pity because bodily deformities overshadow a perfectly normal and likable personality (Example: August Pullman from </a:t>
            </a:r>
            <a:r>
              <a:rPr lang="en-US" sz="1800" i="1" dirty="0"/>
              <a:t>Wonder</a:t>
            </a:r>
            <a:r>
              <a:rPr lang="en-US" sz="1800" dirty="0"/>
              <a:t>, the unnamed Hunchback from </a:t>
            </a:r>
            <a:r>
              <a:rPr lang="en-US" sz="1800" i="1" dirty="0"/>
              <a:t>The Hunchback of Notre Dame</a:t>
            </a:r>
            <a:r>
              <a:rPr lang="en-US" sz="1800" dirty="0"/>
              <a:t>)</a:t>
            </a:r>
          </a:p>
          <a:p>
            <a:pPr marL="457200" indent="-457200">
              <a:buFont typeface="+mj-lt"/>
              <a:buAutoNum type="arabicPeriod" startAt="36"/>
            </a:pPr>
            <a:r>
              <a:rPr lang="en-US" sz="1800" b="1" dirty="0"/>
              <a:t>Harlequin</a:t>
            </a:r>
            <a:r>
              <a:rPr lang="en-US" sz="1800" dirty="0"/>
              <a:t> (aka the </a:t>
            </a:r>
            <a:r>
              <a:rPr lang="en-US" sz="1800" b="1" dirty="0"/>
              <a:t>Idiot</a:t>
            </a:r>
            <a:r>
              <a:rPr lang="en-US" sz="1800" dirty="0"/>
              <a:t>)—A clown or professional fool (Lt. Frank </a:t>
            </a:r>
            <a:r>
              <a:rPr lang="en-US" sz="1800" dirty="0" err="1"/>
              <a:t>Drebin</a:t>
            </a:r>
            <a:r>
              <a:rPr lang="en-US" sz="1800" dirty="0"/>
              <a:t> [Leslie Nielsen] from </a:t>
            </a:r>
            <a:r>
              <a:rPr lang="en-US" sz="1800" i="1" dirty="0"/>
              <a:t>The Naked Gun</a:t>
            </a:r>
            <a:r>
              <a:rPr lang="en-US" sz="1800" dirty="0"/>
              <a:t>)</a:t>
            </a:r>
          </a:p>
          <a:p>
            <a:pPr marL="457200" indent="-457200">
              <a:buFont typeface="+mj-lt"/>
              <a:buAutoNum type="arabicPeriod" startAt="36"/>
            </a:pPr>
            <a:r>
              <a:rPr lang="en-US" sz="1800" b="1" dirty="0"/>
              <a:t>Herald</a:t>
            </a:r>
            <a:r>
              <a:rPr lang="en-US" sz="1800" dirty="0"/>
              <a:t>—This character sets the Hero/Protagonist on the path of adventure (Example: Obi-Wan Kenobi from </a:t>
            </a:r>
            <a:r>
              <a:rPr lang="en-US" sz="1800" i="1" dirty="0"/>
              <a:t>Star Wars</a:t>
            </a:r>
            <a:r>
              <a:rPr lang="en-US" sz="1800" dirty="0"/>
              <a:t>)</a:t>
            </a:r>
          </a:p>
          <a:p>
            <a:pPr marL="457200" indent="-457200">
              <a:buFont typeface="+mj-lt"/>
              <a:buAutoNum type="arabicPeriod" startAt="36"/>
            </a:pPr>
            <a:r>
              <a:rPr lang="en-US" sz="1800" b="1" dirty="0"/>
              <a:t>Hero</a:t>
            </a:r>
            <a:r>
              <a:rPr lang="en-US" sz="1800" dirty="0"/>
              <a:t>—The character that faces the most direct danger and conflict as a basis for the central aspect of the story</a:t>
            </a:r>
          </a:p>
          <a:p>
            <a:pPr marL="457200" indent="-457200">
              <a:buFont typeface="+mj-lt"/>
              <a:buAutoNum type="arabicPeriod" startAt="36"/>
            </a:pPr>
            <a:r>
              <a:rPr lang="en-US" sz="1800" b="1" dirty="0"/>
              <a:t>Hotshot</a:t>
            </a:r>
            <a:r>
              <a:rPr lang="en-US" sz="1800" dirty="0"/>
              <a:t>—This character is often skilled, but reckless, known for taking risks (Example: Maverick from </a:t>
            </a:r>
            <a:r>
              <a:rPr lang="en-US" sz="1800" i="1" dirty="0"/>
              <a:t>Top Gun</a:t>
            </a:r>
            <a:r>
              <a:rPr lang="en-US" sz="1800" dirty="0"/>
              <a:t>)</a:t>
            </a:r>
          </a:p>
          <a:p>
            <a:pPr marL="457200" indent="-457200">
              <a:buFont typeface="+mj-lt"/>
              <a:buAutoNum type="arabicPeriod" startAt="36"/>
            </a:pPr>
            <a:r>
              <a:rPr lang="en-US" sz="1800" b="1" dirty="0"/>
              <a:t>Hunter of Monsters</a:t>
            </a:r>
            <a:r>
              <a:rPr lang="en-US" sz="1800" dirty="0"/>
              <a:t>—A character whose sole mission is to eliminate whatever monster(s) in question (Example: Quinn from </a:t>
            </a:r>
            <a:r>
              <a:rPr lang="en-US" sz="1800" i="1" dirty="0"/>
              <a:t>Jaws</a:t>
            </a:r>
            <a:r>
              <a:rPr lang="en-US" sz="1800" dirty="0"/>
              <a:t>, </a:t>
            </a:r>
            <a:r>
              <a:rPr lang="en-US" sz="1800" i="1" dirty="0" err="1"/>
              <a:t>Beauwulf</a:t>
            </a:r>
            <a:r>
              <a:rPr lang="en-US" sz="1800" dirty="0"/>
              <a:t>)</a:t>
            </a:r>
          </a:p>
        </p:txBody>
      </p:sp>
    </p:spTree>
    <p:extLst>
      <p:ext uri="{BB962C8B-B14F-4D97-AF65-F5344CB8AC3E}">
        <p14:creationId xmlns:p14="http://schemas.microsoft.com/office/powerpoint/2010/main" val="342939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E98640-D6C7-4250-91D4-A28687492EAA}"/>
              </a:ext>
            </a:extLst>
          </p:cNvPr>
          <p:cNvSpPr/>
          <p:nvPr/>
        </p:nvSpPr>
        <p:spPr>
          <a:xfrm>
            <a:off x="533400" y="5418083"/>
            <a:ext cx="11049000" cy="609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startAt="42"/>
            </a:pPr>
            <a:r>
              <a:rPr lang="en-US" sz="1800" b="1" dirty="0"/>
              <a:t>Ingenue</a:t>
            </a:r>
            <a:r>
              <a:rPr lang="en-US" sz="1800" dirty="0"/>
              <a:t>—A young woman who is endearingly innocent and wholesome (Example: Ali Mills [Elisabeth </a:t>
            </a:r>
            <a:r>
              <a:rPr lang="en-US" sz="1800" dirty="0" err="1"/>
              <a:t>Shue</a:t>
            </a:r>
            <a:r>
              <a:rPr lang="en-US" sz="1800" dirty="0"/>
              <a:t>] in </a:t>
            </a:r>
            <a:r>
              <a:rPr lang="en-US" sz="1800" i="1" dirty="0"/>
              <a:t>The</a:t>
            </a:r>
            <a:r>
              <a:rPr lang="en-US" sz="1800" dirty="0"/>
              <a:t> </a:t>
            </a:r>
            <a:r>
              <a:rPr lang="en-US" sz="1800" i="1" dirty="0"/>
              <a:t>Karate Kid</a:t>
            </a:r>
            <a:r>
              <a:rPr lang="en-US" sz="1800" dirty="0"/>
              <a:t>)</a:t>
            </a:r>
          </a:p>
          <a:p>
            <a:pPr marL="457200" indent="-457200">
              <a:buFont typeface="+mj-lt"/>
              <a:buAutoNum type="arabicPeriod" startAt="42"/>
            </a:pPr>
            <a:r>
              <a:rPr lang="en-US" sz="1800" b="1" dirty="0"/>
              <a:t>Imposter</a:t>
            </a:r>
            <a:r>
              <a:rPr lang="en-US" sz="1800" dirty="0"/>
              <a:t> (aka the </a:t>
            </a:r>
            <a:r>
              <a:rPr lang="en-US" sz="1800" b="1" dirty="0"/>
              <a:t>Pretender</a:t>
            </a:r>
            <a:r>
              <a:rPr lang="en-US" sz="1800" dirty="0"/>
              <a:t>)—They are intelligent and take advantage of situations and characters</a:t>
            </a:r>
          </a:p>
          <a:p>
            <a:pPr marL="457200" indent="-457200">
              <a:buFont typeface="+mj-lt"/>
              <a:buAutoNum type="arabicPeriod" startAt="42"/>
            </a:pPr>
            <a:r>
              <a:rPr lang="en-US" sz="1800" b="1" dirty="0"/>
              <a:t>Jester</a:t>
            </a:r>
            <a:r>
              <a:rPr lang="en-US" sz="1800" dirty="0"/>
              <a:t>—They are always lighthearted and joking but always pure of heart and truly caring for others (Example: Will Ferrell in </a:t>
            </a:r>
            <a:r>
              <a:rPr lang="en-US" sz="1800" i="1" dirty="0"/>
              <a:t>Elf</a:t>
            </a:r>
            <a:r>
              <a:rPr lang="en-US" sz="1800" dirty="0"/>
              <a:t>)</a:t>
            </a:r>
          </a:p>
          <a:p>
            <a:pPr marL="457200" indent="-457200">
              <a:buFont typeface="+mj-lt"/>
              <a:buAutoNum type="arabicPeriod" startAt="42"/>
            </a:pPr>
            <a:r>
              <a:rPr lang="en-US" sz="1800" b="1" dirty="0"/>
              <a:t>Jock</a:t>
            </a:r>
            <a:r>
              <a:rPr lang="en-US" sz="1800" dirty="0"/>
              <a:t>—A male athlete who is often muscular, but not very smart</a:t>
            </a:r>
          </a:p>
          <a:p>
            <a:pPr marL="457200" indent="-457200">
              <a:buFont typeface="+mj-lt"/>
              <a:buAutoNum type="arabicPeriod" startAt="42"/>
            </a:pPr>
            <a:r>
              <a:rPr lang="en-US" sz="1800" b="1" dirty="0"/>
              <a:t>Kirk</a:t>
            </a:r>
            <a:r>
              <a:rPr lang="en-US" sz="1800" dirty="0"/>
              <a:t>—The Kirk is a captain or a similar leader who needs to be practical rather than emotional or distant, often having to make decisions in the middle of </a:t>
            </a:r>
            <a:r>
              <a:rPr lang="en-US" sz="1800" u="sng" dirty="0"/>
              <a:t>The Spock</a:t>
            </a:r>
            <a:r>
              <a:rPr lang="en-US" sz="1800" dirty="0"/>
              <a:t> or </a:t>
            </a:r>
            <a:r>
              <a:rPr lang="en-US" sz="1800" u="sng" dirty="0"/>
              <a:t>The McCoy</a:t>
            </a:r>
            <a:r>
              <a:rPr lang="en-US" sz="1800" dirty="0"/>
              <a:t> (Example: “Jim” James Tiberius Kirk from </a:t>
            </a:r>
            <a:r>
              <a:rPr lang="en-US" sz="1800" i="1" dirty="0"/>
              <a:t>Star Trek</a:t>
            </a:r>
            <a:r>
              <a:rPr lang="en-US" sz="1800" dirty="0"/>
              <a:t>)</a:t>
            </a:r>
          </a:p>
          <a:p>
            <a:pPr marL="457200" indent="-457200">
              <a:buFont typeface="+mj-lt"/>
              <a:buAutoNum type="arabicPeriod" startAt="42"/>
            </a:pPr>
            <a:r>
              <a:rPr lang="en-US" sz="1800" b="1" dirty="0"/>
              <a:t>Knight-errant</a:t>
            </a:r>
            <a:r>
              <a:rPr lang="en-US" sz="1800" dirty="0"/>
              <a:t>—A noble Knight on a Quest</a:t>
            </a:r>
          </a:p>
          <a:p>
            <a:pPr marL="457200" indent="-457200">
              <a:buFont typeface="+mj-lt"/>
              <a:buAutoNum type="arabicPeriod" startAt="42"/>
            </a:pPr>
            <a:r>
              <a:rPr lang="en-US" sz="1800" b="1" dirty="0"/>
              <a:t>Loner</a:t>
            </a:r>
            <a:r>
              <a:rPr lang="en-US" sz="1800" dirty="0"/>
              <a:t>—The Loner isolates him or herself and often struggles to connect with others. They feel alien to others around them (Example: Jim from </a:t>
            </a:r>
            <a:r>
              <a:rPr lang="en-US" sz="1800" i="1" dirty="0"/>
              <a:t>Rebel Without a Cause</a:t>
            </a:r>
            <a:r>
              <a:rPr lang="en-US" sz="1800" dirty="0"/>
              <a:t>)</a:t>
            </a:r>
          </a:p>
        </p:txBody>
      </p:sp>
    </p:spTree>
    <p:extLst>
      <p:ext uri="{BB962C8B-B14F-4D97-AF65-F5344CB8AC3E}">
        <p14:creationId xmlns:p14="http://schemas.microsoft.com/office/powerpoint/2010/main" val="24688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startAt="49"/>
            </a:pPr>
            <a:r>
              <a:rPr lang="en-US" sz="1800" b="1" dirty="0"/>
              <a:t>Loser</a:t>
            </a:r>
            <a:r>
              <a:rPr lang="en-US" sz="1800" dirty="0"/>
              <a:t>—They don’t catch any breaks and always seem to get the short end of the stick. They are also either usually unmotivated and don’t care about how they are perceived, or they do and try to make the change, only to fail time and time again (Example: Charlie Brown from </a:t>
            </a:r>
            <a:r>
              <a:rPr lang="en-US" sz="1800" i="1" dirty="0"/>
              <a:t>Peanuts</a:t>
            </a:r>
            <a:r>
              <a:rPr lang="en-US" sz="1800" dirty="0"/>
              <a:t>)</a:t>
            </a:r>
          </a:p>
          <a:p>
            <a:pPr marL="457200" indent="-457200">
              <a:buFont typeface="+mj-lt"/>
              <a:buAutoNum type="arabicPeriod" startAt="49"/>
            </a:pPr>
            <a:r>
              <a:rPr lang="en-US" sz="1800" b="1" dirty="0"/>
              <a:t>Lovable Rogue</a:t>
            </a:r>
            <a:r>
              <a:rPr lang="en-US" sz="1800" dirty="0"/>
              <a:t>—They break the law and don’t always seem to care about anyone else, but they often show enough heart in the end for audiences to like them (Example: Han Solo from </a:t>
            </a:r>
            <a:r>
              <a:rPr lang="en-US" sz="1800" i="1" dirty="0"/>
              <a:t>Star Wars</a:t>
            </a:r>
            <a:r>
              <a:rPr lang="en-US" sz="1800" dirty="0"/>
              <a:t>)</a:t>
            </a:r>
          </a:p>
          <a:p>
            <a:pPr marL="457200" indent="-457200">
              <a:buFont typeface="+mj-lt"/>
              <a:buAutoNum type="arabicPeriod" startAt="49"/>
            </a:pPr>
            <a:r>
              <a:rPr lang="en-US" sz="1800" b="1" dirty="0"/>
              <a:t>Lovers</a:t>
            </a:r>
            <a:r>
              <a:rPr lang="en-US" sz="1800" dirty="0"/>
              <a:t>—Star-crossed lovers who fall romantically in love, despite the constant conflict of other characters. They’re often from different sides of the tracks (Example: </a:t>
            </a:r>
            <a:r>
              <a:rPr lang="en-US" sz="1800" i="1" dirty="0"/>
              <a:t>Romeo and Juliet</a:t>
            </a:r>
            <a:r>
              <a:rPr lang="en-US" sz="1800" dirty="0"/>
              <a:t>, AND Tony and Maria from </a:t>
            </a:r>
            <a:r>
              <a:rPr lang="en-US" sz="1800" i="1" dirty="0"/>
              <a:t>West Side Story</a:t>
            </a:r>
            <a:r>
              <a:rPr lang="en-US" sz="1800" dirty="0"/>
              <a:t>, Danny and Sandy from </a:t>
            </a:r>
            <a:r>
              <a:rPr lang="en-US" sz="1800" i="1" dirty="0"/>
              <a:t>Grease</a:t>
            </a:r>
            <a:r>
              <a:rPr lang="en-US" sz="1800" dirty="0"/>
              <a:t>, Johnny and Baby from </a:t>
            </a:r>
            <a:r>
              <a:rPr lang="en-US" sz="1800" i="1" dirty="0"/>
              <a:t>Dirty Dancing</a:t>
            </a:r>
            <a:r>
              <a:rPr lang="en-US" sz="1800" dirty="0"/>
              <a:t>)</a:t>
            </a:r>
          </a:p>
          <a:p>
            <a:pPr marL="457200" indent="-457200">
              <a:buFont typeface="+mj-lt"/>
              <a:buAutoNum type="arabicPeriod" startAt="49"/>
            </a:pPr>
            <a:r>
              <a:rPr lang="en-US" sz="1800" b="1" dirty="0"/>
              <a:t>Loyalist</a:t>
            </a:r>
            <a:r>
              <a:rPr lang="en-US" sz="1800" dirty="0"/>
              <a:t> (see also </a:t>
            </a:r>
            <a:r>
              <a:rPr lang="en-US" sz="1800" b="1" dirty="0"/>
              <a:t>Sidekick</a:t>
            </a:r>
            <a:r>
              <a:rPr lang="en-US" sz="1800" dirty="0"/>
              <a:t>)—They have the strong ability to support others and always remain loyal in doing so despite their own lack of abilities and feeling of self-worth (Example: Dr. Watson from </a:t>
            </a:r>
            <a:r>
              <a:rPr lang="en-US" sz="1800" i="1" dirty="0"/>
              <a:t>Sherlock Holmes</a:t>
            </a:r>
            <a:r>
              <a:rPr lang="en-US" sz="1800" dirty="0"/>
              <a:t>, R2D2 from </a:t>
            </a:r>
            <a:r>
              <a:rPr lang="en-US" sz="1800" i="1" dirty="0"/>
              <a:t>Star Wars</a:t>
            </a:r>
            <a:r>
              <a:rPr lang="en-US" sz="1800" dirty="0"/>
              <a:t>)</a:t>
            </a:r>
          </a:p>
        </p:txBody>
      </p:sp>
    </p:spTree>
    <p:extLst>
      <p:ext uri="{BB962C8B-B14F-4D97-AF65-F5344CB8AC3E}">
        <p14:creationId xmlns:p14="http://schemas.microsoft.com/office/powerpoint/2010/main" val="47666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4B9D01-3966-4DC5-A030-32D494ECBE6A}"/>
              </a:ext>
            </a:extLst>
          </p:cNvPr>
          <p:cNvSpPr/>
          <p:nvPr/>
        </p:nvSpPr>
        <p:spPr>
          <a:xfrm>
            <a:off x="533400" y="5360279"/>
            <a:ext cx="11049000"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startAt="53"/>
            </a:pPr>
            <a:r>
              <a:rPr lang="en-US" sz="1800" b="1" dirty="0"/>
              <a:t>Mad Scientist</a:t>
            </a:r>
            <a:r>
              <a:rPr lang="en-US" sz="1800" dirty="0"/>
              <a:t>—Usually insane or highly eccentric. They often play the role of the villain or antagonist and always feel that the science they are exploring is above and beyond any human rights issues or ethics (Example: Dr. Moreau from </a:t>
            </a:r>
            <a:r>
              <a:rPr lang="en-US" sz="1800" i="1" dirty="0"/>
              <a:t>The Island of Dr. Moreau</a:t>
            </a:r>
            <a:r>
              <a:rPr lang="en-US" sz="1800" dirty="0"/>
              <a:t>, Doctor Frankenstein from </a:t>
            </a:r>
            <a:r>
              <a:rPr lang="en-US" sz="1800" i="1" dirty="0"/>
              <a:t>Frankenstein’s Monster</a:t>
            </a:r>
            <a:r>
              <a:rPr lang="en-US" sz="1800" dirty="0"/>
              <a:t>)</a:t>
            </a:r>
          </a:p>
          <a:p>
            <a:pPr marL="457200" indent="-457200">
              <a:buFont typeface="+mj-lt"/>
              <a:buAutoNum type="arabicPeriod" startAt="53"/>
            </a:pPr>
            <a:r>
              <a:rPr lang="en-US" sz="1800" b="1" dirty="0"/>
              <a:t>Magician</a:t>
            </a:r>
            <a:r>
              <a:rPr lang="en-US" sz="1800" dirty="0"/>
              <a:t> (aka </a:t>
            </a:r>
            <a:r>
              <a:rPr lang="en-US" sz="1800" b="1" dirty="0"/>
              <a:t>Shaman</a:t>
            </a:r>
            <a:r>
              <a:rPr lang="en-US" sz="1800" dirty="0"/>
              <a:t>)—A man with special insight or mystical powers coming to the aid of the protagonist (Example: Dick Halloran from </a:t>
            </a:r>
            <a:r>
              <a:rPr lang="en-US" sz="1800" i="1" dirty="0"/>
              <a:t>The Shining</a:t>
            </a:r>
            <a:r>
              <a:rPr lang="en-US" sz="1800" dirty="0"/>
              <a:t>)</a:t>
            </a:r>
          </a:p>
          <a:p>
            <a:pPr marL="457200" indent="-457200">
              <a:buFont typeface="+mj-lt"/>
              <a:buAutoNum type="arabicPeriod" startAt="53"/>
            </a:pPr>
            <a:r>
              <a:rPr lang="en-US" sz="1800" b="1" dirty="0"/>
              <a:t>Maiden</a:t>
            </a:r>
            <a:r>
              <a:rPr lang="en-US" sz="1800" dirty="0"/>
              <a:t>—Usually the innocent and pure female that is often in need of rescue (see Damsel in Distress). She can be naive, sometimes overly self-confident, and can be attractive but also child-like (Example: Princess Fiona from </a:t>
            </a:r>
            <a:r>
              <a:rPr lang="en-US" sz="1800" i="1" dirty="0"/>
              <a:t>Shrek</a:t>
            </a:r>
            <a:r>
              <a:rPr lang="en-US" sz="1800" dirty="0"/>
              <a:t>)</a:t>
            </a:r>
          </a:p>
          <a:p>
            <a:pPr marL="457200" indent="-457200">
              <a:buFont typeface="+mj-lt"/>
              <a:buAutoNum type="arabicPeriod" startAt="53"/>
            </a:pPr>
            <a:r>
              <a:rPr lang="en-US" sz="1800" b="1" dirty="0"/>
              <a:t>Manic Pixie Dream Girl</a:t>
            </a:r>
            <a:r>
              <a:rPr lang="en-US" sz="1800" dirty="0"/>
              <a:t>—Characters that have eccentric personality quirks, are very girlish, and usually dreamingly cute and attractive (Example: Jessica Day from </a:t>
            </a:r>
            <a:r>
              <a:rPr lang="en-US" sz="1800" i="1" dirty="0"/>
              <a:t>The New Girl</a:t>
            </a:r>
            <a:r>
              <a:rPr lang="en-US" sz="1800" dirty="0"/>
              <a:t>, Princess Ann [Audrey Hepburn] from </a:t>
            </a:r>
            <a:r>
              <a:rPr lang="en-US" sz="1800" i="1" dirty="0"/>
              <a:t>Roman Holiday</a:t>
            </a:r>
            <a:r>
              <a:rPr lang="en-US" sz="1800" dirty="0"/>
              <a:t>)</a:t>
            </a:r>
          </a:p>
          <a:p>
            <a:pPr marL="457200" indent="-457200">
              <a:buFont typeface="+mj-lt"/>
              <a:buAutoNum type="arabicPeriod" startAt="53"/>
            </a:pPr>
            <a:r>
              <a:rPr lang="en-US" sz="1800" b="1" dirty="0"/>
              <a:t>McCoy</a:t>
            </a:r>
            <a:r>
              <a:rPr lang="en-US" sz="1800" dirty="0"/>
              <a:t>—The McCoy cares for others deeply, a proverbial heart of gold, and always seeks to do the right thing, no matter what the situation (Doctor Leonard H. “Bones” McCoy from </a:t>
            </a:r>
            <a:r>
              <a:rPr lang="en-US" sz="1800" i="1" dirty="0"/>
              <a:t>Star Trek</a:t>
            </a:r>
            <a:r>
              <a:rPr lang="en-US" sz="1800" dirty="0"/>
              <a:t>)</a:t>
            </a:r>
          </a:p>
        </p:txBody>
      </p:sp>
    </p:spTree>
    <p:extLst>
      <p:ext uri="{BB962C8B-B14F-4D97-AF65-F5344CB8AC3E}">
        <p14:creationId xmlns:p14="http://schemas.microsoft.com/office/powerpoint/2010/main" val="35455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82550" indent="0">
              <a:buNone/>
            </a:pPr>
            <a:r>
              <a:rPr lang="en-US" sz="4000" dirty="0"/>
              <a:t>There are just </a:t>
            </a:r>
            <a:r>
              <a:rPr lang="en-US" sz="4000" b="1" dirty="0"/>
              <a:t>three</a:t>
            </a:r>
            <a:r>
              <a:rPr lang="en-US" sz="4000" dirty="0"/>
              <a:t> conflicts in storytelling.</a:t>
            </a:r>
          </a:p>
        </p:txBody>
      </p:sp>
      <p:sp>
        <p:nvSpPr>
          <p:cNvPr id="3" name="Content Placeholder 2"/>
          <p:cNvSpPr>
            <a:spLocks noGrp="1"/>
          </p:cNvSpPr>
          <p:nvPr>
            <p:ph idx="1"/>
          </p:nvPr>
        </p:nvSpPr>
        <p:spPr/>
        <p:txBody>
          <a:bodyPr/>
          <a:lstStyle/>
          <a:p>
            <a:pPr marL="514350" indent="-514350">
              <a:buFont typeface="+mj-lt"/>
              <a:buAutoNum type="arabicPeriod"/>
            </a:pPr>
            <a:r>
              <a:rPr lang="en-US" sz="3200" dirty="0"/>
              <a:t>Man vs. the World</a:t>
            </a:r>
          </a:p>
          <a:p>
            <a:pPr marL="514350" indent="-514350">
              <a:buFont typeface="+mj-lt"/>
              <a:buAutoNum type="arabicPeriod"/>
            </a:pPr>
            <a:r>
              <a:rPr lang="en-US" sz="3200" dirty="0"/>
              <a:t>Man vs. Man</a:t>
            </a:r>
          </a:p>
          <a:p>
            <a:pPr marL="514350" indent="-514350">
              <a:buFont typeface="+mj-lt"/>
              <a:buAutoNum type="arabicPeriod"/>
            </a:pPr>
            <a:r>
              <a:rPr lang="en-US" sz="3200" dirty="0"/>
              <a:t>Man vs. the Supernatural </a:t>
            </a:r>
          </a:p>
        </p:txBody>
      </p:sp>
      <p:pic>
        <p:nvPicPr>
          <p:cNvPr id="4" name="Picture 3">
            <a:extLst>
              <a:ext uri="{FF2B5EF4-FFF2-40B4-BE49-F238E27FC236}">
                <a16:creationId xmlns:a16="http://schemas.microsoft.com/office/drawing/2014/main" id="{5CDFDFCE-D053-4489-922B-C7631D970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649" y="2454697"/>
            <a:ext cx="3748176" cy="3748176"/>
          </a:xfrm>
          <a:prstGeom prst="rect">
            <a:avLst/>
          </a:prstGeom>
        </p:spPr>
      </p:pic>
    </p:spTree>
    <p:extLst>
      <p:ext uri="{BB962C8B-B14F-4D97-AF65-F5344CB8AC3E}">
        <p14:creationId xmlns:p14="http://schemas.microsoft.com/office/powerpoint/2010/main" val="29697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608BF2-0AB8-4090-91B5-917F87193F90}"/>
              </a:ext>
            </a:extLst>
          </p:cNvPr>
          <p:cNvSpPr/>
          <p:nvPr/>
        </p:nvSpPr>
        <p:spPr>
          <a:xfrm>
            <a:off x="533400" y="1571297"/>
            <a:ext cx="11049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startAt="58"/>
            </a:pPr>
            <a:r>
              <a:rPr lang="en-US" sz="1800" dirty="0"/>
              <a:t>Mentally or Socially </a:t>
            </a:r>
            <a:r>
              <a:rPr lang="en-US" sz="1800" b="1" dirty="0"/>
              <a:t>Disabled</a:t>
            </a:r>
            <a:r>
              <a:rPr lang="en-US" sz="1800" dirty="0"/>
              <a:t>—Dependent and sometimes draining on others around them at times. Often autistic. (Example: Raymond from </a:t>
            </a:r>
            <a:r>
              <a:rPr lang="en-US" sz="1800" i="1" dirty="0"/>
              <a:t>Rain Man</a:t>
            </a:r>
            <a:r>
              <a:rPr lang="en-US" sz="1800" dirty="0"/>
              <a:t>)</a:t>
            </a:r>
          </a:p>
          <a:p>
            <a:pPr marL="457200" indent="-457200">
              <a:buFont typeface="+mj-lt"/>
              <a:buAutoNum type="arabicPeriod" startAt="58"/>
            </a:pPr>
            <a:r>
              <a:rPr lang="en-US" sz="1800" b="1" dirty="0"/>
              <a:t>Mentor</a:t>
            </a:r>
            <a:r>
              <a:rPr lang="en-US" sz="1800" dirty="0"/>
              <a:t>—The mentor is the adviser, the expert, and is usually intelligent and wise in whatever field of expertise or philosophy that they are known for. They care for the hero and want to be in the hero’s life, which usually starts with conflict at first.</a:t>
            </a:r>
          </a:p>
          <a:p>
            <a:pPr marL="457200" indent="-457200">
              <a:buFont typeface="+mj-lt"/>
              <a:buAutoNum type="arabicPeriod" startAt="58"/>
            </a:pPr>
            <a:r>
              <a:rPr lang="en-US" sz="1800" b="1" dirty="0"/>
              <a:t>Monster</a:t>
            </a:r>
            <a:r>
              <a:rPr lang="en-US" sz="1800" dirty="0"/>
              <a:t>—They are either half human or not human at all and usually provoke fear and panic.</a:t>
            </a:r>
          </a:p>
          <a:p>
            <a:pPr marL="457200" indent="-457200">
              <a:buFont typeface="+mj-lt"/>
              <a:buAutoNum type="arabicPeriod" startAt="58"/>
            </a:pPr>
            <a:r>
              <a:rPr lang="en-US" sz="1800" b="1" dirty="0"/>
              <a:t>Mother Figure</a:t>
            </a:r>
            <a:r>
              <a:rPr lang="en-US" sz="1800" dirty="0"/>
              <a:t>—The mother figure is always the source of nurturing and comfort, offering guidance while also sometimes coming off as over-controlling and worrisome, but always acts from the heart (Example: Martha Kent from </a:t>
            </a:r>
            <a:r>
              <a:rPr lang="en-US" sz="1800" i="1" dirty="0"/>
              <a:t>Superman</a:t>
            </a:r>
            <a:r>
              <a:rPr lang="en-US" sz="1800" dirty="0"/>
              <a:t>, Aunt May from </a:t>
            </a:r>
            <a:r>
              <a:rPr lang="en-US" sz="1800" i="1" dirty="0"/>
              <a:t>Spider-man</a:t>
            </a:r>
            <a:r>
              <a:rPr lang="en-US" sz="1800" dirty="0"/>
              <a:t>)</a:t>
            </a:r>
          </a:p>
        </p:txBody>
      </p:sp>
    </p:spTree>
    <p:extLst>
      <p:ext uri="{BB962C8B-B14F-4D97-AF65-F5344CB8AC3E}">
        <p14:creationId xmlns:p14="http://schemas.microsoft.com/office/powerpoint/2010/main" val="368041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E7B7CD-62AE-4EAC-9B3C-9D06DC36EA00}"/>
              </a:ext>
            </a:extLst>
          </p:cNvPr>
          <p:cNvSpPr/>
          <p:nvPr/>
        </p:nvSpPr>
        <p:spPr>
          <a:xfrm>
            <a:off x="533400" y="3492063"/>
            <a:ext cx="11049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startAt="62"/>
            </a:pPr>
            <a:r>
              <a:rPr lang="en-US" sz="1800" b="1" dirty="0"/>
              <a:t>Mother’s Boy</a:t>
            </a:r>
            <a:r>
              <a:rPr lang="en-US" sz="1800" dirty="0"/>
              <a:t>—A man who is excessively attached to his mother. This is played for all types of emotions and genres, including comedy, drama (Example: Owen from </a:t>
            </a:r>
            <a:r>
              <a:rPr lang="en-US" sz="1800" i="1" dirty="0"/>
              <a:t>Throw Mamma From the Train</a:t>
            </a:r>
            <a:r>
              <a:rPr lang="en-US" sz="1800" dirty="0"/>
              <a:t>), and tragedy (Example: Norman Bates from </a:t>
            </a:r>
            <a:r>
              <a:rPr lang="en-US" sz="1800" i="1" dirty="0"/>
              <a:t>Psycho</a:t>
            </a:r>
            <a:r>
              <a:rPr lang="en-US" sz="1800" dirty="0"/>
              <a:t>)</a:t>
            </a:r>
          </a:p>
          <a:p>
            <a:pPr marL="457200" indent="-457200">
              <a:buFont typeface="+mj-lt"/>
              <a:buAutoNum type="arabicPeriod" startAt="62"/>
            </a:pPr>
            <a:r>
              <a:rPr lang="en-US" sz="1800" b="1" dirty="0"/>
              <a:t>Nemesis</a:t>
            </a:r>
            <a:r>
              <a:rPr lang="en-US" sz="1800" dirty="0"/>
              <a:t> (aka the </a:t>
            </a:r>
            <a:r>
              <a:rPr lang="en-US" sz="1800" b="1" dirty="0"/>
              <a:t>Challenger</a:t>
            </a:r>
            <a:r>
              <a:rPr lang="en-US" sz="1800" dirty="0"/>
              <a:t>)—They usually exist to hate the hero, for any number of reasons. The nemesis or challenger is often similar to the hero in many ways and thus is always trying to overshadow due to jealousy or outright hate (Example: Loki from </a:t>
            </a:r>
            <a:r>
              <a:rPr lang="en-US" sz="1800" i="1" dirty="0"/>
              <a:t>Thor</a:t>
            </a:r>
            <a:r>
              <a:rPr lang="en-US" sz="1800" dirty="0"/>
              <a:t>)</a:t>
            </a:r>
          </a:p>
          <a:p>
            <a:pPr marL="457200" indent="-457200">
              <a:buFont typeface="+mj-lt"/>
              <a:buAutoNum type="arabicPeriod" startAt="62"/>
            </a:pPr>
            <a:r>
              <a:rPr lang="en-US" sz="1800" b="1" dirty="0"/>
              <a:t>Nerd</a:t>
            </a:r>
            <a:r>
              <a:rPr lang="en-US" sz="1800" dirty="0"/>
              <a:t>—Usually a socially-impaired, obsessive, or overly-intellectual person. They often have a good heart and always mean well (Example: Dana </a:t>
            </a:r>
            <a:r>
              <a:rPr lang="en-US" sz="1800" dirty="0" err="1"/>
              <a:t>Skully</a:t>
            </a:r>
            <a:r>
              <a:rPr lang="en-US" sz="1800" dirty="0"/>
              <a:t> from </a:t>
            </a:r>
            <a:r>
              <a:rPr lang="en-US" sz="1800" i="1" dirty="0"/>
              <a:t>The X-Files</a:t>
            </a:r>
            <a:r>
              <a:rPr lang="en-US" sz="1800" dirty="0"/>
              <a:t>)</a:t>
            </a:r>
          </a:p>
          <a:p>
            <a:pPr marL="457200" indent="-457200">
              <a:buFont typeface="+mj-lt"/>
              <a:buAutoNum type="arabicPeriod" startAt="62"/>
            </a:pPr>
            <a:r>
              <a:rPr lang="en-US" sz="1800" b="1" dirty="0"/>
              <a:t>Noble Savage</a:t>
            </a:r>
            <a:r>
              <a:rPr lang="en-US" sz="1800" dirty="0"/>
              <a:t>—A wild outsider with noble characteristics that has little to no experience with society’s ways (Example: </a:t>
            </a:r>
            <a:r>
              <a:rPr lang="en-US" sz="1800" i="1" dirty="0"/>
              <a:t>Tarzan</a:t>
            </a:r>
            <a:r>
              <a:rPr lang="en-US" sz="1800" dirty="0"/>
              <a:t>)</a:t>
            </a:r>
          </a:p>
          <a:p>
            <a:pPr marL="457200" indent="-457200">
              <a:buFont typeface="+mj-lt"/>
              <a:buAutoNum type="arabicPeriod" startAt="62"/>
            </a:pPr>
            <a:r>
              <a:rPr lang="en-US" sz="1800" b="1" dirty="0"/>
              <a:t>Observer</a:t>
            </a:r>
            <a:r>
              <a:rPr lang="en-US" sz="1800" dirty="0"/>
              <a:t>—They often witness all that goes on, but remain quiet and calm throughout. They are usually philosophical and every time they speak or act, it’s important (Example: Rafiki from </a:t>
            </a:r>
            <a:r>
              <a:rPr lang="en-US" sz="1800" i="1" dirty="0"/>
              <a:t>The Lion King</a:t>
            </a:r>
            <a:r>
              <a:rPr lang="en-US" sz="1800" dirty="0"/>
              <a:t>)</a:t>
            </a:r>
          </a:p>
        </p:txBody>
      </p:sp>
    </p:spTree>
    <p:extLst>
      <p:ext uri="{BB962C8B-B14F-4D97-AF65-F5344CB8AC3E}">
        <p14:creationId xmlns:p14="http://schemas.microsoft.com/office/powerpoint/2010/main" val="276126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B33B0A-2A88-459A-8D37-CB806FE06CD3}"/>
              </a:ext>
            </a:extLst>
          </p:cNvPr>
          <p:cNvSpPr/>
          <p:nvPr/>
        </p:nvSpPr>
        <p:spPr>
          <a:xfrm>
            <a:off x="533400" y="3668110"/>
            <a:ext cx="11049000" cy="14858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342900" indent="-342900">
              <a:buFont typeface="+mj-lt"/>
              <a:buAutoNum type="arabicPeriod" startAt="68"/>
            </a:pPr>
            <a:r>
              <a:rPr lang="en-US" sz="1800" b="1" dirty="0"/>
              <a:t>Outlaw</a:t>
            </a:r>
            <a:r>
              <a:rPr lang="en-US" sz="1800" dirty="0"/>
              <a:t>—Similar to the “Rebel” they are romanticized, charismatic, and can often be the social bandit of the story</a:t>
            </a:r>
          </a:p>
          <a:p>
            <a:pPr marL="342900" indent="-342900">
              <a:buFont typeface="+mj-lt"/>
              <a:buAutoNum type="arabicPeriod" startAt="68"/>
            </a:pPr>
            <a:r>
              <a:rPr lang="en-US" sz="1800" b="1" dirty="0"/>
              <a:t>Peacemaker</a:t>
            </a:r>
            <a:r>
              <a:rPr lang="en-US" sz="1800" dirty="0"/>
              <a:t>—They try to force the peace between characters and situations. Usually the voice of reason between all.</a:t>
            </a:r>
          </a:p>
          <a:p>
            <a:pPr marL="342900" indent="-342900">
              <a:buFont typeface="+mj-lt"/>
              <a:buAutoNum type="arabicPeriod" startAt="68"/>
            </a:pPr>
            <a:r>
              <a:rPr lang="en-US" sz="1800" b="1" dirty="0"/>
              <a:t>Pessimist</a:t>
            </a:r>
            <a:r>
              <a:rPr lang="en-US" sz="1800" dirty="0"/>
              <a:t>—For them, the glass is always half empty. They won’t take risks and often complain about everything every chance they get (Example: Hudson from </a:t>
            </a:r>
            <a:r>
              <a:rPr lang="en-US" sz="1800" i="1" dirty="0"/>
              <a:t>Aliens</a:t>
            </a:r>
            <a:r>
              <a:rPr lang="en-US" sz="1800" dirty="0"/>
              <a:t>)</a:t>
            </a:r>
          </a:p>
          <a:p>
            <a:pPr marL="342900" indent="-342900">
              <a:buFont typeface="+mj-lt"/>
              <a:buAutoNum type="arabicPeriod" startAt="68"/>
            </a:pPr>
            <a:r>
              <a:rPr lang="en-US" sz="1800" b="1" dirty="0"/>
              <a:t>Prostitute</a:t>
            </a:r>
            <a:r>
              <a:rPr lang="en-US" sz="1800" dirty="0"/>
              <a:t> (aka the </a:t>
            </a:r>
            <a:r>
              <a:rPr lang="en-US" sz="1800" b="1" dirty="0"/>
              <a:t>Mercenary</a:t>
            </a:r>
            <a:r>
              <a:rPr lang="en-US" sz="1800" dirty="0"/>
              <a:t>)—engages in the sale or negotiation of their own integrity or spirit due to fears of physical survival or for financial gain. Prostitutes/mercenaries sell (or sell out) their skills, talents, ideas, their bodies, and any other expression of “self” but always at some personal cost. (Miss Kitty from </a:t>
            </a:r>
            <a:r>
              <a:rPr lang="en-US" sz="1800" i="1" dirty="0"/>
              <a:t>Gunsmoke</a:t>
            </a:r>
            <a:r>
              <a:rPr lang="en-US" sz="1800" dirty="0"/>
              <a:t>, Peachy </a:t>
            </a:r>
            <a:r>
              <a:rPr lang="en-US" sz="1800" dirty="0" err="1"/>
              <a:t>Carnehan</a:t>
            </a:r>
            <a:r>
              <a:rPr lang="en-US" sz="1800" dirty="0"/>
              <a:t> [Michael Caine] in </a:t>
            </a:r>
            <a:r>
              <a:rPr lang="en-US" sz="1800" i="1" dirty="0"/>
              <a:t>The Man Who Would Be King</a:t>
            </a:r>
            <a:r>
              <a:rPr lang="en-US" sz="1800" dirty="0"/>
              <a:t>, </a:t>
            </a:r>
            <a:r>
              <a:rPr lang="en-US" sz="1800" dirty="0" err="1"/>
              <a:t>Fantine</a:t>
            </a:r>
            <a:r>
              <a:rPr lang="en-US" sz="1800" dirty="0"/>
              <a:t> from </a:t>
            </a:r>
            <a:r>
              <a:rPr lang="en-US" sz="1800" i="1" dirty="0"/>
              <a:t>Les Miserable</a:t>
            </a:r>
            <a:r>
              <a:rPr lang="en-US" sz="1800" dirty="0"/>
              <a:t>)</a:t>
            </a:r>
          </a:p>
          <a:p>
            <a:pPr marL="342900" indent="-342900">
              <a:buFont typeface="+mj-lt"/>
              <a:buAutoNum type="arabicPeriod" startAt="68"/>
            </a:pPr>
            <a:r>
              <a:rPr lang="en-US" sz="1800" b="1" dirty="0"/>
              <a:t>Psychopath</a:t>
            </a:r>
            <a:r>
              <a:rPr lang="en-US" sz="1800" dirty="0"/>
              <a:t>—Sociopathic and violent, this character solves problems by inflicting violence upon others, usually with fatal results (Example: Hannibal Lecter from </a:t>
            </a:r>
            <a:r>
              <a:rPr lang="en-US" sz="1800" i="1" dirty="0"/>
              <a:t>The Silence of the Lambs</a:t>
            </a:r>
            <a:r>
              <a:rPr lang="en-US" sz="1800" dirty="0"/>
              <a:t>)</a:t>
            </a:r>
          </a:p>
        </p:txBody>
      </p:sp>
    </p:spTree>
    <p:extLst>
      <p:ext uri="{BB962C8B-B14F-4D97-AF65-F5344CB8AC3E}">
        <p14:creationId xmlns:p14="http://schemas.microsoft.com/office/powerpoint/2010/main" val="349585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342900" indent="-342900">
              <a:buFont typeface="+mj-lt"/>
              <a:buAutoNum type="arabicPeriod" startAt="73"/>
            </a:pPr>
            <a:r>
              <a:rPr lang="en-US" sz="1800" b="1" dirty="0"/>
              <a:t>Rebel</a:t>
            </a:r>
            <a:r>
              <a:rPr lang="en-US" sz="1800" dirty="0"/>
              <a:t>—the rebel takes the “Loner” attributes to the next level as they push up against anyone and everyone, walking strictly to a beat of their own drum without caring what others think (Example: John Bender from </a:t>
            </a:r>
            <a:r>
              <a:rPr lang="en-US" sz="1800" i="1" dirty="0"/>
              <a:t>The Breakfast Club</a:t>
            </a:r>
            <a:r>
              <a:rPr lang="en-US" sz="1800" dirty="0"/>
              <a:t>)</a:t>
            </a:r>
          </a:p>
          <a:p>
            <a:pPr marL="342900" indent="-342900">
              <a:buFont typeface="+mj-lt"/>
              <a:buAutoNum type="arabicPeriod" startAt="73"/>
            </a:pPr>
            <a:r>
              <a:rPr lang="en-US" sz="1800" b="1" dirty="0"/>
              <a:t>Redshirt</a:t>
            </a:r>
            <a:r>
              <a:rPr lang="en-US" sz="1800" dirty="0"/>
              <a:t>—The expendable character that is never given much backstory and usually dies soon after being introduced. Taken from the original Star Trek series where characters with red shirts were often those expendable characters going out on missions with the main characters. (anyone wearing a Red Shirt in any original </a:t>
            </a:r>
            <a:r>
              <a:rPr lang="en-US" sz="1800" i="1" dirty="0"/>
              <a:t>Star Trek</a:t>
            </a:r>
            <a:r>
              <a:rPr lang="en-US" sz="1800" dirty="0"/>
              <a:t> episode)</a:t>
            </a:r>
          </a:p>
          <a:p>
            <a:pPr marL="342900" indent="-342900">
              <a:buFont typeface="+mj-lt"/>
              <a:buAutoNum type="arabicPeriod" startAt="73"/>
            </a:pPr>
            <a:r>
              <a:rPr lang="en-US" sz="1800" b="1" dirty="0"/>
              <a:t>Reluctant Monster</a:t>
            </a:r>
            <a:r>
              <a:rPr lang="en-US" sz="1800" dirty="0"/>
              <a:t>—The Reluctant Monster usually has no idea that they’re a monster at all. They are often a member of a species that traditionally does nasty things to people, but that is not in their own personal nature (Example: </a:t>
            </a:r>
            <a:r>
              <a:rPr lang="en-US" sz="1800" i="1" dirty="0"/>
              <a:t>Frankenstein’s Monster</a:t>
            </a:r>
            <a:r>
              <a:rPr lang="en-US" sz="1800" dirty="0"/>
              <a:t>)</a:t>
            </a:r>
          </a:p>
          <a:p>
            <a:pPr marL="342900" indent="-342900">
              <a:buFont typeface="+mj-lt"/>
              <a:buAutoNum type="arabicPeriod" startAt="73"/>
            </a:pPr>
            <a:r>
              <a:rPr lang="en-US" sz="1800" b="1" dirty="0"/>
              <a:t>Rightful King</a:t>
            </a:r>
            <a:r>
              <a:rPr lang="en-US" sz="1800" dirty="0"/>
              <a:t>—A lost or forgotten just ruler whose return or triumph restores peace (Example: Aragorn of Arathorn from </a:t>
            </a:r>
            <a:r>
              <a:rPr lang="en-US" sz="1800" i="1" dirty="0"/>
              <a:t>The Lord of the Rings</a:t>
            </a:r>
            <a:r>
              <a:rPr lang="en-US" sz="1800" dirty="0"/>
              <a:t>, Richard the Lionheart from </a:t>
            </a:r>
            <a:r>
              <a:rPr lang="en-US" sz="1800" i="1" dirty="0"/>
              <a:t>The Adventures of Robin Hood</a:t>
            </a:r>
            <a:r>
              <a:rPr lang="en-US" sz="1800" dirty="0"/>
              <a:t>)</a:t>
            </a:r>
          </a:p>
        </p:txBody>
      </p:sp>
    </p:spTree>
    <p:extLst>
      <p:ext uri="{BB962C8B-B14F-4D97-AF65-F5344CB8AC3E}">
        <p14:creationId xmlns:p14="http://schemas.microsoft.com/office/powerpoint/2010/main" val="175681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342900" indent="-342900">
              <a:buFont typeface="+mj-lt"/>
              <a:buAutoNum type="arabicPeriod" startAt="77"/>
            </a:pPr>
            <a:r>
              <a:rPr lang="en-US" sz="1800" b="1" dirty="0"/>
              <a:t>Seeker</a:t>
            </a:r>
            <a:r>
              <a:rPr lang="en-US" sz="1800" dirty="0"/>
              <a:t> (aka the </a:t>
            </a:r>
            <a:r>
              <a:rPr lang="en-US" sz="1800" b="1" dirty="0"/>
              <a:t>Sage</a:t>
            </a:r>
            <a:r>
              <a:rPr lang="en-US" sz="1800" dirty="0"/>
              <a:t>)—They are always on a quest for the truth, uncovering mysteries, lies, and deception despite all dangers both big and small that they face on a personal and professional level (Example: </a:t>
            </a:r>
            <a:r>
              <a:rPr lang="en-US" sz="1800" i="1" dirty="0"/>
              <a:t>Erin Brockovich</a:t>
            </a:r>
            <a:r>
              <a:rPr lang="en-US" sz="1800" dirty="0"/>
              <a:t>)</a:t>
            </a:r>
          </a:p>
          <a:p>
            <a:pPr marL="342900" indent="-342900">
              <a:buFont typeface="+mj-lt"/>
              <a:buAutoNum type="arabicPeriod" startAt="77"/>
            </a:pPr>
            <a:r>
              <a:rPr lang="en-US" sz="1800" b="1" dirty="0"/>
              <a:t>Shrew</a:t>
            </a:r>
            <a:r>
              <a:rPr lang="en-US" sz="1800" dirty="0"/>
              <a:t>—A bad-tempered or aggressively assertive woman (Example: Cruella </a:t>
            </a:r>
            <a:r>
              <a:rPr lang="en-US" sz="1800" dirty="0" err="1"/>
              <a:t>DeVille</a:t>
            </a:r>
            <a:r>
              <a:rPr lang="en-US" sz="1800" dirty="0"/>
              <a:t> from </a:t>
            </a:r>
            <a:r>
              <a:rPr lang="en-US" sz="1800" i="1" dirty="0"/>
              <a:t>101 </a:t>
            </a:r>
            <a:r>
              <a:rPr lang="en-US" sz="1800" i="1" dirty="0" err="1"/>
              <a:t>Dalmations</a:t>
            </a:r>
            <a:r>
              <a:rPr lang="en-US" sz="1800" dirty="0"/>
              <a:t>)</a:t>
            </a:r>
          </a:p>
          <a:p>
            <a:pPr marL="342900" indent="-342900">
              <a:buFont typeface="+mj-lt"/>
              <a:buAutoNum type="arabicPeriod" startAt="77"/>
            </a:pPr>
            <a:r>
              <a:rPr lang="en-US" sz="1800" b="1" dirty="0"/>
              <a:t>Side Kick </a:t>
            </a:r>
            <a:r>
              <a:rPr lang="en-US" sz="1800" dirty="0"/>
              <a:t>(see also </a:t>
            </a:r>
            <a:r>
              <a:rPr lang="en-US" sz="1800" b="1" dirty="0"/>
              <a:t>Loyalist</a:t>
            </a:r>
            <a:r>
              <a:rPr lang="en-US" sz="1800" dirty="0"/>
              <a:t>) — The friends and helpers of the main hero. They are much like the loyalist, but play a more active part in the Hero’s adventures (Example: Robin from </a:t>
            </a:r>
            <a:r>
              <a:rPr lang="en-US" sz="1800" i="1" dirty="0"/>
              <a:t>Batman Forever</a:t>
            </a:r>
            <a:r>
              <a:rPr lang="en-US" sz="1800" dirty="0"/>
              <a:t>, Short Round from </a:t>
            </a:r>
            <a:r>
              <a:rPr lang="en-US" sz="1800" i="1" dirty="0"/>
              <a:t>Indiana Jones</a:t>
            </a:r>
            <a:r>
              <a:rPr lang="en-US" sz="1800" dirty="0"/>
              <a:t> </a:t>
            </a:r>
            <a:r>
              <a:rPr lang="en-US" sz="1800" i="1" dirty="0"/>
              <a:t>and the Temple of Doom</a:t>
            </a:r>
            <a:r>
              <a:rPr lang="en-US" sz="1800" dirty="0"/>
              <a:t>)</a:t>
            </a:r>
          </a:p>
          <a:p>
            <a:pPr marL="342900" indent="-342900">
              <a:buFont typeface="+mj-lt"/>
              <a:buAutoNum type="arabicPeriod" startAt="77"/>
            </a:pPr>
            <a:r>
              <a:rPr lang="en-US" sz="1800" b="1" dirty="0"/>
              <a:t>Sociopath</a:t>
            </a:r>
            <a:r>
              <a:rPr lang="en-US" sz="1800" dirty="0"/>
              <a:t>—A person with a personality disorder better described as antisocial personality disorder, or ASPD, often manifesting itself in antisocial attitudes and behavior and a near total lack of conscience. They are intelligent, cunning, and dangerous (Example: </a:t>
            </a:r>
            <a:r>
              <a:rPr lang="en-US" sz="1800" dirty="0" err="1"/>
              <a:t>Kapitan</a:t>
            </a:r>
            <a:r>
              <a:rPr lang="en-US" sz="1800" dirty="0"/>
              <a:t> Amon </a:t>
            </a:r>
            <a:r>
              <a:rPr lang="en-US" sz="1800" dirty="0" err="1"/>
              <a:t>Goeth</a:t>
            </a:r>
            <a:r>
              <a:rPr lang="en-US" sz="1800" dirty="0"/>
              <a:t> [Ralph Fiennes] from </a:t>
            </a:r>
            <a:r>
              <a:rPr lang="en-US" sz="1800" i="1" dirty="0"/>
              <a:t>Schindler’s List</a:t>
            </a:r>
            <a:r>
              <a:rPr lang="en-US" sz="1800" dirty="0"/>
              <a:t>)</a:t>
            </a:r>
          </a:p>
          <a:p>
            <a:pPr marL="342900" indent="-342900">
              <a:buFont typeface="+mj-lt"/>
              <a:buAutoNum type="arabicPeriod" startAt="77"/>
            </a:pPr>
            <a:r>
              <a:rPr lang="en-US" sz="1800" b="1" dirty="0"/>
              <a:t>Southern Belle</a:t>
            </a:r>
            <a:r>
              <a:rPr lang="en-US" sz="1800" dirty="0"/>
              <a:t>—A young woman that often represents the American Old South’s upper class daughter or young and pretty woman (Example: Scarlett O’Hara or any of her sisters from </a:t>
            </a:r>
            <a:r>
              <a:rPr lang="en-US" sz="1800" i="1" dirty="0"/>
              <a:t>Gone With the Wind</a:t>
            </a:r>
            <a:r>
              <a:rPr lang="en-US" sz="1800" dirty="0"/>
              <a:t>)</a:t>
            </a:r>
          </a:p>
        </p:txBody>
      </p:sp>
    </p:spTree>
    <p:extLst>
      <p:ext uri="{BB962C8B-B14F-4D97-AF65-F5344CB8AC3E}">
        <p14:creationId xmlns:p14="http://schemas.microsoft.com/office/powerpoint/2010/main" val="294309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342900" indent="-342900">
              <a:buFont typeface="+mj-lt"/>
              <a:buAutoNum type="arabicPeriod" startAt="82"/>
            </a:pPr>
            <a:r>
              <a:rPr lang="en-US" sz="1800" b="1" dirty="0"/>
              <a:t>Spock</a:t>
            </a:r>
            <a:r>
              <a:rPr lang="en-US" sz="1800" dirty="0"/>
              <a:t>—The Spock is an archetype that focuses on logic, rules, and reason while fighting for the greater good (Example: Spock from </a:t>
            </a:r>
            <a:r>
              <a:rPr lang="en-US" sz="1800" i="1" dirty="0"/>
              <a:t>Star Trek</a:t>
            </a:r>
            <a:r>
              <a:rPr lang="en-US" sz="1800" dirty="0"/>
              <a:t>)</a:t>
            </a:r>
          </a:p>
          <a:p>
            <a:pPr marL="342900" indent="-342900">
              <a:buFont typeface="+mj-lt"/>
              <a:buAutoNum type="arabicPeriod" startAt="82"/>
            </a:pPr>
            <a:r>
              <a:rPr lang="en-US" sz="1800" b="1" dirty="0"/>
              <a:t>Straight Man</a:t>
            </a:r>
            <a:r>
              <a:rPr lang="en-US" sz="1800" dirty="0"/>
              <a:t>—Exists alongside a funny character. Their serious and no-nonsense attitude makes his partner look all the more crazy and funny (Example: Abbott from </a:t>
            </a:r>
            <a:r>
              <a:rPr lang="en-US" sz="1800" i="1" dirty="0"/>
              <a:t>Abbott and Costello</a:t>
            </a:r>
            <a:r>
              <a:rPr lang="en-US" sz="1800" dirty="0"/>
              <a:t>)</a:t>
            </a:r>
          </a:p>
          <a:p>
            <a:pPr marL="342900" indent="-342900">
              <a:buFont typeface="+mj-lt"/>
              <a:buAutoNum type="arabicPeriod" startAt="82"/>
            </a:pPr>
            <a:r>
              <a:rPr lang="en-US" sz="1800" b="1" dirty="0"/>
              <a:t>Storyteller</a:t>
            </a:r>
            <a:r>
              <a:rPr lang="en-US" sz="1800" dirty="0"/>
              <a:t>—A character that is noted for his or her ability to tell tales, or those that choose to do so, even to the dismay of the other characters (Example: Wally from </a:t>
            </a:r>
            <a:r>
              <a:rPr lang="en-US" sz="1800" i="1" dirty="0"/>
              <a:t>“Crocodile” Dundee</a:t>
            </a:r>
            <a:r>
              <a:rPr lang="en-US" sz="1800" dirty="0"/>
              <a:t>)</a:t>
            </a:r>
          </a:p>
          <a:p>
            <a:pPr marL="342900" indent="-342900">
              <a:buFont typeface="+mj-lt"/>
              <a:buAutoNum type="arabicPeriod" startAt="82"/>
            </a:pPr>
            <a:r>
              <a:rPr lang="en-US" sz="1800" b="1" dirty="0"/>
              <a:t>Superhero</a:t>
            </a:r>
            <a:r>
              <a:rPr lang="en-US" sz="1800" dirty="0"/>
              <a:t>—A hero with special powers that vows to protect the world around them (Example: all DC Cinematic Universe characters, most Marvel Cinematic Universe characters)</a:t>
            </a:r>
          </a:p>
          <a:p>
            <a:pPr marL="342900" indent="-342900">
              <a:buFont typeface="+mj-lt"/>
              <a:buAutoNum type="arabicPeriod" startAt="82"/>
            </a:pPr>
            <a:r>
              <a:rPr lang="en-US" sz="1800" b="1" dirty="0"/>
              <a:t>Super Soldier</a:t>
            </a:r>
            <a:r>
              <a:rPr lang="en-US" sz="1800" dirty="0"/>
              <a:t>—A soldier who operates beyond human limits or abilities  (Example: Captain America from the</a:t>
            </a:r>
            <a:r>
              <a:rPr lang="en-US" sz="1800" i="1" dirty="0"/>
              <a:t> </a:t>
            </a:r>
            <a:r>
              <a:rPr lang="en-US" sz="1800" dirty="0"/>
              <a:t>Marvel Cinematic Universe)</a:t>
            </a:r>
          </a:p>
        </p:txBody>
      </p:sp>
    </p:spTree>
    <p:extLst>
      <p:ext uri="{BB962C8B-B14F-4D97-AF65-F5344CB8AC3E}">
        <p14:creationId xmlns:p14="http://schemas.microsoft.com/office/powerpoint/2010/main" val="339789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342900" indent="-342900">
              <a:buFont typeface="+mj-lt"/>
              <a:buAutoNum type="arabicPeriod" startAt="87"/>
            </a:pPr>
            <a:r>
              <a:rPr lang="en-US" sz="1800" b="1" dirty="0"/>
              <a:t>Supervillain</a:t>
            </a:r>
            <a:r>
              <a:rPr lang="en-US" sz="1800" dirty="0"/>
              <a:t>—Antithesis to the Superhero</a:t>
            </a:r>
          </a:p>
          <a:p>
            <a:pPr marL="342900" indent="-342900">
              <a:buFont typeface="+mj-lt"/>
              <a:buAutoNum type="arabicPeriod" startAt="87"/>
            </a:pPr>
            <a:r>
              <a:rPr lang="en-US" sz="1800" b="1" dirty="0"/>
              <a:t>Swashbuckler</a:t>
            </a:r>
            <a:r>
              <a:rPr lang="en-US" sz="1800" dirty="0"/>
              <a:t>—A joyful, noisy, and boastful renaissance era swordsman or pirate (Example: Jack Sparrow from </a:t>
            </a:r>
            <a:r>
              <a:rPr lang="en-US" sz="1800" i="1" dirty="0"/>
              <a:t>Pirates of the Caribbean</a:t>
            </a:r>
            <a:r>
              <a:rPr lang="en-US" sz="1800" dirty="0"/>
              <a:t>)</a:t>
            </a:r>
          </a:p>
          <a:p>
            <a:pPr marL="342900" indent="-342900">
              <a:buFont typeface="+mj-lt"/>
              <a:buAutoNum type="arabicPeriod" startAt="87"/>
            </a:pPr>
            <a:r>
              <a:rPr lang="en-US" sz="1800" b="1" dirty="0"/>
              <a:t>Tomboy</a:t>
            </a:r>
            <a:r>
              <a:rPr lang="en-US" sz="1800" dirty="0"/>
              <a:t>—A girl usually interested in sports, activities, and displaying attributes that often fall under the umbrella of boys and men in society (Example: Scout from </a:t>
            </a:r>
            <a:r>
              <a:rPr lang="en-US" sz="1800" i="1" dirty="0"/>
              <a:t>To Kill a Mockingbird</a:t>
            </a:r>
            <a:r>
              <a:rPr lang="en-US" sz="1800" dirty="0"/>
              <a:t>)</a:t>
            </a:r>
          </a:p>
          <a:p>
            <a:pPr marL="342900" indent="-342900">
              <a:buFont typeface="+mj-lt"/>
              <a:buAutoNum type="arabicPeriod" startAt="87"/>
            </a:pPr>
            <a:r>
              <a:rPr lang="en-US" sz="1800" b="1" dirty="0"/>
              <a:t>Tortured Artist</a:t>
            </a:r>
            <a:r>
              <a:rPr lang="en-US" sz="1800" dirty="0"/>
              <a:t>—They often display constant torment due to frustrations with art and society</a:t>
            </a:r>
          </a:p>
          <a:p>
            <a:pPr marL="342900" indent="-342900">
              <a:buFont typeface="+mj-lt"/>
              <a:buAutoNum type="arabicPeriod" startAt="87"/>
            </a:pPr>
            <a:r>
              <a:rPr lang="en-US" sz="1800" b="1" dirty="0"/>
              <a:t>Town Drunk</a:t>
            </a:r>
            <a:r>
              <a:rPr lang="en-US" sz="1800" dirty="0"/>
              <a:t>—Usually a male in a small town who is known to be drunk in public fashion (Example: Otis Campbell in </a:t>
            </a:r>
            <a:r>
              <a:rPr lang="en-US" sz="1800" i="1" dirty="0"/>
              <a:t>The Andy Griffith Show</a:t>
            </a:r>
            <a:r>
              <a:rPr lang="en-US" sz="1800" dirty="0"/>
              <a:t>, Louie </a:t>
            </a:r>
            <a:r>
              <a:rPr lang="en-US" sz="1800" dirty="0" err="1"/>
              <a:t>Pheeters</a:t>
            </a:r>
            <a:r>
              <a:rPr lang="en-US" sz="1800" dirty="0"/>
              <a:t> “Festus” in </a:t>
            </a:r>
            <a:r>
              <a:rPr lang="en-US" sz="1800" i="1" dirty="0"/>
              <a:t>Gunsmoke</a:t>
            </a:r>
            <a:r>
              <a:rPr lang="en-US" sz="1800" dirty="0"/>
              <a:t>)</a:t>
            </a:r>
          </a:p>
          <a:p>
            <a:pPr marL="342900" indent="-342900">
              <a:buFont typeface="+mj-lt"/>
              <a:buAutoNum type="arabicPeriod" startAt="87"/>
            </a:pPr>
            <a:r>
              <a:rPr lang="en-US" sz="1800" b="1" dirty="0"/>
              <a:t>Tragic Hero</a:t>
            </a:r>
            <a:r>
              <a:rPr lang="en-US" sz="1800" dirty="0"/>
              <a:t>—A hero with a major flaw that leads to his or her eventual death and downfall (Example: Anakin Skywalker from the </a:t>
            </a:r>
            <a:r>
              <a:rPr lang="en-US" sz="1800" i="1" dirty="0"/>
              <a:t>Star</a:t>
            </a:r>
            <a:r>
              <a:rPr lang="en-US" sz="1800" dirty="0"/>
              <a:t> </a:t>
            </a:r>
            <a:r>
              <a:rPr lang="en-US" sz="1800" i="1" dirty="0"/>
              <a:t>Wars</a:t>
            </a:r>
            <a:r>
              <a:rPr lang="en-US" sz="1800" dirty="0"/>
              <a:t> prequels, Achilles from </a:t>
            </a:r>
            <a:r>
              <a:rPr lang="en-US" sz="1800" i="1" dirty="0"/>
              <a:t>Troy</a:t>
            </a:r>
            <a:r>
              <a:rPr lang="en-US" sz="1800" dirty="0"/>
              <a:t>)</a:t>
            </a:r>
          </a:p>
        </p:txBody>
      </p:sp>
    </p:spTree>
    <p:extLst>
      <p:ext uri="{BB962C8B-B14F-4D97-AF65-F5344CB8AC3E}">
        <p14:creationId xmlns:p14="http://schemas.microsoft.com/office/powerpoint/2010/main" val="85775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342900" indent="-342900">
              <a:buFont typeface="+mj-lt"/>
              <a:buAutoNum type="arabicPeriod" startAt="93"/>
            </a:pPr>
            <a:r>
              <a:rPr lang="en-US" sz="1800" b="1" dirty="0"/>
              <a:t>Trickster</a:t>
            </a:r>
            <a:r>
              <a:rPr lang="en-US" sz="1800" dirty="0"/>
              <a:t>—They are often the trouble makers, liars, and the self-absorbed. They can be like jesters, but they often make more of an impact on the main characters in some way, shape, or form by the end of the story (Example: Buddy Love in </a:t>
            </a:r>
            <a:r>
              <a:rPr lang="en-US" sz="1800" i="1" dirty="0"/>
              <a:t>The Nutty Professor</a:t>
            </a:r>
            <a:r>
              <a:rPr lang="en-US" sz="1800" dirty="0"/>
              <a:t>)</a:t>
            </a:r>
          </a:p>
          <a:p>
            <a:pPr marL="342900" indent="-342900">
              <a:buFont typeface="+mj-lt"/>
              <a:buAutoNum type="arabicPeriod" startAt="93"/>
            </a:pPr>
            <a:r>
              <a:rPr lang="en-US" sz="1800" b="1" dirty="0"/>
              <a:t>Troubled Teen</a:t>
            </a:r>
            <a:r>
              <a:rPr lang="en-US" sz="1800" dirty="0"/>
              <a:t>—They hate rules and defy authority, usually because of depression, hormones, or due to social differences. Despite the hard attitude they portray, they are often the most vulnerable (Example: Landon Carter [Shane West] from </a:t>
            </a:r>
            <a:r>
              <a:rPr lang="en-US" sz="1800" i="1" dirty="0"/>
              <a:t>A Walk to Remember</a:t>
            </a:r>
            <a:r>
              <a:rPr lang="en-US" sz="1800" dirty="0"/>
              <a:t>)</a:t>
            </a:r>
          </a:p>
          <a:p>
            <a:pPr marL="342900" indent="-342900">
              <a:buFont typeface="+mj-lt"/>
              <a:buAutoNum type="arabicPeriod" startAt="93"/>
            </a:pPr>
            <a:r>
              <a:rPr lang="en-US" sz="1800" b="1" dirty="0"/>
              <a:t>Turncoat</a:t>
            </a:r>
            <a:r>
              <a:rPr lang="en-US" sz="1800" dirty="0"/>
              <a:t>—The character who switches sides at some point to help out the other side (Example: Cypher from </a:t>
            </a:r>
            <a:r>
              <a:rPr lang="en-US" sz="1800" i="1" dirty="0"/>
              <a:t>The Matrix</a:t>
            </a:r>
            <a:r>
              <a:rPr lang="en-US" sz="1800" dirty="0"/>
              <a:t>)</a:t>
            </a:r>
          </a:p>
          <a:p>
            <a:pPr marL="342900" indent="-342900">
              <a:buFont typeface="+mj-lt"/>
              <a:buAutoNum type="arabicPeriod" startAt="93"/>
            </a:pPr>
            <a:r>
              <a:rPr lang="en-US" sz="1800" b="1" dirty="0"/>
              <a:t>Victim</a:t>
            </a:r>
            <a:r>
              <a:rPr lang="en-US" sz="1800" dirty="0"/>
              <a:t>— The root of the Victim archetype is a fear that you cannot survive or will not survive. Not just physical survival but the survival of your identity, your hopes and dreams or sense of self.</a:t>
            </a:r>
          </a:p>
        </p:txBody>
      </p:sp>
    </p:spTree>
    <p:extLst>
      <p:ext uri="{BB962C8B-B14F-4D97-AF65-F5344CB8AC3E}">
        <p14:creationId xmlns:p14="http://schemas.microsoft.com/office/powerpoint/2010/main" val="309021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8E84F-02EC-4AE8-8868-7F317C824848}"/>
              </a:ext>
            </a:extLst>
          </p:cNvPr>
          <p:cNvSpPr/>
          <p:nvPr/>
        </p:nvSpPr>
        <p:spPr>
          <a:xfrm>
            <a:off x="533400" y="2876307"/>
            <a:ext cx="11049000" cy="216603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342900" indent="-342900">
              <a:buFont typeface="+mj-lt"/>
              <a:buAutoNum type="arabicPeriod" startAt="97"/>
            </a:pPr>
            <a:r>
              <a:rPr lang="en-US" sz="1800" b="1" dirty="0"/>
              <a:t>Village Idiot</a:t>
            </a:r>
            <a:r>
              <a:rPr lang="en-US" sz="1800" dirty="0"/>
              <a:t>—A character usually known locally for ignorance or stupidity, but are often shown to have a good heart and can contribute to either the downfall or the uprising of the hero (Example: The Fool from </a:t>
            </a:r>
            <a:r>
              <a:rPr lang="en-US" sz="1800" i="1" dirty="0"/>
              <a:t>King Lear</a:t>
            </a:r>
            <a:r>
              <a:rPr lang="en-US" sz="1800" dirty="0"/>
              <a:t>)</a:t>
            </a:r>
          </a:p>
          <a:p>
            <a:pPr marL="342900" indent="-342900">
              <a:buFont typeface="+mj-lt"/>
              <a:buAutoNum type="arabicPeriod" startAt="97"/>
            </a:pPr>
            <a:r>
              <a:rPr lang="en-US" sz="1800" b="1" dirty="0"/>
              <a:t>Villain</a:t>
            </a:r>
            <a:r>
              <a:rPr lang="en-US" sz="1800" dirty="0"/>
              <a:t>—An evil character in a story</a:t>
            </a:r>
          </a:p>
          <a:p>
            <a:pPr marL="342900" indent="-342900">
              <a:buFont typeface="+mj-lt"/>
              <a:buAutoNum type="arabicPeriod" startAt="97"/>
            </a:pPr>
            <a:r>
              <a:rPr lang="en-US" sz="1800" b="1" dirty="0"/>
              <a:t>Warrior</a:t>
            </a:r>
            <a:r>
              <a:rPr lang="en-US" sz="1800" dirty="0"/>
              <a:t> (aka </a:t>
            </a:r>
            <a:r>
              <a:rPr lang="en-US" sz="1800" b="1" dirty="0"/>
              <a:t>Veteran</a:t>
            </a:r>
            <a:r>
              <a:rPr lang="en-US" sz="1800" dirty="0"/>
              <a:t> aka </a:t>
            </a:r>
            <a:r>
              <a:rPr lang="en-US" sz="1800" b="1" dirty="0"/>
              <a:t>Soldier/Sailor/Marine/Airman </a:t>
            </a:r>
            <a:r>
              <a:rPr lang="en-US" sz="1800" dirty="0"/>
              <a:t>etc.)—a military type through and through, he is misunderstood by anyone who is not a Warrior and this frustrates him. His adopted “family” consists of his fellow Warriors, sometimes even if they represent an opposing faction. Unlike the Psychopath, Warriors typically do not seek to kill. Rather, the Warrior seeks to use exactly enough force necessary to forward the diplomatic aims of his faction. The Warrior understands honor and nobility, is unquestionably loyal, and silently copes with remorse. (Example: Raiden [Clive Owen] from </a:t>
            </a:r>
            <a:r>
              <a:rPr lang="en-US" sz="1800" i="1" dirty="0"/>
              <a:t>Last Knights</a:t>
            </a:r>
            <a:r>
              <a:rPr lang="en-US" sz="1800" dirty="0"/>
              <a:t>,</a:t>
            </a:r>
            <a:r>
              <a:rPr lang="en-US" sz="1800" i="1" dirty="0"/>
              <a:t> </a:t>
            </a:r>
            <a:r>
              <a:rPr lang="nb-NO" sz="1800" dirty="0"/>
              <a:t>Todd [Kurt Russell] from </a:t>
            </a:r>
            <a:r>
              <a:rPr lang="nb-NO" sz="1800" i="1" dirty="0"/>
              <a:t>Soldier</a:t>
            </a:r>
            <a:r>
              <a:rPr lang="en-US" sz="1800" dirty="0"/>
              <a:t>)</a:t>
            </a:r>
          </a:p>
        </p:txBody>
      </p:sp>
    </p:spTree>
    <p:extLst>
      <p:ext uri="{BB962C8B-B14F-4D97-AF65-F5344CB8AC3E}">
        <p14:creationId xmlns:p14="http://schemas.microsoft.com/office/powerpoint/2010/main" val="48372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6E385D-197C-4E01-AA37-3F0D58885B13}"/>
              </a:ext>
            </a:extLst>
          </p:cNvPr>
          <p:cNvSpPr/>
          <p:nvPr/>
        </p:nvSpPr>
        <p:spPr>
          <a:xfrm>
            <a:off x="533400" y="2829273"/>
            <a:ext cx="11049000" cy="8388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4" name="Rectangle 3">
            <a:extLst>
              <a:ext uri="{FF2B5EF4-FFF2-40B4-BE49-F238E27FC236}">
                <a16:creationId xmlns:a16="http://schemas.microsoft.com/office/drawing/2014/main" id="{E74EB27C-0A74-46BD-BAFF-F78148DF14DB}"/>
              </a:ext>
            </a:extLst>
          </p:cNvPr>
          <p:cNvSpPr/>
          <p:nvPr/>
        </p:nvSpPr>
        <p:spPr>
          <a:xfrm>
            <a:off x="533400" y="1600201"/>
            <a:ext cx="11049000" cy="10969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
        <p:nvSpPr>
          <p:cNvPr id="7" name="Title 6">
            <a:extLst>
              <a:ext uri="{FF2B5EF4-FFF2-40B4-BE49-F238E27FC236}">
                <a16:creationId xmlns:a16="http://schemas.microsoft.com/office/drawing/2014/main" id="{66FFDB3F-4D63-40D9-A8D4-C6DA41877AE2}"/>
              </a:ext>
            </a:extLst>
          </p:cNvPr>
          <p:cNvSpPr>
            <a:spLocks noGrp="1"/>
          </p:cNvSpPr>
          <p:nvPr>
            <p:ph type="title"/>
          </p:nvPr>
        </p:nvSpPr>
        <p:spPr/>
        <p:txBody>
          <a:bodyPr/>
          <a:lstStyle/>
          <a:p>
            <a:r>
              <a:rPr lang="en-US" dirty="0"/>
              <a:t>104 Archetypes &amp; Stock Characters</a:t>
            </a:r>
          </a:p>
        </p:txBody>
      </p:sp>
      <p:sp>
        <p:nvSpPr>
          <p:cNvPr id="10" name="Content Placeholder 9">
            <a:extLst>
              <a:ext uri="{FF2B5EF4-FFF2-40B4-BE49-F238E27FC236}">
                <a16:creationId xmlns:a16="http://schemas.microsoft.com/office/drawing/2014/main" id="{F17DB97F-4E3C-4354-8F0F-4F4B0280E3D4}"/>
              </a:ext>
            </a:extLst>
          </p:cNvPr>
          <p:cNvSpPr>
            <a:spLocks noGrp="1"/>
          </p:cNvSpPr>
          <p:nvPr>
            <p:ph idx="1"/>
          </p:nvPr>
        </p:nvSpPr>
        <p:spPr/>
        <p:txBody>
          <a:bodyPr/>
          <a:lstStyle/>
          <a:p>
            <a:pPr marL="457200" indent="-457200">
              <a:buFont typeface="+mj-lt"/>
              <a:buAutoNum type="arabicPeriod" startAt="100"/>
            </a:pPr>
            <a:r>
              <a:rPr lang="en-US" sz="1800" b="1" dirty="0"/>
              <a:t>Whiskey Priest</a:t>
            </a:r>
            <a:r>
              <a:rPr lang="en-US" sz="1800" dirty="0"/>
              <a:t>—A priest or ordained minister who teaches at a high standard but also showcases moral weakness through drinking alcohol or engaging in some other or vices (Example: Friar Tuck from </a:t>
            </a:r>
            <a:r>
              <a:rPr lang="en-US" sz="1800" i="1" dirty="0"/>
              <a:t>The Adventures of Robin Hood</a:t>
            </a:r>
            <a:r>
              <a:rPr lang="en-US" sz="1800" dirty="0"/>
              <a:t>, any time Stephen King portrays a holy person ever, Anglican vicar Sidney Chambers from BBC’s </a:t>
            </a:r>
            <a:r>
              <a:rPr lang="en-US" sz="1800" i="1" dirty="0"/>
              <a:t>Grantchester</a:t>
            </a:r>
            <a:r>
              <a:rPr lang="en-US" sz="1800" dirty="0"/>
              <a:t>) </a:t>
            </a:r>
          </a:p>
          <a:p>
            <a:pPr marL="457200" indent="-457200">
              <a:buFont typeface="+mj-lt"/>
              <a:buAutoNum type="arabicPeriod" startAt="100"/>
            </a:pPr>
            <a:r>
              <a:rPr lang="en-US" sz="1800" b="1" dirty="0"/>
              <a:t>Wildly Insane </a:t>
            </a:r>
            <a:r>
              <a:rPr lang="en-US" sz="1800" dirty="0"/>
              <a:t>(aka </a:t>
            </a:r>
            <a:r>
              <a:rPr lang="en-US" sz="1800" b="1" dirty="0"/>
              <a:t>Crazy</a:t>
            </a:r>
            <a:r>
              <a:rPr lang="en-US" sz="1800" dirty="0"/>
              <a:t>)—this character is completely out of touch with reality and locked into patterns of behavior that are consistently harmful to himself or others, usually due to some trauma or traumatic events (Example: Lady Macbeth from </a:t>
            </a:r>
            <a:r>
              <a:rPr lang="en-US" sz="1800" i="1" dirty="0"/>
              <a:t>Macbeth</a:t>
            </a:r>
            <a:r>
              <a:rPr lang="en-US" sz="1800" dirty="0"/>
              <a:t>, Ophelia from </a:t>
            </a:r>
            <a:r>
              <a:rPr lang="en-US" sz="1800" i="1" dirty="0"/>
              <a:t>Hamlet</a:t>
            </a:r>
            <a:r>
              <a:rPr lang="en-US" sz="1800" dirty="0"/>
              <a:t>)</a:t>
            </a:r>
            <a:endParaRPr lang="en-US" sz="1800" i="1" dirty="0"/>
          </a:p>
          <a:p>
            <a:pPr marL="457200" indent="-457200">
              <a:buFont typeface="+mj-lt"/>
              <a:buAutoNum type="arabicPeriod" startAt="100"/>
            </a:pPr>
            <a:r>
              <a:rPr lang="en-US" sz="1800" b="1" dirty="0"/>
              <a:t>Wise Fool</a:t>
            </a:r>
            <a:r>
              <a:rPr lang="en-US" sz="1800" dirty="0"/>
              <a:t>—A “fool” or somewhat socially hindered character with an attribute of wisdom (Example: Dori from </a:t>
            </a:r>
            <a:r>
              <a:rPr lang="en-US" sz="1800" i="1" dirty="0"/>
              <a:t>Finding Nemo</a:t>
            </a:r>
            <a:r>
              <a:rPr lang="en-US" sz="1800" dirty="0"/>
              <a:t>)</a:t>
            </a:r>
          </a:p>
          <a:p>
            <a:pPr marL="457200" indent="-457200">
              <a:buFont typeface="+mj-lt"/>
              <a:buAutoNum type="arabicPeriod" startAt="100"/>
            </a:pPr>
            <a:r>
              <a:rPr lang="en-US" sz="1800" b="1" dirty="0"/>
              <a:t>Wise Old Man</a:t>
            </a:r>
            <a:r>
              <a:rPr lang="en-US" sz="1800" dirty="0"/>
              <a:t>—An elderly character who provides wisdom to the protagonist (Example: Gandalf from </a:t>
            </a:r>
            <a:r>
              <a:rPr lang="en-US" sz="1800" i="1" dirty="0"/>
              <a:t>The Lord of the Rings</a:t>
            </a:r>
            <a:r>
              <a:rPr lang="en-US" sz="1800" dirty="0"/>
              <a:t>)</a:t>
            </a:r>
          </a:p>
          <a:p>
            <a:pPr marL="457200" indent="-457200">
              <a:buFont typeface="+mj-lt"/>
              <a:buAutoNum type="arabicPeriod" startAt="100"/>
            </a:pPr>
            <a:r>
              <a:rPr lang="en-US" sz="1800" b="1" dirty="0"/>
              <a:t>Yokel</a:t>
            </a:r>
            <a:r>
              <a:rPr lang="en-US" sz="1800" dirty="0"/>
              <a:t> (aka </a:t>
            </a:r>
            <a:r>
              <a:rPr lang="en-US" sz="1800" b="1" dirty="0"/>
              <a:t>Hick</a:t>
            </a:r>
            <a:r>
              <a:rPr lang="en-US" sz="1800" dirty="0"/>
              <a:t>)—A term referring to the stereotype of unsophisticated back country characters (Example: Carl </a:t>
            </a:r>
            <a:r>
              <a:rPr lang="en-US" sz="1800" dirty="0" err="1"/>
              <a:t>Spackler</a:t>
            </a:r>
            <a:r>
              <a:rPr lang="en-US" sz="1800" dirty="0"/>
              <a:t> from </a:t>
            </a:r>
            <a:r>
              <a:rPr lang="en-US" sz="1800" i="1" dirty="0"/>
              <a:t>Caddyshack</a:t>
            </a:r>
            <a:r>
              <a:rPr lang="en-US" sz="1800" dirty="0"/>
              <a:t>)</a:t>
            </a:r>
          </a:p>
          <a:p>
            <a:pPr marL="457200" indent="-457200">
              <a:buFont typeface="+mj-lt"/>
              <a:buAutoNum type="arabicPeriod" startAt="100"/>
            </a:pPr>
            <a:endParaRPr lang="en-US" sz="1800" dirty="0"/>
          </a:p>
        </p:txBody>
      </p:sp>
    </p:spTree>
    <p:extLst>
      <p:ext uri="{BB962C8B-B14F-4D97-AF65-F5344CB8AC3E}">
        <p14:creationId xmlns:p14="http://schemas.microsoft.com/office/powerpoint/2010/main" val="382419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400D7-E3AA-4B4F-909A-7A8A4E33D3A5}"/>
              </a:ext>
            </a:extLst>
          </p:cNvPr>
          <p:cNvSpPr>
            <a:spLocks noGrp="1"/>
          </p:cNvSpPr>
          <p:nvPr>
            <p:ph type="title"/>
          </p:nvPr>
        </p:nvSpPr>
        <p:spPr/>
        <p:txBody>
          <a:bodyPr/>
          <a:lstStyle/>
          <a:p>
            <a:r>
              <a:rPr lang="en-US" sz="2800" dirty="0"/>
              <a:t>There are just </a:t>
            </a:r>
            <a:r>
              <a:rPr lang="en-US" sz="2800" b="1" dirty="0"/>
              <a:t>seven</a:t>
            </a:r>
            <a:r>
              <a:rPr lang="en-US" sz="2800" dirty="0"/>
              <a:t> basic plots</a:t>
            </a:r>
            <a:endParaRPr lang="en-US" dirty="0"/>
          </a:p>
        </p:txBody>
      </p:sp>
      <p:sp>
        <p:nvSpPr>
          <p:cNvPr id="3" name="Content Placeholder 2">
            <a:extLst>
              <a:ext uri="{FF2B5EF4-FFF2-40B4-BE49-F238E27FC236}">
                <a16:creationId xmlns:a16="http://schemas.microsoft.com/office/drawing/2014/main" id="{6971E784-D285-42E3-B57D-861E90B7A4D1}"/>
              </a:ext>
            </a:extLst>
          </p:cNvPr>
          <p:cNvSpPr>
            <a:spLocks noGrp="1"/>
          </p:cNvSpPr>
          <p:nvPr>
            <p:ph sz="half" idx="1"/>
          </p:nvPr>
        </p:nvSpPr>
        <p:spPr/>
        <p:txBody>
          <a:bodyPr>
            <a:normAutofit fontScale="85000" lnSpcReduction="10000"/>
          </a:bodyPr>
          <a:lstStyle/>
          <a:p>
            <a:pPr marL="457200" indent="-457200">
              <a:buFont typeface="+mj-lt"/>
              <a:buAutoNum type="arabicPeriod"/>
            </a:pPr>
            <a:r>
              <a:rPr lang="en-US" sz="3200" dirty="0"/>
              <a:t>Overcoming the Monster</a:t>
            </a:r>
          </a:p>
          <a:p>
            <a:pPr marL="457200" indent="-457200">
              <a:buFont typeface="+mj-lt"/>
              <a:buAutoNum type="arabicPeriod"/>
            </a:pPr>
            <a:r>
              <a:rPr lang="en-US" sz="3200" dirty="0"/>
              <a:t>Rags to Riches</a:t>
            </a:r>
          </a:p>
          <a:p>
            <a:pPr marL="457200" indent="-457200">
              <a:buFont typeface="+mj-lt"/>
              <a:buAutoNum type="arabicPeriod"/>
            </a:pPr>
            <a:r>
              <a:rPr lang="en-US" sz="3200" dirty="0"/>
              <a:t>The Quest</a:t>
            </a:r>
          </a:p>
          <a:p>
            <a:pPr marL="457200" indent="-457200">
              <a:buFont typeface="+mj-lt"/>
              <a:buAutoNum type="arabicPeriod"/>
            </a:pPr>
            <a:r>
              <a:rPr lang="en-US" sz="3200" dirty="0"/>
              <a:t>Voyage and Return</a:t>
            </a:r>
          </a:p>
          <a:p>
            <a:pPr marL="457200" indent="-457200">
              <a:buFont typeface="+mj-lt"/>
              <a:buAutoNum type="arabicPeriod"/>
            </a:pPr>
            <a:r>
              <a:rPr lang="en-US" sz="3200" dirty="0"/>
              <a:t>Rebirth</a:t>
            </a:r>
          </a:p>
          <a:p>
            <a:pPr marL="457200" indent="-457200">
              <a:buFont typeface="+mj-lt"/>
              <a:buAutoNum type="arabicPeriod"/>
            </a:pPr>
            <a:r>
              <a:rPr lang="en-US" sz="3200" dirty="0"/>
              <a:t>Comedy</a:t>
            </a:r>
          </a:p>
          <a:p>
            <a:pPr marL="457200" indent="-457200">
              <a:buFont typeface="+mj-lt"/>
              <a:buAutoNum type="arabicPeriod"/>
            </a:pPr>
            <a:r>
              <a:rPr lang="en-US" sz="3200" dirty="0"/>
              <a:t>Tragedy</a:t>
            </a:r>
          </a:p>
        </p:txBody>
      </p:sp>
      <p:sp>
        <p:nvSpPr>
          <p:cNvPr id="4" name="Content Placeholder 3">
            <a:extLst>
              <a:ext uri="{FF2B5EF4-FFF2-40B4-BE49-F238E27FC236}">
                <a16:creationId xmlns:a16="http://schemas.microsoft.com/office/drawing/2014/main" id="{3E005BAD-481F-4242-B4AD-793E3122F7B6}"/>
              </a:ext>
            </a:extLst>
          </p:cNvPr>
          <p:cNvSpPr>
            <a:spLocks noGrp="1"/>
          </p:cNvSpPr>
          <p:nvPr>
            <p:ph sz="half" idx="2"/>
          </p:nvPr>
        </p:nvSpPr>
        <p:spPr>
          <a:xfrm>
            <a:off x="6481477" y="3272940"/>
            <a:ext cx="3845358" cy="996351"/>
          </a:xfrm>
        </p:spPr>
        <p:txBody>
          <a:bodyPr>
            <a:normAutofit fontScale="85000" lnSpcReduction="10000"/>
          </a:bodyPr>
          <a:lstStyle/>
          <a:p>
            <a:r>
              <a:rPr lang="en-US" sz="2800" dirty="0"/>
              <a:t>Mystery</a:t>
            </a:r>
          </a:p>
          <a:p>
            <a:r>
              <a:rPr lang="en-US" sz="2800" dirty="0"/>
              <a:t>Rebellion against “the One”</a:t>
            </a:r>
          </a:p>
          <a:p>
            <a:endParaRPr lang="en-US" sz="2800" dirty="0"/>
          </a:p>
        </p:txBody>
      </p:sp>
      <p:grpSp>
        <p:nvGrpSpPr>
          <p:cNvPr id="10" name="Group 9">
            <a:extLst>
              <a:ext uri="{FF2B5EF4-FFF2-40B4-BE49-F238E27FC236}">
                <a16:creationId xmlns:a16="http://schemas.microsoft.com/office/drawing/2014/main" id="{6A276F95-8767-44F8-9C43-FB6AC827643E}"/>
              </a:ext>
            </a:extLst>
          </p:cNvPr>
          <p:cNvGrpSpPr/>
          <p:nvPr/>
        </p:nvGrpSpPr>
        <p:grpSpPr>
          <a:xfrm>
            <a:off x="4702279" y="3067170"/>
            <a:ext cx="1523013" cy="1573831"/>
            <a:chOff x="4702279" y="3067170"/>
            <a:chExt cx="1523013" cy="1573831"/>
          </a:xfrm>
        </p:grpSpPr>
        <p:sp>
          <p:nvSpPr>
            <p:cNvPr id="5" name="Arrow: Right 4">
              <a:extLst>
                <a:ext uri="{FF2B5EF4-FFF2-40B4-BE49-F238E27FC236}">
                  <a16:creationId xmlns:a16="http://schemas.microsoft.com/office/drawing/2014/main" id="{CDFCDAC4-0006-4332-BA88-A4010D5B456C}"/>
                </a:ext>
              </a:extLst>
            </p:cNvPr>
            <p:cNvSpPr/>
            <p:nvPr/>
          </p:nvSpPr>
          <p:spPr>
            <a:xfrm rot="8395802">
              <a:off x="5163434" y="4107601"/>
              <a:ext cx="1061858"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27F9ACE-61A4-4D60-AEB2-93DE460D8196}"/>
                </a:ext>
              </a:extLst>
            </p:cNvPr>
            <p:cNvSpPr/>
            <p:nvPr/>
          </p:nvSpPr>
          <p:spPr>
            <a:xfrm rot="12084167">
              <a:off x="5002132" y="3067170"/>
              <a:ext cx="1035498"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7E10710-822F-4091-9F5E-2FD3D208012D}"/>
                </a:ext>
              </a:extLst>
            </p:cNvPr>
            <p:cNvSpPr/>
            <p:nvPr/>
          </p:nvSpPr>
          <p:spPr>
            <a:xfrm rot="9893243">
              <a:off x="4702279" y="3684577"/>
              <a:ext cx="1269947"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2">
            <a:extLst>
              <a:ext uri="{FF2B5EF4-FFF2-40B4-BE49-F238E27FC236}">
                <a16:creationId xmlns:a16="http://schemas.microsoft.com/office/drawing/2014/main" id="{9559152E-95D9-415A-BD82-713CA444D74B}"/>
              </a:ext>
            </a:extLst>
          </p:cNvPr>
          <p:cNvSpPr txBox="1">
            <a:spLocks/>
          </p:cNvSpPr>
          <p:nvPr/>
        </p:nvSpPr>
        <p:spPr>
          <a:xfrm>
            <a:off x="6272342" y="1545131"/>
            <a:ext cx="4914900" cy="796753"/>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pPr marL="0" indent="0">
              <a:buFont typeface="Wingdings" panose="05000000000000000000" pitchFamily="2" charset="2"/>
              <a:buNone/>
            </a:pPr>
            <a:r>
              <a:rPr lang="en-US" sz="3200" dirty="0"/>
              <a:t>Some add </a:t>
            </a:r>
            <a:r>
              <a:rPr lang="en-US" sz="3200" dirty="0">
                <a:solidFill>
                  <a:srgbClr val="C00000"/>
                </a:solidFill>
              </a:rPr>
              <a:t>two more </a:t>
            </a:r>
            <a:r>
              <a:rPr lang="en-US" sz="3200" dirty="0"/>
              <a:t>plots</a:t>
            </a:r>
          </a:p>
        </p:txBody>
      </p:sp>
      <p:pic>
        <p:nvPicPr>
          <p:cNvPr id="9" name="Picture 8">
            <a:extLst>
              <a:ext uri="{FF2B5EF4-FFF2-40B4-BE49-F238E27FC236}">
                <a16:creationId xmlns:a16="http://schemas.microsoft.com/office/drawing/2014/main" id="{8F5769DD-AA76-4176-ACBC-089916BB03CB}"/>
              </a:ext>
            </a:extLst>
          </p:cNvPr>
          <p:cNvPicPr>
            <a:picLocks noChangeAspect="1"/>
          </p:cNvPicPr>
          <p:nvPr/>
        </p:nvPicPr>
        <p:blipFill>
          <a:blip r:embed="rId3"/>
          <a:stretch>
            <a:fillRect/>
          </a:stretch>
        </p:blipFill>
        <p:spPr>
          <a:xfrm>
            <a:off x="7924800" y="4301510"/>
            <a:ext cx="4086732" cy="2455938"/>
          </a:xfrm>
          <a:prstGeom prst="rect">
            <a:avLst/>
          </a:prstGeom>
        </p:spPr>
      </p:pic>
    </p:spTree>
    <p:extLst>
      <p:ext uri="{BB962C8B-B14F-4D97-AF65-F5344CB8AC3E}">
        <p14:creationId xmlns:p14="http://schemas.microsoft.com/office/powerpoint/2010/main" val="409803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5A96-7BD7-4DAF-82F7-56E57F2AD5C4}"/>
              </a:ext>
            </a:extLst>
          </p:cNvPr>
          <p:cNvSpPr>
            <a:spLocks noGrp="1"/>
          </p:cNvSpPr>
          <p:nvPr>
            <p:ph type="ctrTitle"/>
          </p:nvPr>
        </p:nvSpPr>
        <p:spPr/>
        <p:txBody>
          <a:bodyPr/>
          <a:lstStyle/>
          <a:p>
            <a:r>
              <a:rPr lang="en-US" dirty="0"/>
              <a:t>Now it’s time to play “TRUTH or TROPE?”</a:t>
            </a:r>
          </a:p>
        </p:txBody>
      </p:sp>
      <p:sp>
        <p:nvSpPr>
          <p:cNvPr id="3" name="Subtitle 2">
            <a:extLst>
              <a:ext uri="{FF2B5EF4-FFF2-40B4-BE49-F238E27FC236}">
                <a16:creationId xmlns:a16="http://schemas.microsoft.com/office/drawing/2014/main" id="{04095ABA-0685-4D19-AD51-16B65B28767B}"/>
              </a:ext>
            </a:extLst>
          </p:cNvPr>
          <p:cNvSpPr>
            <a:spLocks noGrp="1"/>
          </p:cNvSpPr>
          <p:nvPr>
            <p:ph type="subTitle" idx="1"/>
          </p:nvPr>
        </p:nvSpPr>
        <p:spPr/>
        <p:txBody>
          <a:bodyPr/>
          <a:lstStyle/>
          <a:p>
            <a:r>
              <a:rPr lang="en-US" dirty="0"/>
              <a:t>Can you recognize some of the most common and false/ misleading male tropes or determine if they represent men accurately.</a:t>
            </a:r>
          </a:p>
        </p:txBody>
      </p:sp>
      <p:pic>
        <p:nvPicPr>
          <p:cNvPr id="6" name="Picture Placeholder 5">
            <a:extLst>
              <a:ext uri="{FF2B5EF4-FFF2-40B4-BE49-F238E27FC236}">
                <a16:creationId xmlns:a16="http://schemas.microsoft.com/office/drawing/2014/main" id="{E0CCA5F0-79EC-48A1-BED1-E669A5D603B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181" r="15181"/>
          <a:stretch>
            <a:fillRect/>
          </a:stretch>
        </p:blipFill>
        <p:spPr/>
      </p:pic>
    </p:spTree>
    <p:extLst>
      <p:ext uri="{BB962C8B-B14F-4D97-AF65-F5344CB8AC3E}">
        <p14:creationId xmlns:p14="http://schemas.microsoft.com/office/powerpoint/2010/main" val="364611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39D6-F9B0-4E0C-947F-0F9A9712B7C5}"/>
              </a:ext>
            </a:extLst>
          </p:cNvPr>
          <p:cNvSpPr>
            <a:spLocks noGrp="1"/>
          </p:cNvSpPr>
          <p:nvPr>
            <p:ph type="title"/>
          </p:nvPr>
        </p:nvSpPr>
        <p:spPr/>
        <p:txBody>
          <a:bodyPr/>
          <a:lstStyle/>
          <a:p>
            <a:r>
              <a:rPr lang="en-US" b="1" dirty="0"/>
              <a:t>TRUTH</a:t>
            </a:r>
            <a:r>
              <a:rPr lang="en-US" dirty="0"/>
              <a:t> or </a:t>
            </a:r>
            <a:r>
              <a:rPr lang="en-US" b="1" dirty="0"/>
              <a:t>TROPE</a:t>
            </a:r>
            <a:r>
              <a:rPr lang="en-US" dirty="0"/>
              <a:t>?:  Combine Career Criminal + Villain= </a:t>
            </a:r>
            <a:r>
              <a:rPr lang="en-US" b="1" dirty="0" err="1"/>
              <a:t>Gangsta</a:t>
            </a:r>
            <a:r>
              <a:rPr lang="en-US" b="1" dirty="0"/>
              <a:t> Thug</a:t>
            </a:r>
          </a:p>
        </p:txBody>
      </p:sp>
      <p:sp>
        <p:nvSpPr>
          <p:cNvPr id="7" name="TextBox 6">
            <a:extLst>
              <a:ext uri="{FF2B5EF4-FFF2-40B4-BE49-F238E27FC236}">
                <a16:creationId xmlns:a16="http://schemas.microsoft.com/office/drawing/2014/main" id="{3D1DAE0D-97DD-4736-970C-C169AD603179}"/>
              </a:ext>
            </a:extLst>
          </p:cNvPr>
          <p:cNvSpPr txBox="1"/>
          <p:nvPr/>
        </p:nvSpPr>
        <p:spPr>
          <a:xfrm>
            <a:off x="1104900" y="1645920"/>
            <a:ext cx="9980682" cy="1477328"/>
          </a:xfrm>
          <a:prstGeom prst="rect">
            <a:avLst/>
          </a:prstGeom>
          <a:noFill/>
        </p:spPr>
        <p:txBody>
          <a:bodyPr wrap="square" rtlCol="0">
            <a:spAutoFit/>
          </a:bodyPr>
          <a:lstStyle/>
          <a:p>
            <a:r>
              <a:rPr lang="en-US" b="1" dirty="0"/>
              <a:t>TRUTH or TROPE?</a:t>
            </a:r>
          </a:p>
          <a:p>
            <a:r>
              <a:rPr lang="en-US" dirty="0"/>
              <a:t>Black men in media are often portrayed in stereotypical roles (thugs, pimps, gangsters) which supports the American blacks as criminals label (</a:t>
            </a:r>
            <a:r>
              <a:rPr lang="en-US" dirty="0" err="1"/>
              <a:t>Chochran</a:t>
            </a:r>
            <a:r>
              <a:rPr lang="en-US" dirty="0"/>
              <a:t>, Dhillon, </a:t>
            </a:r>
            <a:r>
              <a:rPr lang="en-US" dirty="0" err="1"/>
              <a:t>Rabow</a:t>
            </a:r>
            <a:r>
              <a:rPr lang="en-US" dirty="0"/>
              <a:t>, Vega, &amp; </a:t>
            </a:r>
            <a:r>
              <a:rPr lang="en-US" dirty="0" err="1"/>
              <a:t>Yeghnazar</a:t>
            </a:r>
            <a:r>
              <a:rPr lang="en-US" dirty="0"/>
              <a:t>, 2012).  Moreover, an element of criminality remains a constant character trait often associated with these characters (Noakes, 2003). </a:t>
            </a:r>
          </a:p>
        </p:txBody>
      </p:sp>
      <p:pic>
        <p:nvPicPr>
          <p:cNvPr id="9" name="Picture 8">
            <a:extLst>
              <a:ext uri="{FF2B5EF4-FFF2-40B4-BE49-F238E27FC236}">
                <a16:creationId xmlns:a16="http://schemas.microsoft.com/office/drawing/2014/main" id="{61C4157A-AE47-4E0F-8281-51245DC0D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806" y="3429000"/>
            <a:ext cx="6094194" cy="3429000"/>
          </a:xfrm>
          <a:prstGeom prst="rect">
            <a:avLst/>
          </a:prstGeom>
        </p:spPr>
      </p:pic>
      <p:pic>
        <p:nvPicPr>
          <p:cNvPr id="12" name="Picture 11">
            <a:extLst>
              <a:ext uri="{FF2B5EF4-FFF2-40B4-BE49-F238E27FC236}">
                <a16:creationId xmlns:a16="http://schemas.microsoft.com/office/drawing/2014/main" id="{02C1BB01-89F8-4362-8057-520C2EEE6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670" y="3415798"/>
            <a:ext cx="2415540" cy="3470603"/>
          </a:xfrm>
          <a:prstGeom prst="rect">
            <a:avLst/>
          </a:prstGeom>
        </p:spPr>
      </p:pic>
      <p:pic>
        <p:nvPicPr>
          <p:cNvPr id="14" name="Picture 13">
            <a:extLst>
              <a:ext uri="{FF2B5EF4-FFF2-40B4-BE49-F238E27FC236}">
                <a16:creationId xmlns:a16="http://schemas.microsoft.com/office/drawing/2014/main" id="{835CE9A4-48FE-4A91-8B5A-FC1C4B70D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608" y="3428999"/>
            <a:ext cx="1880061" cy="3457401"/>
          </a:xfrm>
          <a:prstGeom prst="rect">
            <a:avLst/>
          </a:prstGeom>
        </p:spPr>
      </p:pic>
      <p:pic>
        <p:nvPicPr>
          <p:cNvPr id="16" name="Picture 15">
            <a:extLst>
              <a:ext uri="{FF2B5EF4-FFF2-40B4-BE49-F238E27FC236}">
                <a16:creationId xmlns:a16="http://schemas.microsoft.com/office/drawing/2014/main" id="{4FBE77F1-555F-4608-B9DB-7EBE3DF53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316" y="3415798"/>
            <a:ext cx="2492144" cy="3437440"/>
          </a:xfrm>
          <a:prstGeom prst="rect">
            <a:avLst/>
          </a:prstGeom>
        </p:spPr>
      </p:pic>
      <p:pic>
        <p:nvPicPr>
          <p:cNvPr id="18" name="Picture 17">
            <a:extLst>
              <a:ext uri="{FF2B5EF4-FFF2-40B4-BE49-F238E27FC236}">
                <a16:creationId xmlns:a16="http://schemas.microsoft.com/office/drawing/2014/main" id="{913F00C0-ECC0-4A86-84D3-6ADBD9798E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7" y="3400598"/>
            <a:ext cx="2436316" cy="3457402"/>
          </a:xfrm>
          <a:prstGeom prst="rect">
            <a:avLst/>
          </a:prstGeom>
        </p:spPr>
      </p:pic>
      <p:sp>
        <p:nvSpPr>
          <p:cNvPr id="5" name="TextBox 4">
            <a:extLst>
              <a:ext uri="{FF2B5EF4-FFF2-40B4-BE49-F238E27FC236}">
                <a16:creationId xmlns:a16="http://schemas.microsoft.com/office/drawing/2014/main" id="{80D313E4-EF38-44BB-83FB-82B5E013497B}"/>
              </a:ext>
            </a:extLst>
          </p:cNvPr>
          <p:cNvSpPr txBox="1"/>
          <p:nvPr/>
        </p:nvSpPr>
        <p:spPr>
          <a:xfrm rot="19784840">
            <a:off x="3049151" y="2452426"/>
            <a:ext cx="6092181" cy="2400657"/>
          </a:xfrm>
          <a:prstGeom prst="rect">
            <a:avLst/>
          </a:prstGeom>
          <a:noFill/>
          <a:ln w="104775" cmpd="sng">
            <a:solidFill>
              <a:srgbClr val="FF0000"/>
            </a:solidFill>
          </a:ln>
        </p:spPr>
        <p:txBody>
          <a:bodyPr wrap="none" rtlCol="0">
            <a:spAutoFit/>
          </a:bodyPr>
          <a:lstStyle/>
          <a:p>
            <a:r>
              <a:rPr lang="en-US" sz="15000" b="1" dirty="0">
                <a:ln w="6600">
                  <a:solidFill>
                    <a:schemeClr val="accent2"/>
                  </a:solidFill>
                  <a:prstDash val="solid"/>
                </a:ln>
                <a:solidFill>
                  <a:srgbClr val="FFFFFF"/>
                </a:solidFill>
                <a:effectLst>
                  <a:outerShdw dist="38100" dir="2700000" algn="tl" rotWithShape="0">
                    <a:schemeClr val="accent2"/>
                  </a:outerShdw>
                </a:effectLst>
              </a:rPr>
              <a:t>TROPE!</a:t>
            </a:r>
          </a:p>
        </p:txBody>
      </p:sp>
    </p:spTree>
    <p:extLst>
      <p:ext uri="{BB962C8B-B14F-4D97-AF65-F5344CB8AC3E}">
        <p14:creationId xmlns:p14="http://schemas.microsoft.com/office/powerpoint/2010/main" val="317591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7D1F17-7791-4F5C-90D4-8E22B3C35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3004" y="1756180"/>
            <a:ext cx="3810000" cy="3810000"/>
          </a:xfrm>
          <a:prstGeom prst="rect">
            <a:avLst/>
          </a:prstGeom>
        </p:spPr>
      </p:pic>
      <p:sp>
        <p:nvSpPr>
          <p:cNvPr id="2" name="Title 1">
            <a:extLst>
              <a:ext uri="{FF2B5EF4-FFF2-40B4-BE49-F238E27FC236}">
                <a16:creationId xmlns:a16="http://schemas.microsoft.com/office/drawing/2014/main" id="{D13E39D6-F9B0-4E0C-947F-0F9A9712B7C5}"/>
              </a:ext>
            </a:extLst>
          </p:cNvPr>
          <p:cNvSpPr>
            <a:spLocks noGrp="1"/>
          </p:cNvSpPr>
          <p:nvPr>
            <p:ph type="title"/>
          </p:nvPr>
        </p:nvSpPr>
        <p:spPr/>
        <p:txBody>
          <a:bodyPr/>
          <a:lstStyle/>
          <a:p>
            <a:r>
              <a:rPr lang="en-US" b="1" dirty="0"/>
              <a:t>TRUTH</a:t>
            </a:r>
            <a:r>
              <a:rPr lang="en-US" dirty="0"/>
              <a:t> or </a:t>
            </a:r>
            <a:r>
              <a:rPr lang="en-US" b="1" dirty="0"/>
              <a:t>TROPE</a:t>
            </a:r>
            <a:r>
              <a:rPr lang="en-US" dirty="0"/>
              <a:t>?:  Combine Career Criminal + Villain= </a:t>
            </a:r>
            <a:r>
              <a:rPr lang="en-US" b="1" dirty="0" err="1"/>
              <a:t>Gangsta</a:t>
            </a:r>
            <a:r>
              <a:rPr lang="en-US" b="1" dirty="0"/>
              <a:t> Thug</a:t>
            </a:r>
          </a:p>
        </p:txBody>
      </p:sp>
      <p:sp>
        <p:nvSpPr>
          <p:cNvPr id="3" name="TextBox 2">
            <a:extLst>
              <a:ext uri="{FF2B5EF4-FFF2-40B4-BE49-F238E27FC236}">
                <a16:creationId xmlns:a16="http://schemas.microsoft.com/office/drawing/2014/main" id="{0CFC12AD-DD64-4B0E-96B5-A0BE0E9EF1E8}"/>
              </a:ext>
            </a:extLst>
          </p:cNvPr>
          <p:cNvSpPr txBox="1"/>
          <p:nvPr/>
        </p:nvSpPr>
        <p:spPr>
          <a:xfrm>
            <a:off x="351666" y="1294515"/>
            <a:ext cx="11487150" cy="923330"/>
          </a:xfrm>
          <a:prstGeom prst="rect">
            <a:avLst/>
          </a:prstGeom>
          <a:noFill/>
        </p:spPr>
        <p:txBody>
          <a:bodyPr wrap="square" rtlCol="0">
            <a:spAutoFit/>
          </a:bodyPr>
          <a:lstStyle/>
          <a:p>
            <a:r>
              <a:rPr lang="en-US" dirty="0"/>
              <a:t>This pervasive trope perpetuates long-held stereotypes that American blacks are manifestly criminogenic in and of themselves, and further fuels prejudices (Fujioka, 2005).</a:t>
            </a:r>
          </a:p>
          <a:p>
            <a:endParaRPr lang="en-US" dirty="0"/>
          </a:p>
        </p:txBody>
      </p:sp>
      <p:sp>
        <p:nvSpPr>
          <p:cNvPr id="12" name="TextBox 11">
            <a:extLst>
              <a:ext uri="{FF2B5EF4-FFF2-40B4-BE49-F238E27FC236}">
                <a16:creationId xmlns:a16="http://schemas.microsoft.com/office/drawing/2014/main" id="{C3FAEF2E-E3BF-479A-93FA-CF383E680BBA}"/>
              </a:ext>
            </a:extLst>
          </p:cNvPr>
          <p:cNvSpPr txBox="1"/>
          <p:nvPr/>
        </p:nvSpPr>
        <p:spPr>
          <a:xfrm rot="19784840">
            <a:off x="2961210" y="2452426"/>
            <a:ext cx="6268063" cy="2400657"/>
          </a:xfrm>
          <a:prstGeom prst="rect">
            <a:avLst/>
          </a:prstGeom>
          <a:noFill/>
          <a:ln w="104775" cmpd="sng">
            <a:solidFill>
              <a:srgbClr val="00B050"/>
            </a:solidFill>
          </a:ln>
        </p:spPr>
        <p:txBody>
          <a:bodyPr wrap="none" rtlCol="0">
            <a:spAutoFit/>
          </a:bodyPr>
          <a:lstStyle/>
          <a:p>
            <a:r>
              <a:rPr lang="en-US" sz="15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TRUTH!</a:t>
            </a:r>
          </a:p>
        </p:txBody>
      </p:sp>
      <p:sp>
        <p:nvSpPr>
          <p:cNvPr id="5" name="TextBox 4">
            <a:extLst>
              <a:ext uri="{FF2B5EF4-FFF2-40B4-BE49-F238E27FC236}">
                <a16:creationId xmlns:a16="http://schemas.microsoft.com/office/drawing/2014/main" id="{EA2CACD9-99D6-47A3-83F8-88668CE47756}"/>
              </a:ext>
            </a:extLst>
          </p:cNvPr>
          <p:cNvSpPr txBox="1"/>
          <p:nvPr/>
        </p:nvSpPr>
        <p:spPr>
          <a:xfrm>
            <a:off x="491490" y="2217845"/>
            <a:ext cx="9189720" cy="3970318"/>
          </a:xfrm>
          <a:prstGeom prst="rect">
            <a:avLst/>
          </a:prstGeom>
          <a:noFill/>
        </p:spPr>
        <p:txBody>
          <a:bodyPr wrap="square" rtlCol="0">
            <a:spAutoFit/>
          </a:bodyPr>
          <a:lstStyle/>
          <a:p>
            <a:r>
              <a:rPr lang="en-US" dirty="0"/>
              <a:t>Martin Luther King, Jr.</a:t>
            </a:r>
          </a:p>
          <a:p>
            <a:r>
              <a:rPr lang="en-US" dirty="0"/>
              <a:t>Benjamin O. Davis, Jr.</a:t>
            </a:r>
          </a:p>
          <a:p>
            <a:r>
              <a:rPr lang="en-US" dirty="0"/>
              <a:t>Frederick Douglas</a:t>
            </a:r>
          </a:p>
          <a:p>
            <a:r>
              <a:rPr lang="en-US" dirty="0"/>
              <a:t>Ben Carson</a:t>
            </a:r>
          </a:p>
          <a:p>
            <a:r>
              <a:rPr lang="en-US" dirty="0"/>
              <a:t>Thurgood Marshall</a:t>
            </a:r>
          </a:p>
          <a:p>
            <a:r>
              <a:rPr lang="en-US" dirty="0"/>
              <a:t>Booker T. Washington</a:t>
            </a:r>
          </a:p>
          <a:p>
            <a:r>
              <a:rPr lang="en-US" dirty="0"/>
              <a:t>Muhammad Ali</a:t>
            </a:r>
          </a:p>
          <a:p>
            <a:r>
              <a:rPr lang="en-US" dirty="0"/>
              <a:t>Jackie Robinson</a:t>
            </a:r>
          </a:p>
          <a:p>
            <a:r>
              <a:rPr lang="en-US" dirty="0"/>
              <a:t>Langston Hughes</a:t>
            </a:r>
          </a:p>
          <a:p>
            <a:r>
              <a:rPr lang="en-US" dirty="0"/>
              <a:t>George Washington Carver</a:t>
            </a:r>
          </a:p>
          <a:p>
            <a:r>
              <a:rPr lang="en-US" dirty="0"/>
              <a:t>Former President Barack Obama</a:t>
            </a:r>
          </a:p>
          <a:p>
            <a:r>
              <a:rPr lang="en-US" dirty="0"/>
              <a:t>Heart Surgeon Daniel Hale Williams</a:t>
            </a:r>
          </a:p>
          <a:p>
            <a:r>
              <a:rPr lang="en-US" dirty="0"/>
              <a:t>Inventor Garret Morgan</a:t>
            </a:r>
          </a:p>
          <a:p>
            <a:r>
              <a:rPr lang="en-US" dirty="0"/>
              <a:t>Robert Augustus Sweeney (2x MOH recipient) along with 89 other American black recipients.</a:t>
            </a:r>
          </a:p>
        </p:txBody>
      </p:sp>
    </p:spTree>
    <p:extLst>
      <p:ext uri="{BB962C8B-B14F-4D97-AF65-F5344CB8AC3E}">
        <p14:creationId xmlns:p14="http://schemas.microsoft.com/office/powerpoint/2010/main" val="398291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39D6-F9B0-4E0C-947F-0F9A9712B7C5}"/>
              </a:ext>
            </a:extLst>
          </p:cNvPr>
          <p:cNvSpPr>
            <a:spLocks noGrp="1"/>
          </p:cNvSpPr>
          <p:nvPr>
            <p:ph type="title"/>
          </p:nvPr>
        </p:nvSpPr>
        <p:spPr/>
        <p:txBody>
          <a:bodyPr/>
          <a:lstStyle/>
          <a:p>
            <a:r>
              <a:rPr lang="en-US" b="1" dirty="0"/>
              <a:t>TRUTH</a:t>
            </a:r>
            <a:r>
              <a:rPr lang="en-US" dirty="0"/>
              <a:t> or </a:t>
            </a:r>
            <a:r>
              <a:rPr lang="en-US" b="1" dirty="0"/>
              <a:t>TROPE</a:t>
            </a:r>
            <a:r>
              <a:rPr lang="en-US" dirty="0"/>
              <a:t>?:  Combine the Warrior + Wildly Insane = </a:t>
            </a:r>
            <a:r>
              <a:rPr lang="en-US" b="1" dirty="0"/>
              <a:t>Crazy Vet</a:t>
            </a:r>
          </a:p>
        </p:txBody>
      </p:sp>
      <p:pic>
        <p:nvPicPr>
          <p:cNvPr id="4" name="Picture 3">
            <a:extLst>
              <a:ext uri="{FF2B5EF4-FFF2-40B4-BE49-F238E27FC236}">
                <a16:creationId xmlns:a16="http://schemas.microsoft.com/office/drawing/2014/main" id="{BA3EB613-B3E6-47C9-8E5C-494C18455410}"/>
              </a:ext>
            </a:extLst>
          </p:cNvPr>
          <p:cNvPicPr>
            <a:picLocks noChangeAspect="1"/>
          </p:cNvPicPr>
          <p:nvPr/>
        </p:nvPicPr>
        <p:blipFill rotWithShape="1">
          <a:blip r:embed="rId3">
            <a:extLst>
              <a:ext uri="{28A0092B-C50C-407E-A947-70E740481C1C}">
                <a14:useLocalDpi xmlns:a14="http://schemas.microsoft.com/office/drawing/2010/main" val="0"/>
              </a:ext>
            </a:extLst>
          </a:blip>
          <a:srcRect l="40386" r="2947"/>
          <a:stretch/>
        </p:blipFill>
        <p:spPr>
          <a:xfrm>
            <a:off x="4368304" y="2616198"/>
            <a:ext cx="5181600" cy="4318000"/>
          </a:xfrm>
          <a:prstGeom prst="rect">
            <a:avLst/>
          </a:prstGeom>
        </p:spPr>
      </p:pic>
      <p:pic>
        <p:nvPicPr>
          <p:cNvPr id="8" name="Picture 7">
            <a:extLst>
              <a:ext uri="{FF2B5EF4-FFF2-40B4-BE49-F238E27FC236}">
                <a16:creationId xmlns:a16="http://schemas.microsoft.com/office/drawing/2014/main" id="{2EB97F92-06D7-48CD-8DA2-04E54DC5A7BB}"/>
              </a:ext>
            </a:extLst>
          </p:cNvPr>
          <p:cNvPicPr>
            <a:picLocks noChangeAspect="1"/>
          </p:cNvPicPr>
          <p:nvPr/>
        </p:nvPicPr>
        <p:blipFill rotWithShape="1">
          <a:blip r:embed="rId4">
            <a:extLst>
              <a:ext uri="{28A0092B-C50C-407E-A947-70E740481C1C}">
                <a14:useLocalDpi xmlns:a14="http://schemas.microsoft.com/office/drawing/2010/main" val="0"/>
              </a:ext>
            </a:extLst>
          </a:blip>
          <a:srcRect l="20182" r="28909"/>
          <a:stretch/>
        </p:blipFill>
        <p:spPr>
          <a:xfrm>
            <a:off x="8661956" y="2616198"/>
            <a:ext cx="3530044" cy="4318001"/>
          </a:xfrm>
          <a:prstGeom prst="rect">
            <a:avLst/>
          </a:prstGeom>
        </p:spPr>
      </p:pic>
      <p:pic>
        <p:nvPicPr>
          <p:cNvPr id="10" name="Picture 9">
            <a:extLst>
              <a:ext uri="{FF2B5EF4-FFF2-40B4-BE49-F238E27FC236}">
                <a16:creationId xmlns:a16="http://schemas.microsoft.com/office/drawing/2014/main" id="{40360635-458E-4982-A521-6FD1BBB5DE71}"/>
              </a:ext>
            </a:extLst>
          </p:cNvPr>
          <p:cNvPicPr>
            <a:picLocks noChangeAspect="1"/>
          </p:cNvPicPr>
          <p:nvPr/>
        </p:nvPicPr>
        <p:blipFill rotWithShape="1">
          <a:blip r:embed="rId5">
            <a:extLst>
              <a:ext uri="{28A0092B-C50C-407E-A947-70E740481C1C}">
                <a14:useLocalDpi xmlns:a14="http://schemas.microsoft.com/office/drawing/2010/main" val="0"/>
              </a:ext>
            </a:extLst>
          </a:blip>
          <a:srcRect l="32216" r="7023"/>
          <a:stretch/>
        </p:blipFill>
        <p:spPr>
          <a:xfrm>
            <a:off x="1588" y="2616198"/>
            <a:ext cx="3934180" cy="4318002"/>
          </a:xfrm>
          <a:prstGeom prst="rect">
            <a:avLst/>
          </a:prstGeom>
        </p:spPr>
      </p:pic>
      <p:pic>
        <p:nvPicPr>
          <p:cNvPr id="6" name="Picture 5">
            <a:extLst>
              <a:ext uri="{FF2B5EF4-FFF2-40B4-BE49-F238E27FC236}">
                <a16:creationId xmlns:a16="http://schemas.microsoft.com/office/drawing/2014/main" id="{4680ADA1-248C-43FB-A2A1-460352EE710B}"/>
              </a:ext>
            </a:extLst>
          </p:cNvPr>
          <p:cNvPicPr>
            <a:picLocks noChangeAspect="1"/>
          </p:cNvPicPr>
          <p:nvPr/>
        </p:nvPicPr>
        <p:blipFill rotWithShape="1">
          <a:blip r:embed="rId6">
            <a:extLst>
              <a:ext uri="{28A0092B-C50C-407E-A947-70E740481C1C}">
                <a14:useLocalDpi xmlns:a14="http://schemas.microsoft.com/office/drawing/2010/main" val="0"/>
              </a:ext>
            </a:extLst>
          </a:blip>
          <a:srcRect l="25588" t="-86" r="51145" b="9498"/>
          <a:stretch/>
        </p:blipFill>
        <p:spPr>
          <a:xfrm>
            <a:off x="3363610" y="2616198"/>
            <a:ext cx="2225660" cy="4332612"/>
          </a:xfrm>
          <a:prstGeom prst="rect">
            <a:avLst/>
          </a:prstGeom>
        </p:spPr>
      </p:pic>
      <p:sp>
        <p:nvSpPr>
          <p:cNvPr id="7" name="TextBox 6">
            <a:extLst>
              <a:ext uri="{FF2B5EF4-FFF2-40B4-BE49-F238E27FC236}">
                <a16:creationId xmlns:a16="http://schemas.microsoft.com/office/drawing/2014/main" id="{3D1DAE0D-97DD-4736-970C-C169AD603179}"/>
              </a:ext>
            </a:extLst>
          </p:cNvPr>
          <p:cNvSpPr txBox="1"/>
          <p:nvPr/>
        </p:nvSpPr>
        <p:spPr>
          <a:xfrm>
            <a:off x="1104900" y="1645920"/>
            <a:ext cx="9980682" cy="646331"/>
          </a:xfrm>
          <a:prstGeom prst="rect">
            <a:avLst/>
          </a:prstGeom>
          <a:noFill/>
        </p:spPr>
        <p:txBody>
          <a:bodyPr wrap="square" rtlCol="0">
            <a:spAutoFit/>
          </a:bodyPr>
          <a:lstStyle/>
          <a:p>
            <a:r>
              <a:rPr lang="en-US" b="1" dirty="0"/>
              <a:t>TRUTH or TROPE?</a:t>
            </a:r>
          </a:p>
          <a:p>
            <a:r>
              <a:rPr lang="en-US" dirty="0"/>
              <a:t>The vast majority of combat veterans suffer from a mental disorder called post traumatic stress disorder.</a:t>
            </a:r>
          </a:p>
        </p:txBody>
      </p:sp>
      <p:sp>
        <p:nvSpPr>
          <p:cNvPr id="5" name="TextBox 4">
            <a:extLst>
              <a:ext uri="{FF2B5EF4-FFF2-40B4-BE49-F238E27FC236}">
                <a16:creationId xmlns:a16="http://schemas.microsoft.com/office/drawing/2014/main" id="{80D313E4-EF38-44BB-83FB-82B5E013497B}"/>
              </a:ext>
            </a:extLst>
          </p:cNvPr>
          <p:cNvSpPr txBox="1"/>
          <p:nvPr/>
        </p:nvSpPr>
        <p:spPr>
          <a:xfrm rot="19784840">
            <a:off x="3049151" y="2452426"/>
            <a:ext cx="6092181" cy="2400657"/>
          </a:xfrm>
          <a:prstGeom prst="rect">
            <a:avLst/>
          </a:prstGeom>
          <a:noFill/>
          <a:ln w="104775" cmpd="sng">
            <a:solidFill>
              <a:srgbClr val="FF0000"/>
            </a:solidFill>
          </a:ln>
        </p:spPr>
        <p:txBody>
          <a:bodyPr wrap="none" rtlCol="0">
            <a:spAutoFit/>
          </a:bodyPr>
          <a:lstStyle/>
          <a:p>
            <a:r>
              <a:rPr lang="en-US" sz="15000" b="1" dirty="0">
                <a:ln w="6600">
                  <a:solidFill>
                    <a:schemeClr val="accent2"/>
                  </a:solidFill>
                  <a:prstDash val="solid"/>
                </a:ln>
                <a:solidFill>
                  <a:srgbClr val="FFFFFF"/>
                </a:solidFill>
                <a:effectLst>
                  <a:outerShdw dist="38100" dir="2700000" algn="tl" rotWithShape="0">
                    <a:schemeClr val="accent2"/>
                  </a:outerShdw>
                </a:effectLst>
              </a:rPr>
              <a:t>TROPE!</a:t>
            </a:r>
          </a:p>
        </p:txBody>
      </p:sp>
    </p:spTree>
    <p:extLst>
      <p:ext uri="{BB962C8B-B14F-4D97-AF65-F5344CB8AC3E}">
        <p14:creationId xmlns:p14="http://schemas.microsoft.com/office/powerpoint/2010/main" val="377149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39D6-F9B0-4E0C-947F-0F9A9712B7C5}"/>
              </a:ext>
            </a:extLst>
          </p:cNvPr>
          <p:cNvSpPr>
            <a:spLocks noGrp="1"/>
          </p:cNvSpPr>
          <p:nvPr>
            <p:ph type="title"/>
          </p:nvPr>
        </p:nvSpPr>
        <p:spPr/>
        <p:txBody>
          <a:bodyPr/>
          <a:lstStyle/>
          <a:p>
            <a:r>
              <a:rPr lang="en-US" b="1" dirty="0"/>
              <a:t>TRUTH</a:t>
            </a:r>
            <a:r>
              <a:rPr lang="en-US" dirty="0"/>
              <a:t> or </a:t>
            </a:r>
            <a:r>
              <a:rPr lang="en-US" b="1" dirty="0"/>
              <a:t>TROPE</a:t>
            </a:r>
            <a:r>
              <a:rPr lang="en-US" dirty="0"/>
              <a:t>?:  Combine the Warrior + Wildly Insane = </a:t>
            </a:r>
            <a:r>
              <a:rPr lang="en-US" b="1" dirty="0"/>
              <a:t>Crazy Vet</a:t>
            </a:r>
          </a:p>
        </p:txBody>
      </p:sp>
      <p:sp>
        <p:nvSpPr>
          <p:cNvPr id="3" name="TextBox 2">
            <a:extLst>
              <a:ext uri="{FF2B5EF4-FFF2-40B4-BE49-F238E27FC236}">
                <a16:creationId xmlns:a16="http://schemas.microsoft.com/office/drawing/2014/main" id="{0CFC12AD-DD64-4B0E-96B5-A0BE0E9EF1E8}"/>
              </a:ext>
            </a:extLst>
          </p:cNvPr>
          <p:cNvSpPr txBox="1"/>
          <p:nvPr/>
        </p:nvSpPr>
        <p:spPr>
          <a:xfrm>
            <a:off x="351666" y="1294515"/>
            <a:ext cx="11487150" cy="1341008"/>
          </a:xfrm>
          <a:prstGeom prst="rect">
            <a:avLst/>
          </a:prstGeom>
          <a:noFill/>
        </p:spPr>
        <p:txBody>
          <a:bodyPr wrap="square" rtlCol="0">
            <a:spAutoFit/>
          </a:bodyPr>
          <a:lstStyle/>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Statistics show that 6% to 8% of the general population suffer from post-traumatic stress disorder with fewer than 15% exposed to at least 1 traumatizing event. Across the entire U.S., about 8 million U.S. adults have PTSD in a given year.</a:t>
            </a: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Meanwhile, 87% of combat veterans are exposed to on average 3.4 traumatizing events, yet less than 13% of veterans ever show any symptoms of post-traumatic stress or a stress related metal disorder.</a:t>
            </a:r>
          </a:p>
        </p:txBody>
      </p:sp>
      <p:pic>
        <p:nvPicPr>
          <p:cNvPr id="11" name="Picture 10">
            <a:extLst>
              <a:ext uri="{FF2B5EF4-FFF2-40B4-BE49-F238E27FC236}">
                <a16:creationId xmlns:a16="http://schemas.microsoft.com/office/drawing/2014/main" id="{CA4FB28C-1F4A-4FB4-B717-C2C1EFB102EB}"/>
              </a:ext>
            </a:extLst>
          </p:cNvPr>
          <p:cNvPicPr>
            <a:picLocks noChangeAspect="1"/>
          </p:cNvPicPr>
          <p:nvPr/>
        </p:nvPicPr>
        <p:blipFill rotWithShape="1">
          <a:blip r:embed="rId3">
            <a:extLst>
              <a:ext uri="{28A0092B-C50C-407E-A947-70E740481C1C}">
                <a14:useLocalDpi xmlns:a14="http://schemas.microsoft.com/office/drawing/2010/main" val="0"/>
              </a:ext>
            </a:extLst>
          </a:blip>
          <a:srcRect b="17354"/>
          <a:stretch/>
        </p:blipFill>
        <p:spPr>
          <a:xfrm>
            <a:off x="2521879" y="2771843"/>
            <a:ext cx="7146723" cy="3264700"/>
          </a:xfrm>
          <a:prstGeom prst="rect">
            <a:avLst/>
          </a:prstGeom>
        </p:spPr>
      </p:pic>
      <p:sp>
        <p:nvSpPr>
          <p:cNvPr id="12" name="TextBox 11">
            <a:extLst>
              <a:ext uri="{FF2B5EF4-FFF2-40B4-BE49-F238E27FC236}">
                <a16:creationId xmlns:a16="http://schemas.microsoft.com/office/drawing/2014/main" id="{C3FAEF2E-E3BF-479A-93FA-CF383E680BBA}"/>
              </a:ext>
            </a:extLst>
          </p:cNvPr>
          <p:cNvSpPr txBox="1"/>
          <p:nvPr/>
        </p:nvSpPr>
        <p:spPr>
          <a:xfrm rot="19784840">
            <a:off x="2961210" y="2452426"/>
            <a:ext cx="6268063" cy="2400657"/>
          </a:xfrm>
          <a:prstGeom prst="rect">
            <a:avLst/>
          </a:prstGeom>
          <a:noFill/>
          <a:ln w="104775" cmpd="sng">
            <a:solidFill>
              <a:srgbClr val="00B050"/>
            </a:solidFill>
          </a:ln>
        </p:spPr>
        <p:txBody>
          <a:bodyPr wrap="none" rtlCol="0">
            <a:spAutoFit/>
          </a:bodyPr>
          <a:lstStyle/>
          <a:p>
            <a:r>
              <a:rPr lang="en-US" sz="15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TRUTH!</a:t>
            </a:r>
          </a:p>
        </p:txBody>
      </p:sp>
      <p:sp>
        <p:nvSpPr>
          <p:cNvPr id="4" name="TextBox 3">
            <a:extLst>
              <a:ext uri="{FF2B5EF4-FFF2-40B4-BE49-F238E27FC236}">
                <a16:creationId xmlns:a16="http://schemas.microsoft.com/office/drawing/2014/main" id="{5A4700CF-7D4A-436D-9323-4283C3606B3F}"/>
              </a:ext>
            </a:extLst>
          </p:cNvPr>
          <p:cNvSpPr txBox="1"/>
          <p:nvPr/>
        </p:nvSpPr>
        <p:spPr>
          <a:xfrm>
            <a:off x="0" y="6189139"/>
            <a:ext cx="12192000" cy="461665"/>
          </a:xfrm>
          <a:prstGeom prst="rect">
            <a:avLst/>
          </a:prstGeom>
          <a:noFill/>
        </p:spPr>
        <p:txBody>
          <a:bodyPr wrap="square" rtlCol="0">
            <a:spAutoFit/>
          </a:bodyPr>
          <a:lstStyle/>
          <a:p>
            <a:pPr algn="ctr"/>
            <a:r>
              <a:rPr lang="en-US" sz="1200" dirty="0"/>
              <a:t>National Library of Medicine: National Center for Biotechnology Information, </a:t>
            </a:r>
            <a:r>
              <a:rPr lang="en-US" sz="1200" dirty="0">
                <a:solidFill>
                  <a:srgbClr val="0070C0"/>
                </a:solidFill>
              </a:rPr>
              <a:t>pubmed.ncbi.nlm.nih.gov</a:t>
            </a:r>
            <a:r>
              <a:rPr lang="en-US" sz="1200" dirty="0"/>
              <a:t>, Gaylord, et al.</a:t>
            </a:r>
          </a:p>
          <a:p>
            <a:pPr algn="ctr"/>
            <a:r>
              <a:rPr lang="en-US" sz="1200" dirty="0"/>
              <a:t>US Department of Veterans Affairs, </a:t>
            </a:r>
            <a:r>
              <a:rPr lang="en-US" sz="1200" dirty="0">
                <a:solidFill>
                  <a:srgbClr val="0070C0"/>
                </a:solidFill>
              </a:rPr>
              <a:t>www.ptsd.va.gov</a:t>
            </a:r>
            <a:endParaRPr lang="en-US" sz="1200" dirty="0"/>
          </a:p>
        </p:txBody>
      </p:sp>
    </p:spTree>
    <p:extLst>
      <p:ext uri="{BB962C8B-B14F-4D97-AF65-F5344CB8AC3E}">
        <p14:creationId xmlns:p14="http://schemas.microsoft.com/office/powerpoint/2010/main" val="311764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DB29-9B35-4FEC-ACD5-FB454EB58CA5}"/>
              </a:ext>
            </a:extLst>
          </p:cNvPr>
          <p:cNvSpPr>
            <a:spLocks noGrp="1"/>
          </p:cNvSpPr>
          <p:nvPr>
            <p:ph type="ctrTitle"/>
          </p:nvPr>
        </p:nvSpPr>
        <p:spPr/>
        <p:txBody>
          <a:bodyPr>
            <a:normAutofit/>
          </a:bodyPr>
          <a:lstStyle/>
          <a:p>
            <a:r>
              <a:rPr lang="en-US" dirty="0"/>
              <a:t>Tropes</a:t>
            </a:r>
          </a:p>
        </p:txBody>
      </p:sp>
      <p:sp>
        <p:nvSpPr>
          <p:cNvPr id="3" name="Subtitle 2">
            <a:extLst>
              <a:ext uri="{FF2B5EF4-FFF2-40B4-BE49-F238E27FC236}">
                <a16:creationId xmlns:a16="http://schemas.microsoft.com/office/drawing/2014/main" id="{F6181B71-6FA8-49C2-B3E3-9155371BE733}"/>
              </a:ext>
            </a:extLst>
          </p:cNvPr>
          <p:cNvSpPr>
            <a:spLocks noGrp="1"/>
          </p:cNvSpPr>
          <p:nvPr>
            <p:ph type="subTitle" idx="1"/>
          </p:nvPr>
        </p:nvSpPr>
        <p:spPr/>
        <p:txBody>
          <a:bodyPr/>
          <a:lstStyle/>
          <a:p>
            <a:r>
              <a:rPr lang="en-US" dirty="0"/>
              <a:t>Combining Archetypes to generate Tropes</a:t>
            </a:r>
          </a:p>
        </p:txBody>
      </p:sp>
      <p:sp>
        <p:nvSpPr>
          <p:cNvPr id="4" name="TextBox 3">
            <a:extLst>
              <a:ext uri="{FF2B5EF4-FFF2-40B4-BE49-F238E27FC236}">
                <a16:creationId xmlns:a16="http://schemas.microsoft.com/office/drawing/2014/main" id="{24C7B28C-8F1D-4E73-87C6-BCA7FE7A0D3B}"/>
              </a:ext>
            </a:extLst>
          </p:cNvPr>
          <p:cNvSpPr txBox="1"/>
          <p:nvPr/>
        </p:nvSpPr>
        <p:spPr>
          <a:xfrm>
            <a:off x="4673970" y="228600"/>
            <a:ext cx="6908430" cy="1569660"/>
          </a:xfrm>
          <a:prstGeom prst="rect">
            <a:avLst/>
          </a:prstGeom>
          <a:solidFill>
            <a:schemeClr val="bg2"/>
          </a:solidFill>
          <a:effectLst>
            <a:glow rad="63500">
              <a:schemeClr val="accent1">
                <a:satMod val="175000"/>
                <a:alpha val="40000"/>
              </a:schemeClr>
            </a:glow>
          </a:effectLst>
        </p:spPr>
        <p:txBody>
          <a:bodyPr wrap="square" rtlCol="0">
            <a:spAutoFit/>
          </a:bodyPr>
          <a:lstStyle/>
          <a:p>
            <a:pPr defTabSz="1217613" eaLnBrk="0" fontAlgn="base" hangingPunct="0">
              <a:spcBef>
                <a:spcPct val="0"/>
              </a:spcBef>
              <a:spcAft>
                <a:spcPct val="0"/>
              </a:spcAft>
            </a:pPr>
            <a:r>
              <a:rPr lang="en-US" sz="2400" dirty="0">
                <a:solidFill>
                  <a:srgbClr val="374C81"/>
                </a:solidFill>
                <a:latin typeface="Century Gothic" panose="020B0502020202020204" pitchFamily="34" charset="0"/>
              </a:rPr>
              <a:t>“A </a:t>
            </a:r>
            <a:r>
              <a:rPr lang="en-US" sz="2400" b="1" dirty="0">
                <a:solidFill>
                  <a:srgbClr val="374C81"/>
                </a:solidFill>
                <a:latin typeface="Century Gothic" panose="020B0502020202020204" pitchFamily="34" charset="0"/>
              </a:rPr>
              <a:t>trope</a:t>
            </a:r>
            <a:r>
              <a:rPr lang="en-US" sz="2400" dirty="0">
                <a:solidFill>
                  <a:srgbClr val="374C81"/>
                </a:solidFill>
                <a:latin typeface="Century Gothic" panose="020B0502020202020204" pitchFamily="34" charset="0"/>
              </a:rPr>
              <a:t> is, effectively, a widely-used but importantly widely-accepted dramatic device.”</a:t>
            </a:r>
          </a:p>
          <a:p>
            <a:pPr defTabSz="1217613" eaLnBrk="0" fontAlgn="base" hangingPunct="0">
              <a:spcBef>
                <a:spcPct val="0"/>
              </a:spcBef>
              <a:spcAft>
                <a:spcPct val="0"/>
              </a:spcAft>
            </a:pPr>
            <a:r>
              <a:rPr lang="en-US" sz="2400" dirty="0">
                <a:solidFill>
                  <a:srgbClr val="374C81"/>
                </a:solidFill>
                <a:latin typeface="Century Gothic" panose="020B0502020202020204" pitchFamily="34" charset="0"/>
              </a:rPr>
              <a:t>-Paul </a:t>
            </a:r>
            <a:r>
              <a:rPr lang="en-US" sz="2400" dirty="0" err="1">
                <a:solidFill>
                  <a:srgbClr val="374C81"/>
                </a:solidFill>
                <a:latin typeface="Century Gothic" panose="020B0502020202020204" pitchFamily="34" charset="0"/>
              </a:rPr>
              <a:t>FitzSimons</a:t>
            </a:r>
            <a:endParaRPr lang="en-US" sz="2400" dirty="0">
              <a:solidFill>
                <a:srgbClr val="374C81"/>
              </a:solidFill>
              <a:latin typeface="Century Gothic" panose="020B0502020202020204" pitchFamily="34" charset="0"/>
            </a:endParaRPr>
          </a:p>
        </p:txBody>
      </p:sp>
      <p:sp>
        <p:nvSpPr>
          <p:cNvPr id="5" name="Rectangle 4">
            <a:extLst>
              <a:ext uri="{FF2B5EF4-FFF2-40B4-BE49-F238E27FC236}">
                <a16:creationId xmlns:a16="http://schemas.microsoft.com/office/drawing/2014/main" id="{98A479E0-0AA7-4B6B-BCA3-95107BC7A12F}"/>
              </a:ext>
            </a:extLst>
          </p:cNvPr>
          <p:cNvSpPr/>
          <p:nvPr/>
        </p:nvSpPr>
        <p:spPr>
          <a:xfrm>
            <a:off x="1012734" y="5957023"/>
            <a:ext cx="10280828" cy="584775"/>
          </a:xfrm>
          <a:prstGeom prst="rect">
            <a:avLst/>
          </a:prstGeom>
        </p:spPr>
        <p:txBody>
          <a:bodyPr wrap="none">
            <a:spAutoFit/>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http://SuccessfulChristianSelfPublishing.com/MoreThanBW/</a:t>
            </a:r>
            <a:endParaRPr lang="en-US" sz="3200" dirty="0">
              <a:solidFill>
                <a:schemeClr val="bg1"/>
              </a:solidFill>
            </a:endParaRPr>
          </a:p>
        </p:txBody>
      </p:sp>
    </p:spTree>
    <p:extLst>
      <p:ext uri="{BB962C8B-B14F-4D97-AF65-F5344CB8AC3E}">
        <p14:creationId xmlns:p14="http://schemas.microsoft.com/office/powerpoint/2010/main" val="162161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12CF-980E-47C2-8A7B-79F258624322}"/>
              </a:ext>
            </a:extLst>
          </p:cNvPr>
          <p:cNvSpPr>
            <a:spLocks noGrp="1"/>
          </p:cNvSpPr>
          <p:nvPr>
            <p:ph type="title"/>
          </p:nvPr>
        </p:nvSpPr>
        <p:spPr/>
        <p:txBody>
          <a:bodyPr/>
          <a:lstStyle/>
          <a:p>
            <a:r>
              <a:rPr lang="en-US" dirty="0"/>
              <a:t>Tropes</a:t>
            </a:r>
          </a:p>
        </p:txBody>
      </p:sp>
      <p:sp>
        <p:nvSpPr>
          <p:cNvPr id="3" name="Content Placeholder 2">
            <a:extLst>
              <a:ext uri="{FF2B5EF4-FFF2-40B4-BE49-F238E27FC236}">
                <a16:creationId xmlns:a16="http://schemas.microsoft.com/office/drawing/2014/main" id="{CCE1BB18-7B98-4436-8299-0417FDA93B5D}"/>
              </a:ext>
            </a:extLst>
          </p:cNvPr>
          <p:cNvSpPr>
            <a:spLocks noGrp="1"/>
          </p:cNvSpPr>
          <p:nvPr>
            <p:ph idx="1"/>
          </p:nvPr>
        </p:nvSpPr>
        <p:spPr/>
        <p:txBody>
          <a:bodyPr/>
          <a:lstStyle/>
          <a:p>
            <a:pPr marL="0" indent="0">
              <a:buNone/>
            </a:pPr>
            <a:r>
              <a:rPr lang="en-US" dirty="0"/>
              <a:t>A Trope is essentially a commonly accepted “dramatic truth” and can represent a character or a common theme in the narrative.</a:t>
            </a:r>
          </a:p>
          <a:p>
            <a:pPr marL="0" indent="0">
              <a:buNone/>
            </a:pPr>
            <a:r>
              <a:rPr lang="en-US" b="1" dirty="0"/>
              <a:t>Combine</a:t>
            </a:r>
            <a:r>
              <a:rPr lang="en-US" dirty="0"/>
              <a:t> a few </a:t>
            </a:r>
            <a:r>
              <a:rPr lang="en-US" b="1" dirty="0"/>
              <a:t>Archetypes</a:t>
            </a:r>
            <a:r>
              <a:rPr lang="en-US" dirty="0"/>
              <a:t> and you likely have some recognizable character </a:t>
            </a:r>
            <a:r>
              <a:rPr lang="en-US" b="1" dirty="0"/>
              <a:t>tropes</a:t>
            </a:r>
            <a:r>
              <a:rPr lang="en-US" dirty="0"/>
              <a:t>.</a:t>
            </a:r>
          </a:p>
          <a:p>
            <a:pPr marL="0" indent="0">
              <a:buNone/>
            </a:pPr>
            <a:r>
              <a:rPr lang="en-US" dirty="0"/>
              <a:t>For example: 	    Lover (Husband) + Harlequin</a:t>
            </a:r>
          </a:p>
          <a:p>
            <a:endParaRPr lang="en-US" dirty="0"/>
          </a:p>
        </p:txBody>
      </p:sp>
      <p:pic>
        <p:nvPicPr>
          <p:cNvPr id="5" name="Picture 4">
            <a:extLst>
              <a:ext uri="{FF2B5EF4-FFF2-40B4-BE49-F238E27FC236}">
                <a16:creationId xmlns:a16="http://schemas.microsoft.com/office/drawing/2014/main" id="{BEF1E254-CAF2-42D5-AB0D-6FB15CDF4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4519264"/>
            <a:ext cx="4176314" cy="2338736"/>
          </a:xfrm>
          <a:prstGeom prst="rect">
            <a:avLst/>
          </a:prstGeom>
        </p:spPr>
      </p:pic>
      <p:pic>
        <p:nvPicPr>
          <p:cNvPr id="7" name="Picture 6">
            <a:extLst>
              <a:ext uri="{FF2B5EF4-FFF2-40B4-BE49-F238E27FC236}">
                <a16:creationId xmlns:a16="http://schemas.microsoft.com/office/drawing/2014/main" id="{85A7EBDB-7111-489A-A29D-B2EBF21FA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400" y="4543426"/>
            <a:ext cx="4114800" cy="2314575"/>
          </a:xfrm>
          <a:prstGeom prst="rect">
            <a:avLst/>
          </a:prstGeom>
        </p:spPr>
      </p:pic>
      <p:sp>
        <p:nvSpPr>
          <p:cNvPr id="8" name="Cross 7">
            <a:extLst>
              <a:ext uri="{FF2B5EF4-FFF2-40B4-BE49-F238E27FC236}">
                <a16:creationId xmlns:a16="http://schemas.microsoft.com/office/drawing/2014/main" id="{3D981DB9-8C56-4A63-A8E9-3694B3F23B55}"/>
              </a:ext>
            </a:extLst>
          </p:cNvPr>
          <p:cNvSpPr/>
          <p:nvPr/>
        </p:nvSpPr>
        <p:spPr>
          <a:xfrm>
            <a:off x="5753100" y="5334000"/>
            <a:ext cx="685800" cy="6858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eaLnBrk="0" fontAlgn="base" hangingPunct="0">
              <a:spcBef>
                <a:spcPct val="0"/>
              </a:spcBef>
              <a:spcAft>
                <a:spcPct val="0"/>
              </a:spcAft>
            </a:pPr>
            <a:endParaRPr lang="en-US" sz="2400">
              <a:solidFill>
                <a:srgbClr val="FFFFFF"/>
              </a:solidFill>
              <a:latin typeface="Century Gothic"/>
            </a:endParaRPr>
          </a:p>
        </p:txBody>
      </p:sp>
    </p:spTree>
    <p:extLst>
      <p:ext uri="{BB962C8B-B14F-4D97-AF65-F5344CB8AC3E}">
        <p14:creationId xmlns:p14="http://schemas.microsoft.com/office/powerpoint/2010/main" val="396465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8A465-3AFA-4B5C-95A7-352B968C9793}"/>
              </a:ext>
            </a:extLst>
          </p:cNvPr>
          <p:cNvSpPr>
            <a:spLocks noGrp="1"/>
          </p:cNvSpPr>
          <p:nvPr>
            <p:ph type="title"/>
          </p:nvPr>
        </p:nvSpPr>
        <p:spPr/>
        <p:txBody>
          <a:bodyPr/>
          <a:lstStyle/>
          <a:p>
            <a:r>
              <a:rPr lang="en-US" dirty="0"/>
              <a:t>Lover + Harlequin = </a:t>
            </a:r>
            <a:r>
              <a:rPr lang="en-US" b="1" dirty="0"/>
              <a:t>Idiot Husband</a:t>
            </a:r>
          </a:p>
        </p:txBody>
      </p:sp>
      <p:pic>
        <p:nvPicPr>
          <p:cNvPr id="12" name="Picture 11">
            <a:extLst>
              <a:ext uri="{FF2B5EF4-FFF2-40B4-BE49-F238E27FC236}">
                <a16:creationId xmlns:a16="http://schemas.microsoft.com/office/drawing/2014/main" id="{A0CED9B2-1D0A-4175-976B-57063811D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1625600"/>
            <a:ext cx="5383369" cy="3657600"/>
          </a:xfrm>
          <a:prstGeom prst="rect">
            <a:avLst/>
          </a:prstGeom>
        </p:spPr>
      </p:pic>
      <p:pic>
        <p:nvPicPr>
          <p:cNvPr id="4" name="Picture 3">
            <a:extLst>
              <a:ext uri="{FF2B5EF4-FFF2-40B4-BE49-F238E27FC236}">
                <a16:creationId xmlns:a16="http://schemas.microsoft.com/office/drawing/2014/main" id="{9EE745C0-B794-4C85-8D7B-D3D01FF198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170" y="1625600"/>
            <a:ext cx="3248313" cy="1828800"/>
          </a:xfrm>
          <a:prstGeom prst="rect">
            <a:avLst/>
          </a:prstGeom>
        </p:spPr>
      </p:pic>
      <p:pic>
        <p:nvPicPr>
          <p:cNvPr id="7" name="Picture 6">
            <a:extLst>
              <a:ext uri="{FF2B5EF4-FFF2-40B4-BE49-F238E27FC236}">
                <a16:creationId xmlns:a16="http://schemas.microsoft.com/office/drawing/2014/main" id="{C9FD924A-12E9-488B-B76D-2FAC8BEB32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169" y="3471127"/>
            <a:ext cx="2640866" cy="1828800"/>
          </a:xfrm>
          <a:prstGeom prst="rect">
            <a:avLst/>
          </a:prstGeom>
        </p:spPr>
      </p:pic>
      <p:pic>
        <p:nvPicPr>
          <p:cNvPr id="10" name="Picture 9">
            <a:extLst>
              <a:ext uri="{FF2B5EF4-FFF2-40B4-BE49-F238E27FC236}">
                <a16:creationId xmlns:a16="http://schemas.microsoft.com/office/drawing/2014/main" id="{1E336866-A718-431D-A742-8C03DDCCE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9035" y="3471127"/>
            <a:ext cx="2560320" cy="1828800"/>
          </a:xfrm>
          <a:prstGeom prst="rect">
            <a:avLst/>
          </a:prstGeom>
        </p:spPr>
      </p:pic>
      <p:pic>
        <p:nvPicPr>
          <p:cNvPr id="17" name="Picture 16">
            <a:extLst>
              <a:ext uri="{FF2B5EF4-FFF2-40B4-BE49-F238E27FC236}">
                <a16:creationId xmlns:a16="http://schemas.microsoft.com/office/drawing/2014/main" id="{379BFC05-B558-472B-82EB-C2E1EFE31871}"/>
              </a:ext>
            </a:extLst>
          </p:cNvPr>
          <p:cNvPicPr>
            <a:picLocks noChangeAspect="1"/>
          </p:cNvPicPr>
          <p:nvPr/>
        </p:nvPicPr>
        <p:blipFill rotWithShape="1">
          <a:blip r:embed="rId7">
            <a:extLst>
              <a:ext uri="{28A0092B-C50C-407E-A947-70E740481C1C}">
                <a14:useLocalDpi xmlns:a14="http://schemas.microsoft.com/office/drawing/2010/main" val="0"/>
              </a:ext>
            </a:extLst>
          </a:blip>
          <a:srcRect l="2172" r="2334"/>
          <a:stretch/>
        </p:blipFill>
        <p:spPr>
          <a:xfrm>
            <a:off x="8839201" y="1608873"/>
            <a:ext cx="3351213" cy="1828800"/>
          </a:xfrm>
          <a:prstGeom prst="rect">
            <a:avLst/>
          </a:prstGeom>
        </p:spPr>
      </p:pic>
      <p:pic>
        <p:nvPicPr>
          <p:cNvPr id="20" name="Picture 19">
            <a:extLst>
              <a:ext uri="{FF2B5EF4-FFF2-40B4-BE49-F238E27FC236}">
                <a16:creationId xmlns:a16="http://schemas.microsoft.com/office/drawing/2014/main" id="{A3504E3C-EF78-4CBE-A421-3A07B55632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6607" y="5029200"/>
            <a:ext cx="2745719" cy="1828800"/>
          </a:xfrm>
          <a:prstGeom prst="rect">
            <a:avLst/>
          </a:prstGeom>
        </p:spPr>
      </p:pic>
    </p:spTree>
    <p:extLst>
      <p:ext uri="{BB962C8B-B14F-4D97-AF65-F5344CB8AC3E}">
        <p14:creationId xmlns:p14="http://schemas.microsoft.com/office/powerpoint/2010/main" val="192650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7B5F8B9F-6965-46D7-8BE8-1496DE996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091" y="5018900"/>
            <a:ext cx="2353098" cy="1828800"/>
          </a:xfrm>
          <a:prstGeom prst="rect">
            <a:avLst/>
          </a:prstGeom>
        </p:spPr>
      </p:pic>
      <p:sp>
        <p:nvSpPr>
          <p:cNvPr id="2" name="Title 1">
            <a:extLst>
              <a:ext uri="{FF2B5EF4-FFF2-40B4-BE49-F238E27FC236}">
                <a16:creationId xmlns:a16="http://schemas.microsoft.com/office/drawing/2014/main" id="{34E8A465-3AFA-4B5C-95A7-352B968C9793}"/>
              </a:ext>
            </a:extLst>
          </p:cNvPr>
          <p:cNvSpPr>
            <a:spLocks noGrp="1"/>
          </p:cNvSpPr>
          <p:nvPr>
            <p:ph type="title"/>
          </p:nvPr>
        </p:nvSpPr>
        <p:spPr/>
        <p:txBody>
          <a:bodyPr anchor="b"/>
          <a:lstStyle/>
          <a:p>
            <a:r>
              <a:rPr lang="en-US" dirty="0"/>
              <a:t>Father Figure + Harlequin = </a:t>
            </a:r>
            <a:r>
              <a:rPr lang="en-US" b="1" dirty="0"/>
              <a:t>Idiot Dad</a:t>
            </a:r>
          </a:p>
        </p:txBody>
      </p:sp>
      <p:pic>
        <p:nvPicPr>
          <p:cNvPr id="5" name="Picture 4">
            <a:extLst>
              <a:ext uri="{FF2B5EF4-FFF2-40B4-BE49-F238E27FC236}">
                <a16:creationId xmlns:a16="http://schemas.microsoft.com/office/drawing/2014/main" id="{0F029FED-0B29-4C63-A5A8-7F3F449A49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3250" y="1331893"/>
            <a:ext cx="2426970" cy="1828800"/>
          </a:xfrm>
          <a:prstGeom prst="rect">
            <a:avLst/>
          </a:prstGeom>
        </p:spPr>
      </p:pic>
      <p:pic>
        <p:nvPicPr>
          <p:cNvPr id="9" name="Picture 8">
            <a:extLst>
              <a:ext uri="{FF2B5EF4-FFF2-40B4-BE49-F238E27FC236}">
                <a16:creationId xmlns:a16="http://schemas.microsoft.com/office/drawing/2014/main" id="{E7122C67-563B-45E0-9C69-165835C085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966" y="1343468"/>
            <a:ext cx="2734235" cy="1828800"/>
          </a:xfrm>
          <a:prstGeom prst="rect">
            <a:avLst/>
          </a:prstGeom>
        </p:spPr>
      </p:pic>
      <p:pic>
        <p:nvPicPr>
          <p:cNvPr id="14" name="Picture 13">
            <a:extLst>
              <a:ext uri="{FF2B5EF4-FFF2-40B4-BE49-F238E27FC236}">
                <a16:creationId xmlns:a16="http://schemas.microsoft.com/office/drawing/2014/main" id="{9D7B7915-16F4-4AB3-B9CF-84C44905B755}"/>
              </a:ext>
            </a:extLst>
          </p:cNvPr>
          <p:cNvPicPr>
            <a:picLocks noChangeAspect="1"/>
          </p:cNvPicPr>
          <p:nvPr/>
        </p:nvPicPr>
        <p:blipFill rotWithShape="1">
          <a:blip r:embed="rId6">
            <a:extLst>
              <a:ext uri="{28A0092B-C50C-407E-A947-70E740481C1C}">
                <a14:useLocalDpi xmlns:a14="http://schemas.microsoft.com/office/drawing/2010/main" val="0"/>
              </a:ext>
            </a:extLst>
          </a:blip>
          <a:srcRect l="3422" r="-4486"/>
          <a:stretch/>
        </p:blipFill>
        <p:spPr>
          <a:xfrm>
            <a:off x="3038800" y="3158775"/>
            <a:ext cx="3265715" cy="1828800"/>
          </a:xfrm>
          <a:prstGeom prst="rect">
            <a:avLst/>
          </a:prstGeom>
        </p:spPr>
      </p:pic>
      <p:pic>
        <p:nvPicPr>
          <p:cNvPr id="16" name="Picture 15">
            <a:extLst>
              <a:ext uri="{FF2B5EF4-FFF2-40B4-BE49-F238E27FC236}">
                <a16:creationId xmlns:a16="http://schemas.microsoft.com/office/drawing/2014/main" id="{E615DE32-8133-42DA-9878-38D19CD12571}"/>
              </a:ext>
            </a:extLst>
          </p:cNvPr>
          <p:cNvPicPr>
            <a:picLocks noChangeAspect="1"/>
          </p:cNvPicPr>
          <p:nvPr/>
        </p:nvPicPr>
        <p:blipFill rotWithShape="1">
          <a:blip r:embed="rId7">
            <a:extLst>
              <a:ext uri="{28A0092B-C50C-407E-A947-70E740481C1C}">
                <a14:useLocalDpi xmlns:a14="http://schemas.microsoft.com/office/drawing/2010/main" val="0"/>
              </a:ext>
            </a:extLst>
          </a:blip>
          <a:srcRect l="11060" r="10234"/>
          <a:stretch/>
        </p:blipFill>
        <p:spPr>
          <a:xfrm>
            <a:off x="9525000" y="3166946"/>
            <a:ext cx="2565220" cy="1828800"/>
          </a:xfrm>
          <a:prstGeom prst="rect">
            <a:avLst/>
          </a:prstGeom>
        </p:spPr>
      </p:pic>
      <p:pic>
        <p:nvPicPr>
          <p:cNvPr id="18" name="Picture 17">
            <a:extLst>
              <a:ext uri="{FF2B5EF4-FFF2-40B4-BE49-F238E27FC236}">
                <a16:creationId xmlns:a16="http://schemas.microsoft.com/office/drawing/2014/main" id="{24B4D3C9-981C-4F1B-9F70-9C3F2507C8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354" y="1332104"/>
            <a:ext cx="1917700" cy="1828800"/>
          </a:xfrm>
          <a:prstGeom prst="rect">
            <a:avLst/>
          </a:prstGeom>
        </p:spPr>
      </p:pic>
      <p:pic>
        <p:nvPicPr>
          <p:cNvPr id="22" name="Picture 21">
            <a:extLst>
              <a:ext uri="{FF2B5EF4-FFF2-40B4-BE49-F238E27FC236}">
                <a16:creationId xmlns:a16="http://schemas.microsoft.com/office/drawing/2014/main" id="{39C5A660-8235-41CD-8162-970C7C99D2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2915" y="1331893"/>
            <a:ext cx="2351314" cy="1828800"/>
          </a:xfrm>
          <a:prstGeom prst="rect">
            <a:avLst/>
          </a:prstGeom>
        </p:spPr>
      </p:pic>
      <p:pic>
        <p:nvPicPr>
          <p:cNvPr id="24" name="Picture 23">
            <a:extLst>
              <a:ext uri="{FF2B5EF4-FFF2-40B4-BE49-F238E27FC236}">
                <a16:creationId xmlns:a16="http://schemas.microsoft.com/office/drawing/2014/main" id="{B7B646CC-C589-478B-B6AA-074FEBF11D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5201" y="1331893"/>
            <a:ext cx="2283725" cy="1828800"/>
          </a:xfrm>
          <a:prstGeom prst="rect">
            <a:avLst/>
          </a:prstGeom>
        </p:spPr>
      </p:pic>
      <p:pic>
        <p:nvPicPr>
          <p:cNvPr id="26" name="Picture 25">
            <a:extLst>
              <a:ext uri="{FF2B5EF4-FFF2-40B4-BE49-F238E27FC236}">
                <a16:creationId xmlns:a16="http://schemas.microsoft.com/office/drawing/2014/main" id="{A71B2F83-9E78-4750-8AD4-5C43DF59BC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4354" y="5029200"/>
            <a:ext cx="2441542" cy="1828800"/>
          </a:xfrm>
          <a:prstGeom prst="rect">
            <a:avLst/>
          </a:prstGeom>
        </p:spPr>
      </p:pic>
      <p:pic>
        <p:nvPicPr>
          <p:cNvPr id="28" name="Picture 27">
            <a:extLst>
              <a:ext uri="{FF2B5EF4-FFF2-40B4-BE49-F238E27FC236}">
                <a16:creationId xmlns:a16="http://schemas.microsoft.com/office/drawing/2014/main" id="{807D56C6-80B2-424D-8766-787671C1F2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9572" y="3160693"/>
            <a:ext cx="3265714" cy="1828800"/>
          </a:xfrm>
          <a:prstGeom prst="rect">
            <a:avLst/>
          </a:prstGeom>
        </p:spPr>
      </p:pic>
      <p:pic>
        <p:nvPicPr>
          <p:cNvPr id="30" name="Picture 29">
            <a:extLst>
              <a:ext uri="{FF2B5EF4-FFF2-40B4-BE49-F238E27FC236}">
                <a16:creationId xmlns:a16="http://schemas.microsoft.com/office/drawing/2014/main" id="{96916FDD-3695-4147-8A30-34256DEEE93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4355" y="3180652"/>
            <a:ext cx="2739775" cy="1828800"/>
          </a:xfrm>
          <a:prstGeom prst="rect">
            <a:avLst/>
          </a:prstGeom>
        </p:spPr>
      </p:pic>
      <p:pic>
        <p:nvPicPr>
          <p:cNvPr id="36" name="Picture 35">
            <a:extLst>
              <a:ext uri="{FF2B5EF4-FFF2-40B4-BE49-F238E27FC236}">
                <a16:creationId xmlns:a16="http://schemas.microsoft.com/office/drawing/2014/main" id="{AC0051A4-03AE-4515-AF5D-D98723FBFEE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25" t="12222" r="10986"/>
          <a:stretch/>
        </p:blipFill>
        <p:spPr>
          <a:xfrm>
            <a:off x="4767053" y="4987575"/>
            <a:ext cx="2685327" cy="1828800"/>
          </a:xfrm>
          <a:prstGeom prst="rect">
            <a:avLst/>
          </a:prstGeom>
        </p:spPr>
      </p:pic>
      <p:pic>
        <p:nvPicPr>
          <p:cNvPr id="38" name="Picture 37">
            <a:extLst>
              <a:ext uri="{FF2B5EF4-FFF2-40B4-BE49-F238E27FC236}">
                <a16:creationId xmlns:a16="http://schemas.microsoft.com/office/drawing/2014/main" id="{6B6E545B-E32E-4030-A1E9-B92EC36048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68089" y="5008600"/>
            <a:ext cx="2741059" cy="1828800"/>
          </a:xfrm>
          <a:prstGeom prst="rect">
            <a:avLst/>
          </a:prstGeom>
        </p:spPr>
      </p:pic>
      <p:pic>
        <p:nvPicPr>
          <p:cNvPr id="40" name="Picture 39">
            <a:extLst>
              <a:ext uri="{FF2B5EF4-FFF2-40B4-BE49-F238E27FC236}">
                <a16:creationId xmlns:a16="http://schemas.microsoft.com/office/drawing/2014/main" id="{47A97A05-FDED-4459-B2DB-881B936EFD1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46176" y="5029200"/>
            <a:ext cx="2567031" cy="1828800"/>
          </a:xfrm>
          <a:prstGeom prst="rect">
            <a:avLst/>
          </a:prstGeom>
        </p:spPr>
      </p:pic>
    </p:spTree>
    <p:extLst>
      <p:ext uri="{BB962C8B-B14F-4D97-AF65-F5344CB8AC3E}">
        <p14:creationId xmlns:p14="http://schemas.microsoft.com/office/powerpoint/2010/main" val="210334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B0560-A6B9-458C-8A9E-53C7AF348DCA}"/>
              </a:ext>
            </a:extLst>
          </p:cNvPr>
          <p:cNvPicPr>
            <a:picLocks noChangeAspect="1"/>
          </p:cNvPicPr>
          <p:nvPr/>
        </p:nvPicPr>
        <p:blipFill rotWithShape="1">
          <a:blip r:embed="rId3">
            <a:extLst>
              <a:ext uri="{28A0092B-C50C-407E-A947-70E740481C1C}">
                <a14:useLocalDpi xmlns:a14="http://schemas.microsoft.com/office/drawing/2010/main" val="0"/>
              </a:ext>
            </a:extLst>
          </a:blip>
          <a:srcRect l="53248" r="5335"/>
          <a:stretch/>
        </p:blipFill>
        <p:spPr>
          <a:xfrm>
            <a:off x="10058401" y="1600200"/>
            <a:ext cx="2132013" cy="3429000"/>
          </a:xfrm>
          <a:prstGeom prst="rect">
            <a:avLst/>
          </a:prstGeom>
        </p:spPr>
      </p:pic>
      <p:sp>
        <p:nvSpPr>
          <p:cNvPr id="2" name="Title 1">
            <a:extLst>
              <a:ext uri="{FF2B5EF4-FFF2-40B4-BE49-F238E27FC236}">
                <a16:creationId xmlns:a16="http://schemas.microsoft.com/office/drawing/2014/main" id="{825287C6-5F2E-40F5-BB3E-4D39ED9648CB}"/>
              </a:ext>
            </a:extLst>
          </p:cNvPr>
          <p:cNvSpPr>
            <a:spLocks noGrp="1"/>
          </p:cNvSpPr>
          <p:nvPr>
            <p:ph type="title"/>
          </p:nvPr>
        </p:nvSpPr>
        <p:spPr>
          <a:xfrm>
            <a:off x="1051034" y="76200"/>
            <a:ext cx="11139380" cy="995855"/>
          </a:xfrm>
        </p:spPr>
        <p:txBody>
          <a:bodyPr/>
          <a:lstStyle/>
          <a:p>
            <a:r>
              <a:rPr lang="en-US" dirty="0"/>
              <a:t>Mentally/Socially </a:t>
            </a:r>
            <a:r>
              <a:rPr lang="en-US" u="sng" dirty="0"/>
              <a:t>Disabled</a:t>
            </a:r>
            <a:r>
              <a:rPr lang="en-US" dirty="0"/>
              <a:t> + Harlequin = </a:t>
            </a:r>
            <a:r>
              <a:rPr lang="en-US" b="1" dirty="0"/>
              <a:t>Autistic Clown</a:t>
            </a:r>
          </a:p>
        </p:txBody>
      </p:sp>
      <p:pic>
        <p:nvPicPr>
          <p:cNvPr id="8" name="Picture 7">
            <a:extLst>
              <a:ext uri="{FF2B5EF4-FFF2-40B4-BE49-F238E27FC236}">
                <a16:creationId xmlns:a16="http://schemas.microsoft.com/office/drawing/2014/main" id="{367FD98D-C9FC-4F7F-AFA4-02BCA70B699C}"/>
              </a:ext>
            </a:extLst>
          </p:cNvPr>
          <p:cNvPicPr>
            <a:picLocks noChangeAspect="1"/>
          </p:cNvPicPr>
          <p:nvPr/>
        </p:nvPicPr>
        <p:blipFill rotWithShape="1">
          <a:blip r:embed="rId3">
            <a:extLst>
              <a:ext uri="{28A0092B-C50C-407E-A947-70E740481C1C}">
                <a14:useLocalDpi xmlns:a14="http://schemas.microsoft.com/office/drawing/2010/main" val="0"/>
              </a:ext>
            </a:extLst>
          </a:blip>
          <a:srcRect l="8799" r="49784"/>
          <a:stretch/>
        </p:blipFill>
        <p:spPr>
          <a:xfrm>
            <a:off x="1588" y="1600200"/>
            <a:ext cx="2132012" cy="3429000"/>
          </a:xfrm>
          <a:prstGeom prst="rect">
            <a:avLst/>
          </a:prstGeom>
        </p:spPr>
      </p:pic>
      <p:pic>
        <p:nvPicPr>
          <p:cNvPr id="6" name="Picture 5">
            <a:extLst>
              <a:ext uri="{FF2B5EF4-FFF2-40B4-BE49-F238E27FC236}">
                <a16:creationId xmlns:a16="http://schemas.microsoft.com/office/drawing/2014/main" id="{1A8A0ECA-A012-4845-B97C-A7864432C5BC}"/>
              </a:ext>
            </a:extLst>
          </p:cNvPr>
          <p:cNvPicPr>
            <a:picLocks noChangeAspect="1"/>
          </p:cNvPicPr>
          <p:nvPr/>
        </p:nvPicPr>
        <p:blipFill rotWithShape="1">
          <a:blip r:embed="rId4">
            <a:extLst>
              <a:ext uri="{28A0092B-C50C-407E-A947-70E740481C1C}">
                <a14:useLocalDpi xmlns:a14="http://schemas.microsoft.com/office/drawing/2010/main" val="0"/>
              </a:ext>
            </a:extLst>
          </a:blip>
          <a:srcRect l="13333" r="58741"/>
          <a:stretch/>
        </p:blipFill>
        <p:spPr>
          <a:xfrm>
            <a:off x="7924800" y="1600200"/>
            <a:ext cx="2209800" cy="3429000"/>
          </a:xfrm>
          <a:prstGeom prst="rect">
            <a:avLst/>
          </a:prstGeom>
        </p:spPr>
      </p:pic>
      <p:pic>
        <p:nvPicPr>
          <p:cNvPr id="4" name="Picture 3">
            <a:extLst>
              <a:ext uri="{FF2B5EF4-FFF2-40B4-BE49-F238E27FC236}">
                <a16:creationId xmlns:a16="http://schemas.microsoft.com/office/drawing/2014/main" id="{5D223C16-8E60-4E91-BB64-3A9C8FEE853B}"/>
              </a:ext>
            </a:extLst>
          </p:cNvPr>
          <p:cNvPicPr>
            <a:picLocks noChangeAspect="1"/>
          </p:cNvPicPr>
          <p:nvPr/>
        </p:nvPicPr>
        <p:blipFill rotWithShape="1">
          <a:blip r:embed="rId5">
            <a:extLst>
              <a:ext uri="{28A0092B-C50C-407E-A947-70E740481C1C}">
                <a14:useLocalDpi xmlns:a14="http://schemas.microsoft.com/office/drawing/2010/main" val="0"/>
              </a:ext>
            </a:extLst>
          </a:blip>
          <a:srcRect b="50000"/>
          <a:stretch/>
        </p:blipFill>
        <p:spPr>
          <a:xfrm>
            <a:off x="1295400" y="1600200"/>
            <a:ext cx="6858000" cy="3429000"/>
          </a:xfrm>
          <a:prstGeom prst="rect">
            <a:avLst/>
          </a:prstGeom>
        </p:spPr>
      </p:pic>
    </p:spTree>
    <p:extLst>
      <p:ext uri="{BB962C8B-B14F-4D97-AF65-F5344CB8AC3E}">
        <p14:creationId xmlns:p14="http://schemas.microsoft.com/office/powerpoint/2010/main" val="415480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990601"/>
            <a:ext cx="3312691" cy="5639019"/>
          </a:xfrm>
          <a:prstGeom prst="rect">
            <a:avLst/>
          </a:prstGeom>
          <a:ln>
            <a:solidFill>
              <a:schemeClr val="accent1"/>
            </a:solidFill>
          </a:ln>
        </p:spPr>
      </p:pic>
      <p:sp>
        <p:nvSpPr>
          <p:cNvPr id="5" name="Rectangle 4"/>
          <p:cNvSpPr/>
          <p:nvPr/>
        </p:nvSpPr>
        <p:spPr>
          <a:xfrm>
            <a:off x="4460195" y="1219200"/>
            <a:ext cx="5575565" cy="3416320"/>
          </a:xfrm>
          <a:prstGeom prst="rect">
            <a:avLst/>
          </a:prstGeom>
          <a:noFill/>
        </p:spPr>
        <p:txBody>
          <a:bodyPr wrap="none" lIns="91440" tIns="45720" rIns="91440" bIns="45720">
            <a:spAutoFit/>
          </a:bodyPr>
          <a:lstStyle/>
          <a:p>
            <a:pPr algn="ctr" defTabSz="1217613" eaLnBrk="0" fontAlgn="base" hangingPunct="0">
              <a:spcBef>
                <a:spcPct val="0"/>
              </a:spcBef>
              <a:spcAft>
                <a:spcPct val="0"/>
              </a:spcAft>
            </a:pPr>
            <a:r>
              <a:rPr lang="en-US" sz="5400" b="1" dirty="0">
                <a:ln w="12700" cmpd="sng">
                  <a:solidFill>
                    <a:srgbClr val="61A796"/>
                  </a:solidFill>
                  <a:prstDash val="solid"/>
                </a:ln>
                <a:solidFill>
                  <a:srgbClr val="990000"/>
                </a:solidFill>
                <a:latin typeface="Century Gothic" panose="020B0502020202020204" pitchFamily="34" charset="0"/>
              </a:rPr>
              <a:t>Amazon offered</a:t>
            </a:r>
          </a:p>
          <a:p>
            <a:pPr algn="ctr" defTabSz="1217613" eaLnBrk="0" fontAlgn="base" hangingPunct="0">
              <a:spcBef>
                <a:spcPct val="0"/>
              </a:spcBef>
              <a:spcAft>
                <a:spcPct val="0"/>
              </a:spcAft>
            </a:pPr>
            <a:r>
              <a:rPr lang="en-US" sz="5400" b="1" dirty="0">
                <a:ln w="12700" cmpd="sng">
                  <a:solidFill>
                    <a:srgbClr val="61A796"/>
                  </a:solidFill>
                  <a:prstDash val="solid"/>
                </a:ln>
                <a:solidFill>
                  <a:srgbClr val="990000"/>
                </a:solidFill>
                <a:latin typeface="Century Gothic" panose="020B0502020202020204" pitchFamily="34" charset="0"/>
              </a:rPr>
              <a:t>33 MILLION +</a:t>
            </a:r>
          </a:p>
          <a:p>
            <a:pPr algn="ctr" defTabSz="1217613" eaLnBrk="0" fontAlgn="base" hangingPunct="0">
              <a:spcBef>
                <a:spcPct val="0"/>
              </a:spcBef>
              <a:spcAft>
                <a:spcPct val="0"/>
              </a:spcAft>
            </a:pPr>
            <a:r>
              <a:rPr lang="en-US" sz="5400" b="1" dirty="0">
                <a:ln w="12700" cmpd="sng">
                  <a:solidFill>
                    <a:srgbClr val="61A796"/>
                  </a:solidFill>
                  <a:prstDash val="solid"/>
                </a:ln>
                <a:solidFill>
                  <a:srgbClr val="990000"/>
                </a:solidFill>
                <a:latin typeface="Century Gothic" panose="020B0502020202020204" pitchFamily="34" charset="0"/>
              </a:rPr>
              <a:t>Paperbacks</a:t>
            </a:r>
          </a:p>
          <a:p>
            <a:pPr algn="ctr" defTabSz="1217613" eaLnBrk="0" fontAlgn="base" hangingPunct="0">
              <a:spcBef>
                <a:spcPct val="0"/>
              </a:spcBef>
              <a:spcAft>
                <a:spcPct val="0"/>
              </a:spcAft>
            </a:pPr>
            <a:r>
              <a:rPr lang="en-US" sz="5400" b="1" u="sng" dirty="0">
                <a:ln w="12700" cmpd="sng">
                  <a:solidFill>
                    <a:srgbClr val="61A796"/>
                  </a:solidFill>
                  <a:prstDash val="solid"/>
                </a:ln>
                <a:solidFill>
                  <a:srgbClr val="990000"/>
                </a:solidFill>
                <a:latin typeface="Century Gothic" panose="020B0502020202020204" pitchFamily="34" charset="0"/>
              </a:rPr>
              <a:t>5 years ago</a:t>
            </a:r>
          </a:p>
        </p:txBody>
      </p:sp>
      <p:sp>
        <p:nvSpPr>
          <p:cNvPr id="2" name="TextBox 1">
            <a:extLst>
              <a:ext uri="{FF2B5EF4-FFF2-40B4-BE49-F238E27FC236}">
                <a16:creationId xmlns:a16="http://schemas.microsoft.com/office/drawing/2014/main" id="{CEF8F0A1-2794-4AAF-A1FC-A77B5A0FAA3A}"/>
              </a:ext>
            </a:extLst>
          </p:cNvPr>
          <p:cNvSpPr txBox="1"/>
          <p:nvPr/>
        </p:nvSpPr>
        <p:spPr>
          <a:xfrm>
            <a:off x="4419601" y="4953000"/>
            <a:ext cx="7162801" cy="1569660"/>
          </a:xfrm>
          <a:prstGeom prst="rect">
            <a:avLst/>
          </a:prstGeom>
          <a:noFill/>
        </p:spPr>
        <p:txBody>
          <a:bodyPr wrap="square" rtlCol="0">
            <a:spAutoFit/>
          </a:bodyPr>
          <a:lstStyle/>
          <a:p>
            <a:pPr defTabSz="1217613" eaLnBrk="0" fontAlgn="base" hangingPunct="0">
              <a:spcBef>
                <a:spcPct val="0"/>
              </a:spcBef>
              <a:spcAft>
                <a:spcPct val="0"/>
              </a:spcAft>
            </a:pPr>
            <a:r>
              <a:rPr lang="en-US" sz="2400" dirty="0">
                <a:solidFill>
                  <a:srgbClr val="374C81"/>
                </a:solidFill>
                <a:latin typeface="Century Gothic" panose="020B0502020202020204" pitchFamily="34" charset="0"/>
              </a:rPr>
              <a:t>A call to Amazon in April 2019 resulted in the answer: “…more than 42 million new paperbacks written in English but the number changes daily…”</a:t>
            </a:r>
          </a:p>
        </p:txBody>
      </p:sp>
    </p:spTree>
    <p:extLst>
      <p:ext uri="{BB962C8B-B14F-4D97-AF65-F5344CB8AC3E}">
        <p14:creationId xmlns:p14="http://schemas.microsoft.com/office/powerpoint/2010/main" val="296383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7EFF3-C278-400B-A2D4-18717AABB28A}"/>
              </a:ext>
            </a:extLst>
          </p:cNvPr>
          <p:cNvSpPr>
            <a:spLocks noGrp="1"/>
          </p:cNvSpPr>
          <p:nvPr>
            <p:ph type="title"/>
          </p:nvPr>
        </p:nvSpPr>
        <p:spPr/>
        <p:txBody>
          <a:bodyPr/>
          <a:lstStyle/>
          <a:p>
            <a:r>
              <a:rPr lang="en-US" dirty="0"/>
              <a:t>Warrior + Dumb Muscle = </a:t>
            </a:r>
            <a:r>
              <a:rPr lang="en-US" b="1" dirty="0"/>
              <a:t>Mindless Drone</a:t>
            </a:r>
          </a:p>
        </p:txBody>
      </p:sp>
      <p:pic>
        <p:nvPicPr>
          <p:cNvPr id="4" name="Picture 3">
            <a:extLst>
              <a:ext uri="{FF2B5EF4-FFF2-40B4-BE49-F238E27FC236}">
                <a16:creationId xmlns:a16="http://schemas.microsoft.com/office/drawing/2014/main" id="{A5643FFE-028F-44A6-B7C1-6930BB8CF7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3" y="1600200"/>
            <a:ext cx="6624320" cy="4140200"/>
          </a:xfrm>
          <a:prstGeom prst="rect">
            <a:avLst/>
          </a:prstGeom>
        </p:spPr>
      </p:pic>
      <p:pic>
        <p:nvPicPr>
          <p:cNvPr id="8" name="Picture 7">
            <a:extLst>
              <a:ext uri="{FF2B5EF4-FFF2-40B4-BE49-F238E27FC236}">
                <a16:creationId xmlns:a16="http://schemas.microsoft.com/office/drawing/2014/main" id="{A14B5038-3D5B-49F0-B321-85ADFB3BCBD5}"/>
              </a:ext>
            </a:extLst>
          </p:cNvPr>
          <p:cNvPicPr>
            <a:picLocks noChangeAspect="1"/>
          </p:cNvPicPr>
          <p:nvPr/>
        </p:nvPicPr>
        <p:blipFill rotWithShape="1">
          <a:blip r:embed="rId4">
            <a:extLst>
              <a:ext uri="{28A0092B-C50C-407E-A947-70E740481C1C}">
                <a14:useLocalDpi xmlns:a14="http://schemas.microsoft.com/office/drawing/2010/main" val="0"/>
              </a:ext>
            </a:extLst>
          </a:blip>
          <a:srcRect t="13546" b="7251"/>
          <a:stretch/>
        </p:blipFill>
        <p:spPr>
          <a:xfrm>
            <a:off x="2889536" y="1600200"/>
            <a:ext cx="9293172" cy="4140200"/>
          </a:xfrm>
          <a:prstGeom prst="rect">
            <a:avLst/>
          </a:prstGeom>
        </p:spPr>
      </p:pic>
      <p:pic>
        <p:nvPicPr>
          <p:cNvPr id="10" name="Picture 9">
            <a:extLst>
              <a:ext uri="{FF2B5EF4-FFF2-40B4-BE49-F238E27FC236}">
                <a16:creationId xmlns:a16="http://schemas.microsoft.com/office/drawing/2014/main" id="{8A200C71-224A-4494-BE49-E2E60980F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15" y="3371111"/>
            <a:ext cx="8437485" cy="3498041"/>
          </a:xfrm>
          <a:prstGeom prst="rect">
            <a:avLst/>
          </a:prstGeom>
        </p:spPr>
      </p:pic>
      <p:pic>
        <p:nvPicPr>
          <p:cNvPr id="12" name="Picture 11">
            <a:extLst>
              <a:ext uri="{FF2B5EF4-FFF2-40B4-BE49-F238E27FC236}">
                <a16:creationId xmlns:a16="http://schemas.microsoft.com/office/drawing/2014/main" id="{83A3879A-78AD-49C4-9801-642C1C4F2D55}"/>
              </a:ext>
            </a:extLst>
          </p:cNvPr>
          <p:cNvPicPr>
            <a:picLocks noChangeAspect="1"/>
          </p:cNvPicPr>
          <p:nvPr/>
        </p:nvPicPr>
        <p:blipFill rotWithShape="1">
          <a:blip r:embed="rId6">
            <a:extLst>
              <a:ext uri="{28A0092B-C50C-407E-A947-70E740481C1C}">
                <a14:useLocalDpi xmlns:a14="http://schemas.microsoft.com/office/drawing/2010/main" val="0"/>
              </a:ext>
            </a:extLst>
          </a:blip>
          <a:srcRect l="1690"/>
          <a:stretch/>
        </p:blipFill>
        <p:spPr>
          <a:xfrm>
            <a:off x="2590800" y="2814943"/>
            <a:ext cx="9588732" cy="4057650"/>
          </a:xfrm>
          <a:prstGeom prst="rect">
            <a:avLst/>
          </a:prstGeom>
        </p:spPr>
      </p:pic>
    </p:spTree>
    <p:extLst>
      <p:ext uri="{BB962C8B-B14F-4D97-AF65-F5344CB8AC3E}">
        <p14:creationId xmlns:p14="http://schemas.microsoft.com/office/powerpoint/2010/main" val="15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3FE18-071E-4CA5-B4BA-D5237B0DAFC8}"/>
              </a:ext>
            </a:extLst>
          </p:cNvPr>
          <p:cNvSpPr>
            <a:spLocks noGrp="1"/>
          </p:cNvSpPr>
          <p:nvPr>
            <p:ph type="title"/>
          </p:nvPr>
        </p:nvSpPr>
        <p:spPr/>
        <p:txBody>
          <a:bodyPr/>
          <a:lstStyle/>
          <a:p>
            <a:r>
              <a:rPr lang="en-US" dirty="0"/>
              <a:t>Warrior + Psychopath = </a:t>
            </a:r>
            <a:r>
              <a:rPr lang="en-US" b="1" dirty="0"/>
              <a:t>Sociopathic Soldier</a:t>
            </a:r>
          </a:p>
        </p:txBody>
      </p:sp>
      <p:pic>
        <p:nvPicPr>
          <p:cNvPr id="4" name="Picture 3">
            <a:extLst>
              <a:ext uri="{FF2B5EF4-FFF2-40B4-BE49-F238E27FC236}">
                <a16:creationId xmlns:a16="http://schemas.microsoft.com/office/drawing/2014/main" id="{043FFACF-201F-4AA0-9798-918429563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04" y="1447800"/>
            <a:ext cx="3478696" cy="2057400"/>
          </a:xfrm>
          <a:prstGeom prst="rect">
            <a:avLst/>
          </a:prstGeom>
        </p:spPr>
      </p:pic>
      <p:pic>
        <p:nvPicPr>
          <p:cNvPr id="6" name="Picture 5">
            <a:extLst>
              <a:ext uri="{FF2B5EF4-FFF2-40B4-BE49-F238E27FC236}">
                <a16:creationId xmlns:a16="http://schemas.microsoft.com/office/drawing/2014/main" id="{6C145B36-F6D9-484F-9936-DAC86A646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8927" y="1600200"/>
            <a:ext cx="3361487" cy="5257800"/>
          </a:xfrm>
          <a:prstGeom prst="rect">
            <a:avLst/>
          </a:prstGeom>
        </p:spPr>
      </p:pic>
      <p:pic>
        <p:nvPicPr>
          <p:cNvPr id="8" name="Picture 7">
            <a:extLst>
              <a:ext uri="{FF2B5EF4-FFF2-40B4-BE49-F238E27FC236}">
                <a16:creationId xmlns:a16="http://schemas.microsoft.com/office/drawing/2014/main" id="{C9D84B48-3D2E-48AA-AF04-6000E0D212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1600200"/>
            <a:ext cx="3518604" cy="5257800"/>
          </a:xfrm>
          <a:prstGeom prst="rect">
            <a:avLst/>
          </a:prstGeom>
        </p:spPr>
      </p:pic>
      <p:pic>
        <p:nvPicPr>
          <p:cNvPr id="10" name="Picture 9">
            <a:extLst>
              <a:ext uri="{FF2B5EF4-FFF2-40B4-BE49-F238E27FC236}">
                <a16:creationId xmlns:a16="http://schemas.microsoft.com/office/drawing/2014/main" id="{A74820D3-7F03-4A3C-AE9F-7596FB5F00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8133" y="3632200"/>
            <a:ext cx="2132150" cy="3200400"/>
          </a:xfrm>
          <a:prstGeom prst="rect">
            <a:avLst/>
          </a:prstGeom>
        </p:spPr>
      </p:pic>
      <p:pic>
        <p:nvPicPr>
          <p:cNvPr id="12" name="Picture 11">
            <a:extLst>
              <a:ext uri="{FF2B5EF4-FFF2-40B4-BE49-F238E27FC236}">
                <a16:creationId xmlns:a16="http://schemas.microsoft.com/office/drawing/2014/main" id="{AD15375D-65CA-4129-A7AC-FF51E14A7E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829" y="3611531"/>
            <a:ext cx="2431304" cy="3241739"/>
          </a:xfrm>
          <a:prstGeom prst="rect">
            <a:avLst/>
          </a:prstGeom>
        </p:spPr>
      </p:pic>
    </p:spTree>
    <p:extLst>
      <p:ext uri="{BB962C8B-B14F-4D97-AF65-F5344CB8AC3E}">
        <p14:creationId xmlns:p14="http://schemas.microsoft.com/office/powerpoint/2010/main" val="158628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CFCA-78BA-4DC6-875F-A0286CA963B8}"/>
              </a:ext>
            </a:extLst>
          </p:cNvPr>
          <p:cNvSpPr>
            <a:spLocks noGrp="1"/>
          </p:cNvSpPr>
          <p:nvPr>
            <p:ph type="title"/>
          </p:nvPr>
        </p:nvSpPr>
        <p:spPr/>
        <p:txBody>
          <a:bodyPr/>
          <a:lstStyle/>
          <a:p>
            <a:r>
              <a:rPr lang="en-US" dirty="0"/>
              <a:t>Prostitute + McCoy = Sympathetic Sinner</a:t>
            </a:r>
          </a:p>
        </p:txBody>
      </p:sp>
      <p:sp>
        <p:nvSpPr>
          <p:cNvPr id="3" name="Content Placeholder 2">
            <a:extLst>
              <a:ext uri="{FF2B5EF4-FFF2-40B4-BE49-F238E27FC236}">
                <a16:creationId xmlns:a16="http://schemas.microsoft.com/office/drawing/2014/main" id="{AB66EA23-FE9E-41CA-826B-8C9C06515BD8}"/>
              </a:ext>
            </a:extLst>
          </p:cNvPr>
          <p:cNvSpPr>
            <a:spLocks noGrp="1"/>
          </p:cNvSpPr>
          <p:nvPr>
            <p:ph idx="1"/>
          </p:nvPr>
        </p:nvSpPr>
        <p:spPr/>
        <p:txBody>
          <a:bodyPr/>
          <a:lstStyle/>
          <a:p>
            <a:pPr marL="0" indent="0">
              <a:buNone/>
            </a:pPr>
            <a:r>
              <a:rPr lang="en-US" sz="4400" dirty="0"/>
              <a:t>aka “Hooker with the Heart of Gold”</a:t>
            </a:r>
          </a:p>
        </p:txBody>
      </p:sp>
      <p:pic>
        <p:nvPicPr>
          <p:cNvPr id="11" name="Picture 10">
            <a:extLst>
              <a:ext uri="{FF2B5EF4-FFF2-40B4-BE49-F238E27FC236}">
                <a16:creationId xmlns:a16="http://schemas.microsoft.com/office/drawing/2014/main" id="{A0518E65-1896-483B-BC1A-8693856E1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076" y="2484438"/>
            <a:ext cx="1962150" cy="2905125"/>
          </a:xfrm>
          <a:prstGeom prst="rect">
            <a:avLst/>
          </a:prstGeom>
        </p:spPr>
      </p:pic>
      <p:pic>
        <p:nvPicPr>
          <p:cNvPr id="13" name="Picture 12">
            <a:extLst>
              <a:ext uri="{FF2B5EF4-FFF2-40B4-BE49-F238E27FC236}">
                <a16:creationId xmlns:a16="http://schemas.microsoft.com/office/drawing/2014/main" id="{855B6A30-6AB8-4579-886D-EFFEE9938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8503" y="2502855"/>
            <a:ext cx="1962150" cy="2907550"/>
          </a:xfrm>
          <a:prstGeom prst="rect">
            <a:avLst/>
          </a:prstGeom>
        </p:spPr>
      </p:pic>
      <p:pic>
        <p:nvPicPr>
          <p:cNvPr id="15" name="Picture 14">
            <a:extLst>
              <a:ext uri="{FF2B5EF4-FFF2-40B4-BE49-F238E27FC236}">
                <a16:creationId xmlns:a16="http://schemas.microsoft.com/office/drawing/2014/main" id="{6C2B3C97-BE06-4D36-AD54-A6D3AFEA09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0930" y="2495588"/>
            <a:ext cx="1648322" cy="2925968"/>
          </a:xfrm>
          <a:prstGeom prst="rect">
            <a:avLst/>
          </a:prstGeom>
        </p:spPr>
      </p:pic>
      <p:pic>
        <p:nvPicPr>
          <p:cNvPr id="17" name="Picture 16">
            <a:extLst>
              <a:ext uri="{FF2B5EF4-FFF2-40B4-BE49-F238E27FC236}">
                <a16:creationId xmlns:a16="http://schemas.microsoft.com/office/drawing/2014/main" id="{79257964-3F71-47A8-9039-7E9F667DF1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9530" y="2502855"/>
            <a:ext cx="1973271" cy="2905696"/>
          </a:xfrm>
          <a:prstGeom prst="rect">
            <a:avLst/>
          </a:prstGeom>
        </p:spPr>
      </p:pic>
      <p:pic>
        <p:nvPicPr>
          <p:cNvPr id="19" name="Picture 18">
            <a:extLst>
              <a:ext uri="{FF2B5EF4-FFF2-40B4-BE49-F238E27FC236}">
                <a16:creationId xmlns:a16="http://schemas.microsoft.com/office/drawing/2014/main" id="{40BA9F68-DDDB-4ED5-B34A-291DC9A333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3077" y="2477362"/>
            <a:ext cx="1962150" cy="2943225"/>
          </a:xfrm>
          <a:prstGeom prst="rect">
            <a:avLst/>
          </a:prstGeom>
        </p:spPr>
      </p:pic>
      <p:pic>
        <p:nvPicPr>
          <p:cNvPr id="5" name="Picture 4">
            <a:extLst>
              <a:ext uri="{FF2B5EF4-FFF2-40B4-BE49-F238E27FC236}">
                <a16:creationId xmlns:a16="http://schemas.microsoft.com/office/drawing/2014/main" id="{C7F26848-FA22-4D6D-A469-7D5DCBDC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299" y="2477361"/>
            <a:ext cx="1865917" cy="2940685"/>
          </a:xfrm>
          <a:prstGeom prst="rect">
            <a:avLst/>
          </a:prstGeom>
        </p:spPr>
      </p:pic>
    </p:spTree>
    <p:extLst>
      <p:ext uri="{BB962C8B-B14F-4D97-AF65-F5344CB8AC3E}">
        <p14:creationId xmlns:p14="http://schemas.microsoft.com/office/powerpoint/2010/main" val="304515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AB55B-45D3-4B92-B465-234966FDF7FF}"/>
              </a:ext>
            </a:extLst>
          </p:cNvPr>
          <p:cNvSpPr>
            <a:spLocks noGrp="1"/>
          </p:cNvSpPr>
          <p:nvPr>
            <p:ph type="title"/>
          </p:nvPr>
        </p:nvSpPr>
        <p:spPr/>
        <p:txBody>
          <a:bodyPr/>
          <a:lstStyle/>
          <a:p>
            <a:r>
              <a:rPr lang="en-US" dirty="0"/>
              <a:t>You get the idea</a:t>
            </a:r>
          </a:p>
        </p:txBody>
      </p:sp>
      <p:sp>
        <p:nvSpPr>
          <p:cNvPr id="3" name="Content Placeholder 2">
            <a:extLst>
              <a:ext uri="{FF2B5EF4-FFF2-40B4-BE49-F238E27FC236}">
                <a16:creationId xmlns:a16="http://schemas.microsoft.com/office/drawing/2014/main" id="{8D7D33AD-B8D3-4A35-ADA2-0B132672011D}"/>
              </a:ext>
            </a:extLst>
          </p:cNvPr>
          <p:cNvSpPr>
            <a:spLocks noGrp="1"/>
          </p:cNvSpPr>
          <p:nvPr>
            <p:ph idx="1"/>
          </p:nvPr>
        </p:nvSpPr>
        <p:spPr>
          <a:xfrm>
            <a:off x="609600" y="1600200"/>
            <a:ext cx="10972800" cy="4470400"/>
          </a:xfrm>
        </p:spPr>
        <p:txBody>
          <a:bodyPr>
            <a:normAutofit/>
          </a:bodyPr>
          <a:lstStyle/>
          <a:p>
            <a:r>
              <a:rPr lang="en-US" sz="2800" dirty="0"/>
              <a:t>Girl Next Door + Wildly Crazy </a:t>
            </a:r>
          </a:p>
          <a:p>
            <a:pPr marL="0" indent="0">
              <a:buNone/>
            </a:pPr>
            <a:r>
              <a:rPr lang="en-US" sz="2800" dirty="0"/>
              <a:t>	= </a:t>
            </a:r>
            <a:r>
              <a:rPr lang="en-US" sz="2800" b="1" dirty="0"/>
              <a:t>Crazy Ex </a:t>
            </a:r>
            <a:r>
              <a:rPr lang="en-US" sz="2800" dirty="0"/>
              <a:t>[Dated once, girlfriend, wife, or ex]</a:t>
            </a:r>
          </a:p>
          <a:p>
            <a:r>
              <a:rPr lang="en-US" sz="2800" dirty="0"/>
              <a:t>Prostitute + Grande Dame </a:t>
            </a:r>
          </a:p>
          <a:p>
            <a:pPr marL="0" indent="0">
              <a:buNone/>
            </a:pPr>
            <a:r>
              <a:rPr lang="en-US" sz="2800" dirty="0"/>
              <a:t>	= </a:t>
            </a:r>
            <a:r>
              <a:rPr lang="en-US" sz="2800" b="1" dirty="0"/>
              <a:t>The Gold Digger</a:t>
            </a:r>
          </a:p>
          <a:p>
            <a:r>
              <a:rPr lang="en-US" sz="2800" dirty="0"/>
              <a:t>Warrior + Rebel</a:t>
            </a:r>
          </a:p>
          <a:p>
            <a:pPr marL="0" indent="0">
              <a:buNone/>
            </a:pPr>
            <a:r>
              <a:rPr lang="en-US" sz="2800" dirty="0"/>
              <a:t>	= </a:t>
            </a:r>
            <a:r>
              <a:rPr lang="en-US" sz="2800" b="1" dirty="0"/>
              <a:t>Renegade Cop </a:t>
            </a:r>
            <a:r>
              <a:rPr lang="en-US" sz="2800" dirty="0"/>
              <a:t>/  </a:t>
            </a:r>
            <a:r>
              <a:rPr lang="en-US" sz="2800" b="1" dirty="0"/>
              <a:t>Criminal Cop</a:t>
            </a:r>
          </a:p>
          <a:p>
            <a:endParaRPr lang="en-US" sz="2800" dirty="0"/>
          </a:p>
          <a:p>
            <a:endParaRPr lang="en-US" sz="2800" dirty="0"/>
          </a:p>
        </p:txBody>
      </p:sp>
      <p:pic>
        <p:nvPicPr>
          <p:cNvPr id="1026" name="Picture 2" descr="Crazy Ex-Girlfriend (TV Series 2015–2019) - IMDb">
            <a:extLst>
              <a:ext uri="{FF2B5EF4-FFF2-40B4-BE49-F238E27FC236}">
                <a16:creationId xmlns:a16="http://schemas.microsoft.com/office/drawing/2014/main" id="{5AEB8769-D408-4C0D-B297-DFA2FFAAB7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1" b="9182"/>
          <a:stretch/>
        </p:blipFill>
        <p:spPr bwMode="auto">
          <a:xfrm>
            <a:off x="9643690" y="30162"/>
            <a:ext cx="254831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ld digger barbie | Barbie funny, Bad barbie, Barbie">
            <a:extLst>
              <a:ext uri="{FF2B5EF4-FFF2-40B4-BE49-F238E27FC236}">
                <a16:creationId xmlns:a16="http://schemas.microsoft.com/office/drawing/2014/main" id="{7ECAF323-47F8-404F-AC1F-0A495856A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3690" y="3505200"/>
            <a:ext cx="2548310" cy="3576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y Atari LYNX Dirty Larry: Renegade Cop | eStarland.com |">
            <a:extLst>
              <a:ext uri="{FF2B5EF4-FFF2-40B4-BE49-F238E27FC236}">
                <a16:creationId xmlns:a16="http://schemas.microsoft.com/office/drawing/2014/main" id="{324F8E21-8AD3-49FD-A8C1-689D5559A1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00" r="6105" b="22061"/>
          <a:stretch/>
        </p:blipFill>
        <p:spPr bwMode="auto">
          <a:xfrm>
            <a:off x="6857999" y="2743200"/>
            <a:ext cx="2682173" cy="354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79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F1C9-D63C-4015-A096-C64F1ED732F7}"/>
              </a:ext>
            </a:extLst>
          </p:cNvPr>
          <p:cNvSpPr>
            <a:spLocks noGrp="1"/>
          </p:cNvSpPr>
          <p:nvPr>
            <p:ph type="ctrTitle"/>
          </p:nvPr>
        </p:nvSpPr>
        <p:spPr/>
        <p:txBody>
          <a:bodyPr/>
          <a:lstStyle/>
          <a:p>
            <a:r>
              <a:rPr lang="en-US" dirty="0"/>
              <a:t>Toss Out the Tropes!</a:t>
            </a:r>
          </a:p>
        </p:txBody>
      </p:sp>
      <p:sp>
        <p:nvSpPr>
          <p:cNvPr id="3" name="Subtitle 2">
            <a:extLst>
              <a:ext uri="{FF2B5EF4-FFF2-40B4-BE49-F238E27FC236}">
                <a16:creationId xmlns:a16="http://schemas.microsoft.com/office/drawing/2014/main" id="{6613ADF0-E354-4E50-8F93-EF3F0CC66599}"/>
              </a:ext>
            </a:extLst>
          </p:cNvPr>
          <p:cNvSpPr>
            <a:spLocks noGrp="1"/>
          </p:cNvSpPr>
          <p:nvPr>
            <p:ph type="subTitle" idx="1"/>
          </p:nvPr>
        </p:nvSpPr>
        <p:spPr/>
        <p:txBody>
          <a:bodyPr>
            <a:normAutofit/>
          </a:bodyPr>
          <a:lstStyle/>
          <a:p>
            <a:r>
              <a:rPr lang="en-US" sz="2400" dirty="0"/>
              <a:t>Toss out the tropes to avoid perpetuating </a:t>
            </a:r>
            <a:r>
              <a:rPr lang="en-US" sz="2400" i="1" dirty="0"/>
              <a:t>stereotypes</a:t>
            </a:r>
          </a:p>
        </p:txBody>
      </p:sp>
      <p:pic>
        <p:nvPicPr>
          <p:cNvPr id="2050" name="Picture 2" descr="FOR READERS: Tropes That Make Me Go “No” – Queer Sci Fi">
            <a:extLst>
              <a:ext uri="{FF2B5EF4-FFF2-40B4-BE49-F238E27FC236}">
                <a16:creationId xmlns:a16="http://schemas.microsoft.com/office/drawing/2014/main" id="{EAE0DCDB-9C61-4345-BE7F-F61B4F1DC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621" y="124500"/>
            <a:ext cx="4623609" cy="26530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5DA7B0A-33B1-4C5E-B9AF-846BC266D379}"/>
              </a:ext>
            </a:extLst>
          </p:cNvPr>
          <p:cNvSpPr/>
          <p:nvPr/>
        </p:nvSpPr>
        <p:spPr>
          <a:xfrm>
            <a:off x="1104898" y="6000156"/>
            <a:ext cx="10280828" cy="584775"/>
          </a:xfrm>
          <a:prstGeom prst="rect">
            <a:avLst/>
          </a:prstGeom>
        </p:spPr>
        <p:txBody>
          <a:bodyPr wrap="none">
            <a:spAutoFit/>
          </a:bodyPr>
          <a:lstStyle/>
          <a:p>
            <a:r>
              <a:rPr lang="en-US" sz="3200" dirty="0">
                <a:solidFill>
                  <a:schemeClr val="bg1"/>
                </a:solidFill>
                <a:hlinkClick r:id="rId4">
                  <a:extLst>
                    <a:ext uri="{A12FA001-AC4F-418D-AE19-62706E023703}">
                      <ahyp:hlinkClr xmlns:ahyp="http://schemas.microsoft.com/office/drawing/2018/hyperlinkcolor" val="tx"/>
                    </a:ext>
                  </a:extLst>
                </a:hlinkClick>
              </a:rPr>
              <a:t>http://SuccessfulChristianSelfPublishing.com/MoreThanBW/</a:t>
            </a:r>
            <a:endParaRPr lang="en-US" sz="3200" dirty="0">
              <a:solidFill>
                <a:schemeClr val="bg1"/>
              </a:solidFill>
            </a:endParaRPr>
          </a:p>
        </p:txBody>
      </p:sp>
    </p:spTree>
    <p:extLst>
      <p:ext uri="{BB962C8B-B14F-4D97-AF65-F5344CB8AC3E}">
        <p14:creationId xmlns:p14="http://schemas.microsoft.com/office/powerpoint/2010/main" val="96482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309C-38FB-44EE-AE30-A0B8504F7B5F}"/>
              </a:ext>
            </a:extLst>
          </p:cNvPr>
          <p:cNvSpPr>
            <a:spLocks noGrp="1"/>
          </p:cNvSpPr>
          <p:nvPr>
            <p:ph type="title"/>
          </p:nvPr>
        </p:nvSpPr>
        <p:spPr/>
        <p:txBody>
          <a:bodyPr/>
          <a:lstStyle/>
          <a:p>
            <a:pPr algn="ctr"/>
            <a:r>
              <a:rPr lang="en-US" dirty="0"/>
              <a:t>Tropes to Avoid (Male vs. Female)</a:t>
            </a:r>
          </a:p>
        </p:txBody>
      </p:sp>
      <p:sp>
        <p:nvSpPr>
          <p:cNvPr id="6" name="Text Placeholder 5">
            <a:extLst>
              <a:ext uri="{FF2B5EF4-FFF2-40B4-BE49-F238E27FC236}">
                <a16:creationId xmlns:a16="http://schemas.microsoft.com/office/drawing/2014/main" id="{D8DDED79-9538-4C44-8A55-4B10B7A65DF1}"/>
              </a:ext>
            </a:extLst>
          </p:cNvPr>
          <p:cNvSpPr>
            <a:spLocks noGrp="1"/>
          </p:cNvSpPr>
          <p:nvPr>
            <p:ph type="body" idx="1"/>
          </p:nvPr>
        </p:nvSpPr>
        <p:spPr>
          <a:xfrm>
            <a:off x="1549042" y="1038492"/>
            <a:ext cx="4368432" cy="823912"/>
          </a:xfrm>
        </p:spPr>
        <p:txBody>
          <a:bodyPr/>
          <a:lstStyle/>
          <a:p>
            <a:pPr algn="ctr"/>
            <a:r>
              <a:rPr lang="en-US" dirty="0"/>
              <a:t>Men/Boys</a:t>
            </a:r>
          </a:p>
        </p:txBody>
      </p:sp>
      <p:sp>
        <p:nvSpPr>
          <p:cNvPr id="7" name="Content Placeholder 6">
            <a:extLst>
              <a:ext uri="{FF2B5EF4-FFF2-40B4-BE49-F238E27FC236}">
                <a16:creationId xmlns:a16="http://schemas.microsoft.com/office/drawing/2014/main" id="{619A4CF6-29D0-4730-A997-DC823AD75AAB}"/>
              </a:ext>
            </a:extLst>
          </p:cNvPr>
          <p:cNvSpPr>
            <a:spLocks noGrp="1"/>
          </p:cNvSpPr>
          <p:nvPr>
            <p:ph sz="half" idx="2"/>
          </p:nvPr>
        </p:nvSpPr>
        <p:spPr>
          <a:xfrm>
            <a:off x="1549042" y="2215104"/>
            <a:ext cx="4368432" cy="3748088"/>
          </a:xfrm>
        </p:spPr>
        <p:txBody>
          <a:bodyPr/>
          <a:lstStyle/>
          <a:p>
            <a:pPr marL="0" indent="0">
              <a:buNone/>
            </a:pPr>
            <a:r>
              <a:rPr lang="en-US" dirty="0"/>
              <a:t>Men:</a:t>
            </a:r>
          </a:p>
          <a:p>
            <a:pPr lvl="1"/>
            <a:r>
              <a:rPr lang="en-US" dirty="0" err="1"/>
              <a:t>Misogony</a:t>
            </a:r>
            <a:r>
              <a:rPr lang="en-US" dirty="0"/>
              <a:t> dialogue “She’d be prettier if ___, All women, girls can’t, chicks always, little lady, Feminazi”</a:t>
            </a:r>
          </a:p>
          <a:p>
            <a:pPr lvl="1"/>
            <a:r>
              <a:rPr lang="en-US" dirty="0"/>
              <a:t>Commitment Phobic</a:t>
            </a:r>
          </a:p>
          <a:p>
            <a:pPr marL="0" indent="0">
              <a:buNone/>
            </a:pPr>
            <a:r>
              <a:rPr lang="en-US" dirty="0"/>
              <a:t>Young men</a:t>
            </a:r>
          </a:p>
          <a:p>
            <a:pPr lvl="1"/>
            <a:r>
              <a:rPr lang="en-US" dirty="0"/>
              <a:t>Oversexed, delinquent, entitled, immoral</a:t>
            </a:r>
          </a:p>
          <a:p>
            <a:pPr marL="0" indent="0">
              <a:buNone/>
            </a:pPr>
            <a:r>
              <a:rPr lang="en-US" dirty="0"/>
              <a:t>Boys</a:t>
            </a:r>
          </a:p>
          <a:p>
            <a:pPr lvl="1"/>
            <a:r>
              <a:rPr lang="en-US" dirty="0"/>
              <a:t>Dirty, mean, annoying, bullyish, dumb</a:t>
            </a:r>
          </a:p>
        </p:txBody>
      </p:sp>
      <p:sp>
        <p:nvSpPr>
          <p:cNvPr id="8" name="Text Placeholder 7">
            <a:extLst>
              <a:ext uri="{FF2B5EF4-FFF2-40B4-BE49-F238E27FC236}">
                <a16:creationId xmlns:a16="http://schemas.microsoft.com/office/drawing/2014/main" id="{917E47FC-4674-4F9B-9C14-CD44AB46BBE9}"/>
              </a:ext>
            </a:extLst>
          </p:cNvPr>
          <p:cNvSpPr>
            <a:spLocks noGrp="1"/>
          </p:cNvSpPr>
          <p:nvPr>
            <p:ph type="body" sz="quarter" idx="3"/>
          </p:nvPr>
        </p:nvSpPr>
        <p:spPr>
          <a:xfrm>
            <a:off x="6166110" y="1038492"/>
            <a:ext cx="4919472" cy="823912"/>
          </a:xfrm>
        </p:spPr>
        <p:txBody>
          <a:bodyPr/>
          <a:lstStyle/>
          <a:p>
            <a:pPr algn="ctr"/>
            <a:r>
              <a:rPr lang="en-US" dirty="0"/>
              <a:t>Women/Girls</a:t>
            </a:r>
          </a:p>
        </p:txBody>
      </p:sp>
      <p:sp>
        <p:nvSpPr>
          <p:cNvPr id="9" name="Content Placeholder 8">
            <a:extLst>
              <a:ext uri="{FF2B5EF4-FFF2-40B4-BE49-F238E27FC236}">
                <a16:creationId xmlns:a16="http://schemas.microsoft.com/office/drawing/2014/main" id="{DB7F9C2B-BF56-42AA-B4F5-D278C939F311}"/>
              </a:ext>
            </a:extLst>
          </p:cNvPr>
          <p:cNvSpPr>
            <a:spLocks noGrp="1"/>
          </p:cNvSpPr>
          <p:nvPr>
            <p:ph sz="quarter" idx="4"/>
          </p:nvPr>
        </p:nvSpPr>
        <p:spPr>
          <a:xfrm>
            <a:off x="6166110" y="2215104"/>
            <a:ext cx="4919472" cy="3748088"/>
          </a:xfrm>
        </p:spPr>
        <p:txBody>
          <a:bodyPr/>
          <a:lstStyle/>
          <a:p>
            <a:pPr marL="0" indent="0">
              <a:buNone/>
            </a:pPr>
            <a:r>
              <a:rPr lang="en-US" dirty="0"/>
              <a:t>Women</a:t>
            </a:r>
          </a:p>
          <a:p>
            <a:pPr lvl="1"/>
            <a:r>
              <a:rPr lang="en-US" dirty="0"/>
              <a:t>Misandry: “mansplaining, </a:t>
            </a:r>
            <a:r>
              <a:rPr lang="en-US" dirty="0" err="1"/>
              <a:t>manalogue</a:t>
            </a:r>
            <a:r>
              <a:rPr lang="en-US" dirty="0"/>
              <a:t>, he had a mantrum, manterrupting, toxic masculinity, All men, boys can’t, men always, men can’t possibly understand”</a:t>
            </a:r>
          </a:p>
          <a:p>
            <a:pPr lvl="1"/>
            <a:r>
              <a:rPr lang="en-US" dirty="0"/>
              <a:t>Desperate for commitment</a:t>
            </a:r>
          </a:p>
          <a:p>
            <a:pPr marL="0" indent="0">
              <a:buNone/>
            </a:pPr>
            <a:r>
              <a:rPr lang="en-US" dirty="0"/>
              <a:t>Young women</a:t>
            </a:r>
          </a:p>
          <a:p>
            <a:pPr lvl="1"/>
            <a:r>
              <a:rPr lang="en-US" dirty="0"/>
              <a:t>Anti-male, disrespectful, selfish, promiscuous</a:t>
            </a:r>
          </a:p>
          <a:p>
            <a:pPr marL="0" indent="0">
              <a:buNone/>
            </a:pPr>
            <a:r>
              <a:rPr lang="en-US" dirty="0"/>
              <a:t>Girls</a:t>
            </a:r>
          </a:p>
          <a:p>
            <a:pPr lvl="1"/>
            <a:r>
              <a:rPr lang="en-US" dirty="0"/>
              <a:t>Angelic, clean, sweet, smart, fair/just</a:t>
            </a:r>
          </a:p>
        </p:txBody>
      </p:sp>
      <p:pic>
        <p:nvPicPr>
          <p:cNvPr id="13" name="Picture 12">
            <a:extLst>
              <a:ext uri="{FF2B5EF4-FFF2-40B4-BE49-F238E27FC236}">
                <a16:creationId xmlns:a16="http://schemas.microsoft.com/office/drawing/2014/main" id="{8DB77440-A216-4415-B3C0-CC1FF6582CF3}"/>
              </a:ext>
            </a:extLst>
          </p:cNvPr>
          <p:cNvPicPr>
            <a:picLocks noChangeAspect="1"/>
          </p:cNvPicPr>
          <p:nvPr/>
        </p:nvPicPr>
        <p:blipFill rotWithShape="1">
          <a:blip r:embed="rId3"/>
          <a:srcRect b="34274"/>
          <a:stretch/>
        </p:blipFill>
        <p:spPr>
          <a:xfrm>
            <a:off x="8885912" y="1"/>
            <a:ext cx="3306089" cy="2129246"/>
          </a:xfrm>
          <a:prstGeom prst="rect">
            <a:avLst/>
          </a:prstGeom>
        </p:spPr>
      </p:pic>
      <p:pic>
        <p:nvPicPr>
          <p:cNvPr id="15" name="Picture 14">
            <a:extLst>
              <a:ext uri="{FF2B5EF4-FFF2-40B4-BE49-F238E27FC236}">
                <a16:creationId xmlns:a16="http://schemas.microsoft.com/office/drawing/2014/main" id="{5C7AA81B-C02C-4171-9B9F-E4E7F425B3D6}"/>
              </a:ext>
            </a:extLst>
          </p:cNvPr>
          <p:cNvPicPr>
            <a:picLocks noChangeAspect="1"/>
          </p:cNvPicPr>
          <p:nvPr/>
        </p:nvPicPr>
        <p:blipFill rotWithShape="1">
          <a:blip r:embed="rId4"/>
          <a:srcRect b="17154"/>
          <a:stretch/>
        </p:blipFill>
        <p:spPr>
          <a:xfrm>
            <a:off x="0" y="0"/>
            <a:ext cx="2799806" cy="2129246"/>
          </a:xfrm>
          <a:prstGeom prst="rect">
            <a:avLst/>
          </a:prstGeom>
        </p:spPr>
      </p:pic>
      <p:pic>
        <p:nvPicPr>
          <p:cNvPr id="17" name="Picture 16">
            <a:extLst>
              <a:ext uri="{FF2B5EF4-FFF2-40B4-BE49-F238E27FC236}">
                <a16:creationId xmlns:a16="http://schemas.microsoft.com/office/drawing/2014/main" id="{2FF76F5B-309D-4189-9831-954D0B0D61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6520" y="5667640"/>
            <a:ext cx="6918960" cy="1190359"/>
          </a:xfrm>
          <a:prstGeom prst="rect">
            <a:avLst/>
          </a:prstGeom>
        </p:spPr>
      </p:pic>
    </p:spTree>
    <p:extLst>
      <p:ext uri="{BB962C8B-B14F-4D97-AF65-F5344CB8AC3E}">
        <p14:creationId xmlns:p14="http://schemas.microsoft.com/office/powerpoint/2010/main" val="124060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309C-38FB-44EE-AE30-A0B8504F7B5F}"/>
              </a:ext>
            </a:extLst>
          </p:cNvPr>
          <p:cNvSpPr>
            <a:spLocks noGrp="1"/>
          </p:cNvSpPr>
          <p:nvPr>
            <p:ph type="title"/>
          </p:nvPr>
        </p:nvSpPr>
        <p:spPr/>
        <p:txBody>
          <a:bodyPr/>
          <a:lstStyle/>
          <a:p>
            <a:r>
              <a:rPr lang="en-US" dirty="0"/>
              <a:t>Tropes to Avoid (Asian people group)</a:t>
            </a:r>
          </a:p>
        </p:txBody>
      </p:sp>
      <p:sp>
        <p:nvSpPr>
          <p:cNvPr id="3" name="Content Placeholder 2">
            <a:extLst>
              <a:ext uri="{FF2B5EF4-FFF2-40B4-BE49-F238E27FC236}">
                <a16:creationId xmlns:a16="http://schemas.microsoft.com/office/drawing/2014/main" id="{2EDABE3E-DB21-47CC-9176-EF1E51608C0C}"/>
              </a:ext>
            </a:extLst>
          </p:cNvPr>
          <p:cNvSpPr>
            <a:spLocks noGrp="1"/>
          </p:cNvSpPr>
          <p:nvPr>
            <p:ph sz="half" idx="1"/>
          </p:nvPr>
        </p:nvSpPr>
        <p:spPr>
          <a:xfrm>
            <a:off x="1104900" y="1600200"/>
            <a:ext cx="6704286" cy="4571999"/>
          </a:xfrm>
        </p:spPr>
        <p:txBody>
          <a:bodyPr>
            <a:normAutofit fontScale="85000" lnSpcReduction="20000"/>
          </a:bodyPr>
          <a:lstStyle/>
          <a:p>
            <a:r>
              <a:rPr lang="en-US" sz="1800" b="1" dirty="0"/>
              <a:t>Yellow Peril: </a:t>
            </a:r>
            <a:r>
              <a:rPr lang="en-US" sz="1800" dirty="0"/>
              <a:t>an "oriental" criminal and/or political mastermind, a character originating in the xenophobic days of the late 19th century, but popular ever since.</a:t>
            </a:r>
          </a:p>
          <a:p>
            <a:r>
              <a:rPr lang="en-US" sz="1800" b="1" dirty="0"/>
              <a:t>Yellowface: </a:t>
            </a:r>
            <a:r>
              <a:rPr lang="en-US" sz="1800" dirty="0"/>
              <a:t>East Asian characters are portrayed by actors of other races while wearing make-up to give them the appearance of an East Asian person, often including epicanthic folds and queue hairstyles.</a:t>
            </a:r>
          </a:p>
          <a:p>
            <a:r>
              <a:rPr lang="en-US" sz="1800" b="1" dirty="0"/>
              <a:t>Asian </a:t>
            </a:r>
            <a:r>
              <a:rPr lang="en-US" sz="1800" b="1" dirty="0" err="1"/>
              <a:t>Speekee</a:t>
            </a:r>
            <a:r>
              <a:rPr lang="en-US" sz="1800" b="1" dirty="0"/>
              <a:t> </a:t>
            </a:r>
            <a:r>
              <a:rPr lang="en-US" sz="1800" b="1" dirty="0" err="1"/>
              <a:t>Engrish</a:t>
            </a:r>
            <a:r>
              <a:rPr lang="en-US" sz="1800" b="1" dirty="0"/>
              <a:t>: </a:t>
            </a:r>
            <a:r>
              <a:rPr lang="en-US" sz="1800" dirty="0"/>
              <a:t>A common stereotype (covered in dialogue)</a:t>
            </a:r>
          </a:p>
          <a:p>
            <a:r>
              <a:rPr lang="en-US" sz="1800" b="1" dirty="0"/>
              <a:t>Interchangeable Asian Cultures:</a:t>
            </a:r>
            <a:r>
              <a:rPr lang="en-US" sz="1800" dirty="0"/>
              <a:t> Fortune cookies. ‘</a:t>
            </a:r>
            <a:r>
              <a:rPr lang="en-US" sz="1800" dirty="0" err="1"/>
              <a:t>Nough</a:t>
            </a:r>
            <a:r>
              <a:rPr lang="en-US" sz="1800" dirty="0"/>
              <a:t> said.</a:t>
            </a:r>
          </a:p>
          <a:p>
            <a:r>
              <a:rPr lang="en-US" sz="1800" b="1" dirty="0"/>
              <a:t>Mighty Whitey, Mellow Yellow: </a:t>
            </a:r>
            <a:r>
              <a:rPr lang="en-US" sz="1800" dirty="0"/>
              <a:t>white male in relationship with a disadvantaged, or submissive, Asian woman.</a:t>
            </a:r>
          </a:p>
          <a:p>
            <a:r>
              <a:rPr lang="en-US" sz="1800" b="1" dirty="0"/>
              <a:t>Asian and nerdy: </a:t>
            </a:r>
            <a:r>
              <a:rPr lang="en-US" sz="1800" dirty="0"/>
              <a:t>good students, come from good families and don't have any economic problems</a:t>
            </a:r>
          </a:p>
          <a:p>
            <a:r>
              <a:rPr lang="en-US" sz="1800" b="1" dirty="0"/>
              <a:t>All Asians are Martial Arts Experts: </a:t>
            </a:r>
            <a:r>
              <a:rPr lang="en-US" sz="1800" dirty="0"/>
              <a:t>Seen a movie where he doesn’t know kung fu?</a:t>
            </a:r>
          </a:p>
          <a:p>
            <a:r>
              <a:rPr lang="en-US" sz="1800" b="1" dirty="0"/>
              <a:t>Asian Store Owners: </a:t>
            </a:r>
            <a:r>
              <a:rPr lang="en-US" sz="1800" dirty="0"/>
              <a:t>Let’s meet at Arnold’s after school</a:t>
            </a:r>
          </a:p>
          <a:p>
            <a:r>
              <a:rPr lang="en-US" sz="1800" b="1" dirty="0"/>
              <a:t>Identical Looking Asians: </a:t>
            </a:r>
            <a:r>
              <a:rPr lang="en-US" sz="1800" dirty="0"/>
              <a:t>Queue hairstyles, peasant hats/dress, identical kimonos or other apparel</a:t>
            </a:r>
          </a:p>
        </p:txBody>
      </p:sp>
      <p:pic>
        <p:nvPicPr>
          <p:cNvPr id="1028" name="Picture 4" descr="Data visualization Hollywood movie stereotypes">
            <a:extLst>
              <a:ext uri="{FF2B5EF4-FFF2-40B4-BE49-F238E27FC236}">
                <a16:creationId xmlns:a16="http://schemas.microsoft.com/office/drawing/2014/main" id="{C1FA7DBE-F002-4338-8F68-D1D9B0FCB7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1787" y="0"/>
            <a:ext cx="4240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1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309C-38FB-44EE-AE30-A0B8504F7B5F}"/>
              </a:ext>
            </a:extLst>
          </p:cNvPr>
          <p:cNvSpPr>
            <a:spLocks noGrp="1"/>
          </p:cNvSpPr>
          <p:nvPr>
            <p:ph type="title"/>
          </p:nvPr>
        </p:nvSpPr>
        <p:spPr/>
        <p:txBody>
          <a:bodyPr/>
          <a:lstStyle/>
          <a:p>
            <a:r>
              <a:rPr lang="en-US" dirty="0"/>
              <a:t>Tropes to Avoid (Asian people group)</a:t>
            </a:r>
          </a:p>
        </p:txBody>
      </p:sp>
      <p:sp>
        <p:nvSpPr>
          <p:cNvPr id="3" name="Content Placeholder 2">
            <a:extLst>
              <a:ext uri="{FF2B5EF4-FFF2-40B4-BE49-F238E27FC236}">
                <a16:creationId xmlns:a16="http://schemas.microsoft.com/office/drawing/2014/main" id="{2EDABE3E-DB21-47CC-9176-EF1E51608C0C}"/>
              </a:ext>
            </a:extLst>
          </p:cNvPr>
          <p:cNvSpPr>
            <a:spLocks noGrp="1"/>
          </p:cNvSpPr>
          <p:nvPr>
            <p:ph sz="half" idx="1"/>
          </p:nvPr>
        </p:nvSpPr>
        <p:spPr>
          <a:xfrm>
            <a:off x="1104900" y="1600200"/>
            <a:ext cx="6273362" cy="4571999"/>
          </a:xfrm>
        </p:spPr>
        <p:txBody>
          <a:bodyPr>
            <a:normAutofit/>
          </a:bodyPr>
          <a:lstStyle/>
          <a:p>
            <a:r>
              <a:rPr lang="en-US" sz="1800" dirty="0"/>
              <a:t>The 1961 film </a:t>
            </a:r>
            <a:r>
              <a:rPr lang="en-US" sz="1800" i="1" dirty="0"/>
              <a:t>Breakfast at Tiffany’s</a:t>
            </a:r>
            <a:r>
              <a:rPr lang="en-US" sz="1800" dirty="0"/>
              <a:t> features Andy Rooney in “Yellowface” portraying the bucktoothed Mr. </a:t>
            </a:r>
            <a:r>
              <a:rPr lang="en-US" sz="1800" dirty="0" err="1"/>
              <a:t>Yunioshi</a:t>
            </a:r>
            <a:r>
              <a:rPr lang="en-US" sz="1800" dirty="0"/>
              <a:t> speaking Pidgeon “</a:t>
            </a:r>
            <a:r>
              <a:rPr lang="en-US" sz="1800" dirty="0" err="1"/>
              <a:t>Engrish</a:t>
            </a:r>
            <a:r>
              <a:rPr lang="en-US" sz="1800" dirty="0"/>
              <a:t>.”</a:t>
            </a:r>
          </a:p>
          <a:p>
            <a:r>
              <a:rPr lang="en-US" sz="1800" dirty="0"/>
              <a:t>David Carradine in the TV series </a:t>
            </a:r>
            <a:r>
              <a:rPr lang="en-US" sz="1800" i="1" dirty="0"/>
              <a:t>Kung Fu</a:t>
            </a:r>
          </a:p>
          <a:p>
            <a:r>
              <a:rPr lang="en-US" sz="1800" i="1" dirty="0"/>
              <a:t>S</a:t>
            </a:r>
            <a:r>
              <a:rPr lang="en-US" sz="1800" dirty="0"/>
              <a:t>carlett Johansen in the live action film </a:t>
            </a:r>
            <a:r>
              <a:rPr lang="en-US" sz="1800" i="1" dirty="0"/>
              <a:t>Ghost in the Shell</a:t>
            </a:r>
          </a:p>
          <a:p>
            <a:r>
              <a:rPr lang="en-US" sz="1800" dirty="0"/>
              <a:t>Tilda Swinton in </a:t>
            </a:r>
            <a:r>
              <a:rPr lang="en-US" sz="1800" i="1" dirty="0"/>
              <a:t>Doctor Strange.</a:t>
            </a:r>
            <a:endParaRPr lang="en-US" sz="1800" dirty="0"/>
          </a:p>
        </p:txBody>
      </p:sp>
      <p:pic>
        <p:nvPicPr>
          <p:cNvPr id="1026" name="Picture 2" descr="Mickey Rooney as Mr. Yunioshi in Breakfast at Tiffany's">
            <a:extLst>
              <a:ext uri="{FF2B5EF4-FFF2-40B4-BE49-F238E27FC236}">
                <a16:creationId xmlns:a16="http://schemas.microsoft.com/office/drawing/2014/main" id="{BC335D7D-AAB3-467F-9387-1E9402FD0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469" y="1335572"/>
            <a:ext cx="4046484" cy="227317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ilda Swinton as The Ancient One in a scene from Marvel's Doctor Strange. The character is Asian in the comic books that are the basis for the movie.">
            <a:extLst>
              <a:ext uri="{FF2B5EF4-FFF2-40B4-BE49-F238E27FC236}">
                <a16:creationId xmlns:a16="http://schemas.microsoft.com/office/drawing/2014/main" id="{0976B8E7-7DBA-456E-B4D3-9EA09419AB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30" r="41565"/>
          <a:stretch/>
        </p:blipFill>
        <p:spPr bwMode="auto">
          <a:xfrm>
            <a:off x="9343692" y="3661294"/>
            <a:ext cx="2280745" cy="32251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ung Fu' Movie Remake In The Works From 'Atomic Blonde' Director David  Leitch - mxdwn Movies">
            <a:extLst>
              <a:ext uri="{FF2B5EF4-FFF2-40B4-BE49-F238E27FC236}">
                <a16:creationId xmlns:a16="http://schemas.microsoft.com/office/drawing/2014/main" id="{1C0CFB61-8B9D-41B1-9B36-236C625A4C1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750" r="6385"/>
          <a:stretch/>
        </p:blipFill>
        <p:spPr bwMode="auto">
          <a:xfrm>
            <a:off x="567563" y="3969779"/>
            <a:ext cx="3746922" cy="29166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carlett Johansson's Ghost in the Shell casting is even worse than it seems  - The Verge">
            <a:extLst>
              <a:ext uri="{FF2B5EF4-FFF2-40B4-BE49-F238E27FC236}">
                <a16:creationId xmlns:a16="http://schemas.microsoft.com/office/drawing/2014/main" id="{BE1473EC-5DC0-4031-9ABC-B71CDEA142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5367" y="3649217"/>
            <a:ext cx="4855775" cy="3237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88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309C-38FB-44EE-AE30-A0B8504F7B5F}"/>
              </a:ext>
            </a:extLst>
          </p:cNvPr>
          <p:cNvSpPr>
            <a:spLocks noGrp="1"/>
          </p:cNvSpPr>
          <p:nvPr>
            <p:ph type="title"/>
          </p:nvPr>
        </p:nvSpPr>
        <p:spPr/>
        <p:txBody>
          <a:bodyPr/>
          <a:lstStyle/>
          <a:p>
            <a:r>
              <a:rPr lang="en-US" dirty="0"/>
              <a:t>Tropes to Avoid (Germans)</a:t>
            </a:r>
          </a:p>
        </p:txBody>
      </p:sp>
      <p:sp>
        <p:nvSpPr>
          <p:cNvPr id="3" name="Content Placeholder 2">
            <a:extLst>
              <a:ext uri="{FF2B5EF4-FFF2-40B4-BE49-F238E27FC236}">
                <a16:creationId xmlns:a16="http://schemas.microsoft.com/office/drawing/2014/main" id="{2EDABE3E-DB21-47CC-9176-EF1E51608C0C}"/>
              </a:ext>
            </a:extLst>
          </p:cNvPr>
          <p:cNvSpPr>
            <a:spLocks noGrp="1"/>
          </p:cNvSpPr>
          <p:nvPr>
            <p:ph sz="half" idx="1"/>
          </p:nvPr>
        </p:nvSpPr>
        <p:spPr/>
        <p:txBody>
          <a:bodyPr>
            <a:normAutofit/>
          </a:bodyPr>
          <a:lstStyle/>
          <a:p>
            <a:pPr algn="l"/>
            <a:r>
              <a:rPr lang="en-US" b="0" dirty="0">
                <a:solidFill>
                  <a:srgbClr val="3E3E3E"/>
                </a:solidFill>
                <a:effectLst/>
                <a:latin typeface="Georgia" panose="02040502050405020303" pitchFamily="18" charset="0"/>
              </a:rPr>
              <a:t>The most common stereotype about Germans in movies since 2000 is that they are all Nazis. </a:t>
            </a:r>
          </a:p>
          <a:p>
            <a:pPr algn="l"/>
            <a:r>
              <a:rPr lang="en-US" dirty="0">
                <a:solidFill>
                  <a:srgbClr val="3E3E3E"/>
                </a:solidFill>
                <a:latin typeface="Georgia" panose="02040502050405020303" pitchFamily="18" charset="0"/>
              </a:rPr>
              <a:t>Second place goes to </a:t>
            </a:r>
            <a:r>
              <a:rPr lang="en-US" b="0" dirty="0">
                <a:solidFill>
                  <a:srgbClr val="3E3E3E"/>
                </a:solidFill>
                <a:effectLst/>
                <a:latin typeface="Georgia" panose="02040502050405020303" pitchFamily="18" charset="0"/>
              </a:rPr>
              <a:t>German scientists, filed under "Herr Doctor" on </a:t>
            </a:r>
            <a:r>
              <a:rPr lang="en-US" b="0" dirty="0" err="1">
                <a:solidFill>
                  <a:srgbClr val="3E3E3E"/>
                </a:solidFill>
                <a:effectLst/>
                <a:latin typeface="Georgia" panose="02040502050405020303" pitchFamily="18" charset="0"/>
              </a:rPr>
              <a:t>TVTropes</a:t>
            </a:r>
            <a:r>
              <a:rPr lang="en-US" b="0" dirty="0">
                <a:solidFill>
                  <a:srgbClr val="3E3E3E"/>
                </a:solidFill>
                <a:effectLst/>
                <a:latin typeface="Georgia" panose="02040502050405020303" pitchFamily="18" charset="0"/>
              </a:rPr>
              <a:t>. </a:t>
            </a:r>
          </a:p>
          <a:p>
            <a:r>
              <a:rPr lang="en-US" b="0" i="0" dirty="0">
                <a:solidFill>
                  <a:srgbClr val="3E3E3E"/>
                </a:solidFill>
                <a:effectLst/>
                <a:latin typeface="Georgia" panose="02040502050405020303" pitchFamily="18" charset="0"/>
              </a:rPr>
              <a:t>All Germans' supposedly actor David Hasselhoff.</a:t>
            </a:r>
          </a:p>
          <a:p>
            <a:r>
              <a:rPr lang="en-US" dirty="0">
                <a:solidFill>
                  <a:srgbClr val="3E3E3E"/>
                </a:solidFill>
                <a:latin typeface="Georgia" panose="02040502050405020303" pitchFamily="18" charset="0"/>
              </a:rPr>
              <a:t>All Germans operate with military precision and efficiency at all times.</a:t>
            </a:r>
            <a:br>
              <a:rPr lang="en-US" dirty="0"/>
            </a:br>
            <a:endParaRPr lang="en-US" b="1" i="0" dirty="0">
              <a:solidFill>
                <a:srgbClr val="282828"/>
              </a:solidFill>
              <a:effectLst/>
              <a:latin typeface="Lato" panose="020F0502020204030203" pitchFamily="34" charset="0"/>
            </a:endParaRPr>
          </a:p>
        </p:txBody>
      </p:sp>
      <p:pic>
        <p:nvPicPr>
          <p:cNvPr id="2054" name="Picture 6" descr="Data visualization Hollywood movie stereotypes">
            <a:extLst>
              <a:ext uri="{FF2B5EF4-FFF2-40B4-BE49-F238E27FC236}">
                <a16:creationId xmlns:a16="http://schemas.microsoft.com/office/drawing/2014/main" id="{11481272-1785-4722-BCD6-424505F93B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1437" y="0"/>
            <a:ext cx="57705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53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309C-38FB-44EE-AE30-A0B8504F7B5F}"/>
              </a:ext>
            </a:extLst>
          </p:cNvPr>
          <p:cNvSpPr>
            <a:spLocks noGrp="1"/>
          </p:cNvSpPr>
          <p:nvPr>
            <p:ph type="title"/>
          </p:nvPr>
        </p:nvSpPr>
        <p:spPr/>
        <p:txBody>
          <a:bodyPr/>
          <a:lstStyle/>
          <a:p>
            <a:r>
              <a:rPr lang="en-US" dirty="0"/>
              <a:t>Tropes to Avoid (United Kingdom)</a:t>
            </a:r>
          </a:p>
        </p:txBody>
      </p:sp>
      <p:sp>
        <p:nvSpPr>
          <p:cNvPr id="3" name="Content Placeholder 2">
            <a:extLst>
              <a:ext uri="{FF2B5EF4-FFF2-40B4-BE49-F238E27FC236}">
                <a16:creationId xmlns:a16="http://schemas.microsoft.com/office/drawing/2014/main" id="{2EDABE3E-DB21-47CC-9176-EF1E51608C0C}"/>
              </a:ext>
            </a:extLst>
          </p:cNvPr>
          <p:cNvSpPr>
            <a:spLocks noGrp="1"/>
          </p:cNvSpPr>
          <p:nvPr>
            <p:ph sz="half" idx="1"/>
          </p:nvPr>
        </p:nvSpPr>
        <p:spPr/>
        <p:txBody>
          <a:bodyPr>
            <a:normAutofit/>
          </a:bodyPr>
          <a:lstStyle/>
          <a:p>
            <a:r>
              <a:rPr lang="en-US" dirty="0">
                <a:solidFill>
                  <a:srgbClr val="3E3E3E"/>
                </a:solidFill>
                <a:latin typeface="Georgia" panose="02040502050405020303" pitchFamily="18" charset="0"/>
              </a:rPr>
              <a:t>James Bond aside, </a:t>
            </a:r>
            <a:r>
              <a:rPr lang="en-US" b="0" i="0" dirty="0">
                <a:solidFill>
                  <a:srgbClr val="3E3E3E"/>
                </a:solidFill>
                <a:effectLst/>
                <a:latin typeface="Georgia" panose="02040502050405020303" pitchFamily="18" charset="0"/>
              </a:rPr>
              <a:t>British characters overwhelmingly seem to be a popular choice for villains.</a:t>
            </a:r>
            <a:endParaRPr lang="en-US" b="1" i="0" dirty="0">
              <a:solidFill>
                <a:srgbClr val="282828"/>
              </a:solidFill>
              <a:effectLst/>
              <a:latin typeface="Lato" panose="020F0502020204030203" pitchFamily="34" charset="0"/>
            </a:endParaRPr>
          </a:p>
          <a:p>
            <a:pPr algn="l"/>
            <a:r>
              <a:rPr lang="en-US" b="0" i="0" dirty="0">
                <a:solidFill>
                  <a:srgbClr val="3E3E3E"/>
                </a:solidFill>
                <a:effectLst/>
                <a:latin typeface="Georgia" panose="02040502050405020303" pitchFamily="18" charset="0"/>
              </a:rPr>
              <a:t>British are all arrogant, uptight, </a:t>
            </a:r>
            <a:r>
              <a:rPr lang="en-US" dirty="0">
                <a:solidFill>
                  <a:srgbClr val="3E3E3E"/>
                </a:solidFill>
                <a:latin typeface="Georgia" panose="02040502050405020303" pitchFamily="18" charset="0"/>
              </a:rPr>
              <a:t>and speak with a </a:t>
            </a:r>
            <a:r>
              <a:rPr lang="en-US" b="0" i="0" dirty="0">
                <a:solidFill>
                  <a:srgbClr val="3E3E3E"/>
                </a:solidFill>
                <a:effectLst/>
                <a:latin typeface="Georgia" panose="02040502050405020303" pitchFamily="18" charset="0"/>
              </a:rPr>
              <a:t>classic posh accent.</a:t>
            </a:r>
          </a:p>
          <a:p>
            <a:pPr algn="l"/>
            <a:r>
              <a:rPr lang="en-US" dirty="0">
                <a:solidFill>
                  <a:srgbClr val="3E3E3E"/>
                </a:solidFill>
                <a:latin typeface="Georgia" panose="02040502050405020303" pitchFamily="18" charset="0"/>
              </a:rPr>
              <a:t>British are mean, especially to small animals and children (see Oliver Twist)</a:t>
            </a:r>
          </a:p>
          <a:p>
            <a:pPr algn="l"/>
            <a:endParaRPr lang="en-US" dirty="0">
              <a:solidFill>
                <a:srgbClr val="3E3E3E"/>
              </a:solidFill>
              <a:latin typeface="Georgia" panose="02040502050405020303" pitchFamily="18" charset="0"/>
            </a:endParaRPr>
          </a:p>
          <a:p>
            <a:pPr algn="l"/>
            <a:endParaRPr lang="en-US" b="0" i="0" dirty="0">
              <a:solidFill>
                <a:srgbClr val="3E3E3E"/>
              </a:solidFill>
              <a:effectLst/>
              <a:latin typeface="Georgia" panose="02040502050405020303" pitchFamily="18" charset="0"/>
            </a:endParaRPr>
          </a:p>
        </p:txBody>
      </p:sp>
      <p:pic>
        <p:nvPicPr>
          <p:cNvPr id="5122" name="Picture 2" descr="Data visualization Hollywood movie stereotypes">
            <a:extLst>
              <a:ext uri="{FF2B5EF4-FFF2-40B4-BE49-F238E27FC236}">
                <a16:creationId xmlns:a16="http://schemas.microsoft.com/office/drawing/2014/main" id="{B9189098-BA9E-449D-A752-8B284A673B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6537" y="-76200"/>
            <a:ext cx="5605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89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Your Story Great?</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52801" y="1437888"/>
            <a:ext cx="5300493" cy="5283396"/>
          </a:xfrm>
          <a:prstGeom prst="rect">
            <a:avLst/>
          </a:prstGeom>
        </p:spPr>
      </p:pic>
    </p:spTree>
    <p:extLst>
      <p:ext uri="{BB962C8B-B14F-4D97-AF65-F5344CB8AC3E}">
        <p14:creationId xmlns:p14="http://schemas.microsoft.com/office/powerpoint/2010/main" val="308464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309C-38FB-44EE-AE30-A0B8504F7B5F}"/>
              </a:ext>
            </a:extLst>
          </p:cNvPr>
          <p:cNvSpPr>
            <a:spLocks noGrp="1"/>
          </p:cNvSpPr>
          <p:nvPr>
            <p:ph type="title"/>
          </p:nvPr>
        </p:nvSpPr>
        <p:spPr/>
        <p:txBody>
          <a:bodyPr/>
          <a:lstStyle/>
          <a:p>
            <a:r>
              <a:rPr lang="en-US" dirty="0"/>
              <a:t>Tropes to Avoid (Russian)</a:t>
            </a:r>
          </a:p>
        </p:txBody>
      </p:sp>
      <p:sp>
        <p:nvSpPr>
          <p:cNvPr id="3" name="Content Placeholder 2">
            <a:extLst>
              <a:ext uri="{FF2B5EF4-FFF2-40B4-BE49-F238E27FC236}">
                <a16:creationId xmlns:a16="http://schemas.microsoft.com/office/drawing/2014/main" id="{2EDABE3E-DB21-47CC-9176-EF1E51608C0C}"/>
              </a:ext>
            </a:extLst>
          </p:cNvPr>
          <p:cNvSpPr>
            <a:spLocks noGrp="1"/>
          </p:cNvSpPr>
          <p:nvPr>
            <p:ph sz="half" idx="1"/>
          </p:nvPr>
        </p:nvSpPr>
        <p:spPr/>
        <p:txBody>
          <a:bodyPr>
            <a:normAutofit/>
          </a:bodyPr>
          <a:lstStyle/>
          <a:p>
            <a:r>
              <a:rPr lang="en-US" dirty="0">
                <a:solidFill>
                  <a:srgbClr val="3E3E3E"/>
                </a:solidFill>
                <a:latin typeface="Georgia" panose="02040502050405020303" pitchFamily="18" charset="0"/>
              </a:rPr>
              <a:t>Russians are portrayed as </a:t>
            </a:r>
            <a:r>
              <a:rPr lang="en-US" b="0" i="0" dirty="0">
                <a:solidFill>
                  <a:srgbClr val="3E3E3E"/>
                </a:solidFill>
                <a:effectLst/>
                <a:latin typeface="Georgia" panose="02040502050405020303" pitchFamily="18" charset="0"/>
              </a:rPr>
              <a:t>"hard-</a:t>
            </a:r>
            <a:r>
              <a:rPr lang="en-US" b="0" i="0" dirty="0" err="1">
                <a:solidFill>
                  <a:srgbClr val="3E3E3E"/>
                </a:solidFill>
                <a:effectLst/>
                <a:latin typeface="Georgia" panose="02040502050405020303" pitchFamily="18" charset="0"/>
              </a:rPr>
              <a:t>fightin</a:t>
            </a:r>
            <a:r>
              <a:rPr lang="en-US" b="0" i="0" dirty="0">
                <a:solidFill>
                  <a:srgbClr val="3E3E3E"/>
                </a:solidFill>
                <a:effectLst/>
                <a:latin typeface="Georgia" panose="02040502050405020303" pitchFamily="18" charset="0"/>
              </a:rPr>
              <a:t>', heavy-</a:t>
            </a:r>
            <a:r>
              <a:rPr lang="en-US" b="0" i="0" dirty="0" err="1">
                <a:solidFill>
                  <a:srgbClr val="3E3E3E"/>
                </a:solidFill>
                <a:effectLst/>
                <a:latin typeface="Georgia" panose="02040502050405020303" pitchFamily="18" charset="0"/>
              </a:rPr>
              <a:t>drinkin</a:t>
            </a:r>
            <a:r>
              <a:rPr lang="en-US" b="0" i="0" dirty="0">
                <a:solidFill>
                  <a:srgbClr val="3E3E3E"/>
                </a:solidFill>
                <a:effectLst/>
                <a:latin typeface="Georgia" panose="02040502050405020303" pitchFamily="18" charset="0"/>
              </a:rPr>
              <a:t>', manly, boorish" characters.</a:t>
            </a:r>
          </a:p>
          <a:p>
            <a:r>
              <a:rPr lang="en-US" dirty="0">
                <a:solidFill>
                  <a:srgbClr val="3E3E3E"/>
                </a:solidFill>
                <a:latin typeface="Georgia" panose="02040502050405020303" pitchFamily="18" charset="0"/>
              </a:rPr>
              <a:t>Russians lead hard lives, often in poverty.</a:t>
            </a:r>
          </a:p>
          <a:p>
            <a:r>
              <a:rPr lang="en-US" b="0" i="0" dirty="0">
                <a:solidFill>
                  <a:srgbClr val="3E3E3E"/>
                </a:solidFill>
                <a:effectLst/>
                <a:latin typeface="Georgia" panose="02040502050405020303" pitchFamily="18" charset="0"/>
              </a:rPr>
              <a:t>Most often played in films by non-Russians. In </a:t>
            </a:r>
            <a:r>
              <a:rPr lang="en-US" b="0" i="1" dirty="0">
                <a:solidFill>
                  <a:srgbClr val="3E3E3E"/>
                </a:solidFill>
                <a:effectLst/>
                <a:latin typeface="Georgia" panose="02040502050405020303" pitchFamily="18" charset="0"/>
              </a:rPr>
              <a:t>Rocky IV</a:t>
            </a:r>
            <a:r>
              <a:rPr lang="en-US" b="0" i="0" dirty="0">
                <a:solidFill>
                  <a:srgbClr val="3E3E3E"/>
                </a:solidFill>
                <a:effectLst/>
                <a:latin typeface="Georgia" panose="02040502050405020303" pitchFamily="18" charset="0"/>
              </a:rPr>
              <a:t>, the Swedish </a:t>
            </a:r>
            <a:r>
              <a:rPr lang="en-US" b="0" i="0" dirty="0" err="1">
                <a:solidFill>
                  <a:srgbClr val="3E3E3E"/>
                </a:solidFill>
                <a:effectLst/>
                <a:latin typeface="Georgia" panose="02040502050405020303" pitchFamily="18" charset="0"/>
              </a:rPr>
              <a:t>Dolph</a:t>
            </a:r>
            <a:r>
              <a:rPr lang="en-US" b="0" i="0" dirty="0">
                <a:solidFill>
                  <a:srgbClr val="3E3E3E"/>
                </a:solidFill>
                <a:effectLst/>
                <a:latin typeface="Georgia" panose="02040502050405020303" pitchFamily="18" charset="0"/>
              </a:rPr>
              <a:t> Lundgren started his action career as Russian boxer Ivan Drago; Arnold Schwarzenegger in </a:t>
            </a:r>
            <a:r>
              <a:rPr lang="en-US" b="0" i="1" dirty="0">
                <a:solidFill>
                  <a:srgbClr val="3E3E3E"/>
                </a:solidFill>
                <a:effectLst/>
                <a:latin typeface="Georgia" panose="02040502050405020303" pitchFamily="18" charset="0"/>
              </a:rPr>
              <a:t>Red Heat</a:t>
            </a:r>
            <a:r>
              <a:rPr lang="en-US" b="0" dirty="0">
                <a:solidFill>
                  <a:srgbClr val="3E3E3E"/>
                </a:solidFill>
                <a:effectLst/>
                <a:latin typeface="Georgia" panose="02040502050405020303" pitchFamily="18" charset="0"/>
              </a:rPr>
              <a:t>;</a:t>
            </a:r>
            <a:r>
              <a:rPr lang="en-US" b="0" i="0" dirty="0">
                <a:solidFill>
                  <a:srgbClr val="3E3E3E"/>
                </a:solidFill>
                <a:effectLst/>
                <a:latin typeface="Georgia" panose="02040502050405020303" pitchFamily="18" charset="0"/>
              </a:rPr>
              <a:t> and Viggo Mortensen in </a:t>
            </a:r>
            <a:r>
              <a:rPr lang="en-US" b="0" i="1" dirty="0">
                <a:solidFill>
                  <a:srgbClr val="3E3E3E"/>
                </a:solidFill>
                <a:effectLst/>
                <a:latin typeface="Georgia" panose="02040502050405020303" pitchFamily="18" charset="0"/>
              </a:rPr>
              <a:t>Eastern Promises</a:t>
            </a:r>
            <a:endParaRPr lang="en-US" b="0" i="0" dirty="0">
              <a:solidFill>
                <a:srgbClr val="3E3E3E"/>
              </a:solidFill>
              <a:effectLst/>
              <a:latin typeface="Georgia" panose="02040502050405020303" pitchFamily="18" charset="0"/>
            </a:endParaRPr>
          </a:p>
        </p:txBody>
      </p:sp>
      <p:pic>
        <p:nvPicPr>
          <p:cNvPr id="6146" name="Picture 2" descr="Data visualization Hollywood movie stereotypes">
            <a:extLst>
              <a:ext uri="{FF2B5EF4-FFF2-40B4-BE49-F238E27FC236}">
                <a16:creationId xmlns:a16="http://schemas.microsoft.com/office/drawing/2014/main" id="{0FE1CEF4-16D3-4522-AEDD-AC0A90BFEF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6027" y="0"/>
            <a:ext cx="5605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74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309C-38FB-44EE-AE30-A0B8504F7B5F}"/>
              </a:ext>
            </a:extLst>
          </p:cNvPr>
          <p:cNvSpPr>
            <a:spLocks noGrp="1"/>
          </p:cNvSpPr>
          <p:nvPr>
            <p:ph type="title"/>
          </p:nvPr>
        </p:nvSpPr>
        <p:spPr/>
        <p:txBody>
          <a:bodyPr/>
          <a:lstStyle/>
          <a:p>
            <a:r>
              <a:rPr lang="en-US" dirty="0"/>
              <a:t>Tropes to Avoid (Blacks)</a:t>
            </a:r>
          </a:p>
        </p:txBody>
      </p:sp>
      <p:sp>
        <p:nvSpPr>
          <p:cNvPr id="3" name="Content Placeholder 2">
            <a:extLst>
              <a:ext uri="{FF2B5EF4-FFF2-40B4-BE49-F238E27FC236}">
                <a16:creationId xmlns:a16="http://schemas.microsoft.com/office/drawing/2014/main" id="{2EDABE3E-DB21-47CC-9176-EF1E51608C0C}"/>
              </a:ext>
            </a:extLst>
          </p:cNvPr>
          <p:cNvSpPr>
            <a:spLocks noGrp="1"/>
          </p:cNvSpPr>
          <p:nvPr>
            <p:ph sz="half" idx="1"/>
          </p:nvPr>
        </p:nvSpPr>
        <p:spPr/>
        <p:txBody>
          <a:bodyPr>
            <a:normAutofit/>
          </a:bodyPr>
          <a:lstStyle/>
          <a:p>
            <a:r>
              <a:rPr lang="en-US" b="0" i="0" dirty="0">
                <a:solidFill>
                  <a:srgbClr val="3E3E3E"/>
                </a:solidFill>
                <a:effectLst/>
                <a:latin typeface="Georgia" panose="02040502050405020303" pitchFamily="18" charset="0"/>
              </a:rPr>
              <a:t>Black men are portrayed as “Hypermasculine” as in scary/angry.</a:t>
            </a:r>
          </a:p>
          <a:p>
            <a:r>
              <a:rPr lang="en-US" b="0" i="0" dirty="0">
                <a:solidFill>
                  <a:srgbClr val="3E3E3E"/>
                </a:solidFill>
                <a:effectLst/>
                <a:latin typeface="Georgia" panose="02040502050405020303" pitchFamily="18" charset="0"/>
              </a:rPr>
              <a:t>If people die in a movie, the black character is the most likely to die first.</a:t>
            </a:r>
          </a:p>
          <a:p>
            <a:r>
              <a:rPr lang="en-US" b="0" i="0" dirty="0">
                <a:solidFill>
                  <a:srgbClr val="3E3E3E"/>
                </a:solidFill>
                <a:effectLst/>
                <a:latin typeface="Georgia" panose="02040502050405020303" pitchFamily="18" charset="0"/>
              </a:rPr>
              <a:t>If a film features one black character, it's likely to be the black best friend.</a:t>
            </a:r>
          </a:p>
          <a:p>
            <a:r>
              <a:rPr lang="en-US" b="0" i="0" dirty="0">
                <a:solidFill>
                  <a:srgbClr val="3E3E3E"/>
                </a:solidFill>
                <a:effectLst/>
                <a:latin typeface="Georgia" panose="02040502050405020303" pitchFamily="18" charset="0"/>
              </a:rPr>
              <a:t>Black women are portrayed as loudmouthed/sassy. </a:t>
            </a:r>
          </a:p>
          <a:p>
            <a:r>
              <a:rPr lang="en-US" b="0" i="0" dirty="0">
                <a:solidFill>
                  <a:srgbClr val="3E3E3E"/>
                </a:solidFill>
                <a:effectLst/>
                <a:latin typeface="Georgia" panose="02040502050405020303" pitchFamily="18" charset="0"/>
              </a:rPr>
              <a:t>"Darkest Africa" </a:t>
            </a:r>
            <a:r>
              <a:rPr lang="en-US" dirty="0">
                <a:solidFill>
                  <a:srgbClr val="3E3E3E"/>
                </a:solidFill>
                <a:latin typeface="Georgia" panose="02040502050405020303" pitchFamily="18" charset="0"/>
              </a:rPr>
              <a:t>m</a:t>
            </a:r>
            <a:r>
              <a:rPr lang="en-US" b="0" i="0" dirty="0">
                <a:solidFill>
                  <a:srgbClr val="3E3E3E"/>
                </a:solidFill>
                <a:effectLst/>
                <a:latin typeface="Georgia" panose="02040502050405020303" pitchFamily="18" charset="0"/>
              </a:rPr>
              <a:t>ovies portray the continent as a mysterious and dangerous isolated land with only limited ties to "modern" civilization.</a:t>
            </a:r>
          </a:p>
          <a:p>
            <a:endParaRPr lang="en-US" b="0" i="0" dirty="0">
              <a:solidFill>
                <a:srgbClr val="3E3E3E"/>
              </a:solidFill>
              <a:effectLst/>
              <a:latin typeface="Georgia" panose="02040502050405020303" pitchFamily="18" charset="0"/>
            </a:endParaRPr>
          </a:p>
        </p:txBody>
      </p:sp>
      <p:pic>
        <p:nvPicPr>
          <p:cNvPr id="2050" name="Picture 2" descr="Data visualization Hollywood movie stereotypes">
            <a:extLst>
              <a:ext uri="{FF2B5EF4-FFF2-40B4-BE49-F238E27FC236}">
                <a16:creationId xmlns:a16="http://schemas.microsoft.com/office/drawing/2014/main" id="{E3824728-ABBA-4807-85DF-0B32827862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7487" y="0"/>
            <a:ext cx="5624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71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F1C9-D63C-4015-A096-C64F1ED732F7}"/>
              </a:ext>
            </a:extLst>
          </p:cNvPr>
          <p:cNvSpPr>
            <a:spLocks noGrp="1"/>
          </p:cNvSpPr>
          <p:nvPr>
            <p:ph type="ctrTitle"/>
          </p:nvPr>
        </p:nvSpPr>
        <p:spPr/>
        <p:txBody>
          <a:bodyPr/>
          <a:lstStyle/>
          <a:p>
            <a:r>
              <a:rPr lang="en-US" dirty="0"/>
              <a:t>Break the mold. Be original.</a:t>
            </a:r>
          </a:p>
        </p:txBody>
      </p:sp>
      <p:sp>
        <p:nvSpPr>
          <p:cNvPr id="3" name="Subtitle 2">
            <a:extLst>
              <a:ext uri="{FF2B5EF4-FFF2-40B4-BE49-F238E27FC236}">
                <a16:creationId xmlns:a16="http://schemas.microsoft.com/office/drawing/2014/main" id="{6613ADF0-E354-4E50-8F93-EF3F0CC66599}"/>
              </a:ext>
            </a:extLst>
          </p:cNvPr>
          <p:cNvSpPr>
            <a:spLocks noGrp="1"/>
          </p:cNvSpPr>
          <p:nvPr>
            <p:ph type="subTitle" idx="1"/>
          </p:nvPr>
        </p:nvSpPr>
        <p:spPr/>
        <p:txBody>
          <a:bodyPr>
            <a:normAutofit/>
          </a:bodyPr>
          <a:lstStyle/>
          <a:p>
            <a:r>
              <a:rPr lang="en-US" sz="2400" dirty="0"/>
              <a:t>“Trope” Tests to identify archetypes, tropes, and stereotypes.</a:t>
            </a:r>
          </a:p>
        </p:txBody>
      </p:sp>
      <p:pic>
        <p:nvPicPr>
          <p:cNvPr id="3074" name="Picture 2" descr="Break the Mold - Week 2 — Church 2:14&gt;&gt;">
            <a:extLst>
              <a:ext uri="{FF2B5EF4-FFF2-40B4-BE49-F238E27FC236}">
                <a16:creationId xmlns:a16="http://schemas.microsoft.com/office/drawing/2014/main" id="{C0866A99-5FA3-4DB6-BAE3-FD33EF74F6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3834" y="94890"/>
            <a:ext cx="3211902" cy="3211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21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08B0C-2548-4A4B-A940-627BE855D014}"/>
              </a:ext>
            </a:extLst>
          </p:cNvPr>
          <p:cNvSpPr>
            <a:spLocks noGrp="1"/>
          </p:cNvSpPr>
          <p:nvPr>
            <p:ph type="title"/>
          </p:nvPr>
        </p:nvSpPr>
        <p:spPr/>
        <p:txBody>
          <a:bodyPr/>
          <a:lstStyle/>
          <a:p>
            <a:r>
              <a:rPr lang="en-US" dirty="0"/>
              <a:t>The Substitution Test</a:t>
            </a:r>
          </a:p>
        </p:txBody>
      </p:sp>
      <p:sp>
        <p:nvSpPr>
          <p:cNvPr id="3" name="Content Placeholder 2">
            <a:extLst>
              <a:ext uri="{FF2B5EF4-FFF2-40B4-BE49-F238E27FC236}">
                <a16:creationId xmlns:a16="http://schemas.microsoft.com/office/drawing/2014/main" id="{757F6F0B-AC0D-402F-9B81-80DF36059917}"/>
              </a:ext>
            </a:extLst>
          </p:cNvPr>
          <p:cNvSpPr>
            <a:spLocks noGrp="1"/>
          </p:cNvSpPr>
          <p:nvPr>
            <p:ph idx="1"/>
          </p:nvPr>
        </p:nvSpPr>
        <p:spPr/>
        <p:txBody>
          <a:bodyPr>
            <a:normAutofit/>
          </a:bodyPr>
          <a:lstStyle/>
          <a:p>
            <a:pPr marL="0" indent="0">
              <a:buNone/>
            </a:pPr>
            <a:r>
              <a:rPr lang="en-US" sz="2400" dirty="0"/>
              <a:t>The simplest test for sexist remarks is to substitute the opposite sex.</a:t>
            </a:r>
          </a:p>
          <a:p>
            <a:pPr marL="0" indent="0">
              <a:buNone/>
            </a:pPr>
            <a:endParaRPr lang="en-US" sz="2400" dirty="0"/>
          </a:p>
          <a:p>
            <a:pPr marL="457200" lvl="1" indent="0">
              <a:buNone/>
            </a:pPr>
            <a:r>
              <a:rPr lang="en-US" sz="2400" dirty="0"/>
              <a:t>A: What's the smartest thing a </a:t>
            </a:r>
            <a:r>
              <a:rPr lang="en-US" sz="2400" b="1" dirty="0">
                <a:solidFill>
                  <a:srgbClr val="0070C0"/>
                </a:solidFill>
              </a:rPr>
              <a:t>husband</a:t>
            </a:r>
            <a:r>
              <a:rPr lang="en-US" sz="2400" dirty="0"/>
              <a:t> can say?</a:t>
            </a:r>
          </a:p>
          <a:p>
            <a:pPr marL="457200" lvl="1" indent="0">
              <a:buNone/>
            </a:pPr>
            <a:r>
              <a:rPr lang="en-US" sz="2400" dirty="0"/>
              <a:t>Q: ”My </a:t>
            </a:r>
            <a:r>
              <a:rPr lang="en-US" sz="2400" b="1" dirty="0">
                <a:solidFill>
                  <a:srgbClr val="FF0000"/>
                </a:solidFill>
              </a:rPr>
              <a:t>wife</a:t>
            </a:r>
            <a:r>
              <a:rPr lang="en-US" sz="2400" dirty="0"/>
              <a:t> says....“</a:t>
            </a:r>
          </a:p>
          <a:p>
            <a:pPr marL="0" indent="0">
              <a:buNone/>
            </a:pPr>
            <a:r>
              <a:rPr lang="en-US" sz="2400" dirty="0"/>
              <a:t>Substitute the opposite sex. Does it diminish the opposite sex?</a:t>
            </a:r>
          </a:p>
          <a:p>
            <a:pPr marL="0" indent="0">
              <a:buNone/>
            </a:pPr>
            <a:endParaRPr lang="en-US" sz="2400" dirty="0"/>
          </a:p>
          <a:p>
            <a:pPr marL="457200" lvl="1" indent="0">
              <a:buNone/>
            </a:pPr>
            <a:r>
              <a:rPr lang="en-US" sz="2400" dirty="0"/>
              <a:t>A: What's the smartest thing a </a:t>
            </a:r>
            <a:r>
              <a:rPr lang="en-US" sz="2400" b="1" dirty="0">
                <a:solidFill>
                  <a:srgbClr val="FF0000"/>
                </a:solidFill>
              </a:rPr>
              <a:t>wife</a:t>
            </a:r>
            <a:r>
              <a:rPr lang="en-US" sz="2400" dirty="0"/>
              <a:t> can say?</a:t>
            </a:r>
          </a:p>
          <a:p>
            <a:pPr marL="457200" lvl="1" indent="0">
              <a:buNone/>
            </a:pPr>
            <a:r>
              <a:rPr lang="en-US" sz="2400" dirty="0"/>
              <a:t>Q: ”My </a:t>
            </a:r>
            <a:r>
              <a:rPr lang="en-US" sz="2400" b="1" dirty="0">
                <a:solidFill>
                  <a:srgbClr val="0070C0"/>
                </a:solidFill>
              </a:rPr>
              <a:t>husband</a:t>
            </a:r>
            <a:r>
              <a:rPr lang="en-US" sz="2400" dirty="0"/>
              <a:t> says....“</a:t>
            </a:r>
          </a:p>
        </p:txBody>
      </p:sp>
    </p:spTree>
    <p:extLst>
      <p:ext uri="{BB962C8B-B14F-4D97-AF65-F5344CB8AC3E}">
        <p14:creationId xmlns:p14="http://schemas.microsoft.com/office/powerpoint/2010/main" val="48082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08B0C-2548-4A4B-A940-627BE855D014}"/>
              </a:ext>
            </a:extLst>
          </p:cNvPr>
          <p:cNvSpPr>
            <a:spLocks noGrp="1"/>
          </p:cNvSpPr>
          <p:nvPr>
            <p:ph type="title"/>
          </p:nvPr>
        </p:nvSpPr>
        <p:spPr/>
        <p:txBody>
          <a:bodyPr/>
          <a:lstStyle/>
          <a:p>
            <a:r>
              <a:rPr lang="en-US" dirty="0"/>
              <a:t>The Substitution Test for People Groups</a:t>
            </a:r>
          </a:p>
        </p:txBody>
      </p:sp>
      <p:sp>
        <p:nvSpPr>
          <p:cNvPr id="3" name="Content Placeholder 2">
            <a:extLst>
              <a:ext uri="{FF2B5EF4-FFF2-40B4-BE49-F238E27FC236}">
                <a16:creationId xmlns:a16="http://schemas.microsoft.com/office/drawing/2014/main" id="{757F6F0B-AC0D-402F-9B81-80DF36059917}"/>
              </a:ext>
            </a:extLst>
          </p:cNvPr>
          <p:cNvSpPr>
            <a:spLocks noGrp="1"/>
          </p:cNvSpPr>
          <p:nvPr>
            <p:ph idx="1"/>
          </p:nvPr>
        </p:nvSpPr>
        <p:spPr/>
        <p:txBody>
          <a:bodyPr>
            <a:normAutofit/>
          </a:bodyPr>
          <a:lstStyle/>
          <a:p>
            <a:pPr marL="0" indent="0">
              <a:buNone/>
            </a:pPr>
            <a:r>
              <a:rPr lang="en-US" sz="1800" dirty="0"/>
              <a:t>The simplest test for prejudicial language is to imagine you are a member of an imaginary people group, such as </a:t>
            </a:r>
            <a:r>
              <a:rPr lang="en-US" sz="1800" b="1" u="sng" dirty="0" err="1"/>
              <a:t>Smogarians</a:t>
            </a:r>
            <a:r>
              <a:rPr lang="en-US" sz="1800" dirty="0"/>
              <a:t>, then </a:t>
            </a:r>
            <a:r>
              <a:rPr lang="en-US" sz="1800" i="1" dirty="0"/>
              <a:t>substitute</a:t>
            </a:r>
            <a:r>
              <a:rPr lang="en-US" sz="1800" dirty="0"/>
              <a:t> that imaginary people group into any statement on a </a:t>
            </a:r>
            <a:r>
              <a:rPr lang="en-US" sz="1800" b="1" u="sng" dirty="0"/>
              <a:t>specific</a:t>
            </a:r>
            <a:r>
              <a:rPr lang="en-US" sz="1800" dirty="0"/>
              <a:t> nonfictional people group. </a:t>
            </a:r>
          </a:p>
          <a:p>
            <a:pPr marL="0" indent="0">
              <a:buNone/>
            </a:pPr>
            <a:r>
              <a:rPr lang="en-US" sz="1800" dirty="0"/>
              <a:t>Take this example from the Coca-Cola company’s “Better Together” online training seminar.</a:t>
            </a:r>
          </a:p>
          <a:p>
            <a:pPr marL="0" indent="0">
              <a:buNone/>
            </a:pPr>
            <a:endParaRPr lang="en-US" sz="1800" dirty="0"/>
          </a:p>
          <a:p>
            <a:pPr marL="457200" lvl="1" indent="0">
              <a:buNone/>
            </a:pPr>
            <a:r>
              <a:rPr lang="en-US" sz="2000" b="1" u="sng" dirty="0"/>
              <a:t>White</a:t>
            </a:r>
            <a:r>
              <a:rPr lang="en-US" sz="2000" dirty="0"/>
              <a:t> people are socialized to feel they are inherently superior because they are </a:t>
            </a:r>
            <a:r>
              <a:rPr lang="en-US" sz="2000" b="1" u="sng" dirty="0"/>
              <a:t>white</a:t>
            </a:r>
            <a:r>
              <a:rPr lang="en-US" sz="2000" dirty="0"/>
              <a:t>.</a:t>
            </a:r>
          </a:p>
          <a:p>
            <a:pPr marL="457200" lvl="1" indent="0">
              <a:buNone/>
            </a:pPr>
            <a:r>
              <a:rPr lang="en-US" sz="2000" b="1" u="sng" dirty="0"/>
              <a:t>White</a:t>
            </a:r>
            <a:r>
              <a:rPr lang="en-US" sz="2000" dirty="0"/>
              <a:t> people are arrogant and defensive. Break with </a:t>
            </a:r>
            <a:r>
              <a:rPr lang="en-US" sz="2000" b="1" u="sng" dirty="0"/>
              <a:t>white</a:t>
            </a:r>
            <a:r>
              <a:rPr lang="en-US" sz="2000" dirty="0"/>
              <a:t> solidarity. Be less </a:t>
            </a:r>
            <a:r>
              <a:rPr lang="en-US" sz="2000" b="1" u="sng" dirty="0"/>
              <a:t>white</a:t>
            </a:r>
            <a:r>
              <a:rPr lang="en-US" sz="2000" dirty="0"/>
              <a:t>. </a:t>
            </a:r>
          </a:p>
          <a:p>
            <a:pPr marL="0" indent="0">
              <a:buNone/>
            </a:pPr>
            <a:r>
              <a:rPr lang="en-US" sz="1800" dirty="0"/>
              <a:t>Substitute the fictional </a:t>
            </a:r>
            <a:r>
              <a:rPr lang="en-US" sz="1800" b="1" u="sng" dirty="0" err="1"/>
              <a:t>Smogarian</a:t>
            </a:r>
            <a:r>
              <a:rPr lang="en-US" sz="1800" b="1" dirty="0"/>
              <a:t> </a:t>
            </a:r>
            <a:r>
              <a:rPr lang="en-US" sz="1800" dirty="0"/>
              <a:t>people for </a:t>
            </a:r>
            <a:r>
              <a:rPr lang="en-US" sz="1800" b="1" u="sng" dirty="0"/>
              <a:t>white</a:t>
            </a:r>
            <a:r>
              <a:rPr lang="en-US" sz="1800" dirty="0"/>
              <a:t> people. Are the remarks prejudicial toward the </a:t>
            </a:r>
            <a:r>
              <a:rPr lang="en-US" sz="1800" b="1" u="sng" dirty="0" err="1"/>
              <a:t>Smogarian</a:t>
            </a:r>
            <a:r>
              <a:rPr lang="en-US" sz="1800" b="1" dirty="0"/>
              <a:t> </a:t>
            </a:r>
            <a:r>
              <a:rPr lang="en-US" sz="1800" dirty="0"/>
              <a:t>people group?</a:t>
            </a:r>
          </a:p>
          <a:p>
            <a:pPr marL="0" indent="0">
              <a:buNone/>
            </a:pPr>
            <a:endParaRPr lang="en-US" sz="1800" dirty="0"/>
          </a:p>
          <a:p>
            <a:pPr marL="457200" lvl="1" indent="0">
              <a:buNone/>
            </a:pPr>
            <a:r>
              <a:rPr lang="en-US" sz="2000" b="1" u="sng" dirty="0" err="1"/>
              <a:t>Smogarians</a:t>
            </a:r>
            <a:r>
              <a:rPr lang="en-US" sz="2000" dirty="0"/>
              <a:t> are socialized to feel they are inherently superior because they are </a:t>
            </a:r>
            <a:r>
              <a:rPr lang="en-US" sz="2000" b="1" u="sng" dirty="0" err="1"/>
              <a:t>Smogarian</a:t>
            </a:r>
            <a:r>
              <a:rPr lang="en-US" sz="2000" dirty="0"/>
              <a:t>.</a:t>
            </a:r>
            <a:endParaRPr lang="en-US" sz="2000" b="1" dirty="0"/>
          </a:p>
          <a:p>
            <a:pPr marL="457200" lvl="1" indent="0">
              <a:buNone/>
            </a:pPr>
            <a:r>
              <a:rPr lang="en-US" sz="2000" b="1" u="sng" dirty="0" err="1"/>
              <a:t>Smogarians</a:t>
            </a:r>
            <a:r>
              <a:rPr lang="en-US" sz="2000" dirty="0"/>
              <a:t> are arrogant and defensive. Break with </a:t>
            </a:r>
            <a:r>
              <a:rPr lang="en-US" sz="2000" b="1" u="sng" dirty="0" err="1"/>
              <a:t>Smogarian</a:t>
            </a:r>
            <a:r>
              <a:rPr lang="en-US" sz="2000" dirty="0"/>
              <a:t> solidarity. Be less </a:t>
            </a:r>
            <a:r>
              <a:rPr lang="en-US" sz="2000" b="1" u="sng" dirty="0" err="1"/>
              <a:t>Smogarian</a:t>
            </a:r>
            <a:r>
              <a:rPr lang="en-US" sz="2000" dirty="0"/>
              <a:t>.</a:t>
            </a:r>
          </a:p>
        </p:txBody>
      </p:sp>
    </p:spTree>
    <p:extLst>
      <p:ext uri="{BB962C8B-B14F-4D97-AF65-F5344CB8AC3E}">
        <p14:creationId xmlns:p14="http://schemas.microsoft.com/office/powerpoint/2010/main" val="297666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08B0C-2548-4A4B-A940-627BE855D014}"/>
              </a:ext>
            </a:extLst>
          </p:cNvPr>
          <p:cNvSpPr>
            <a:spLocks noGrp="1"/>
          </p:cNvSpPr>
          <p:nvPr>
            <p:ph type="title"/>
          </p:nvPr>
        </p:nvSpPr>
        <p:spPr/>
        <p:txBody>
          <a:bodyPr/>
          <a:lstStyle/>
          <a:p>
            <a:r>
              <a:rPr lang="en-US" dirty="0"/>
              <a:t>The Bechdel Test</a:t>
            </a:r>
          </a:p>
        </p:txBody>
      </p:sp>
      <p:sp>
        <p:nvSpPr>
          <p:cNvPr id="3" name="Content Placeholder 2">
            <a:extLst>
              <a:ext uri="{FF2B5EF4-FFF2-40B4-BE49-F238E27FC236}">
                <a16:creationId xmlns:a16="http://schemas.microsoft.com/office/drawing/2014/main" id="{757F6F0B-AC0D-402F-9B81-80DF36059917}"/>
              </a:ext>
            </a:extLst>
          </p:cNvPr>
          <p:cNvSpPr>
            <a:spLocks noGrp="1"/>
          </p:cNvSpPr>
          <p:nvPr>
            <p:ph idx="1"/>
          </p:nvPr>
        </p:nvSpPr>
        <p:spPr/>
        <p:txBody>
          <a:bodyPr/>
          <a:lstStyle/>
          <a:p>
            <a:pPr marL="0" indent="0">
              <a:buNone/>
            </a:pPr>
            <a:r>
              <a:rPr lang="en-US" dirty="0"/>
              <a:t>The Bechdel Test (sometimes called the Bechdel-Wallace Test) for on-screen female characters has been around since at least 1985. It is designed to determine whether or not on-screen female characters have fully realized lives apart from men.</a:t>
            </a:r>
          </a:p>
          <a:p>
            <a:pPr marL="0" indent="0">
              <a:buNone/>
            </a:pPr>
            <a:r>
              <a:rPr lang="en-US" dirty="0"/>
              <a:t>The basis of the test is to examine a film or a TV episode and answer three questions:</a:t>
            </a:r>
          </a:p>
          <a:p>
            <a:pPr marL="0" indent="0">
              <a:buNone/>
            </a:pPr>
            <a:endParaRPr lang="en-US" dirty="0"/>
          </a:p>
          <a:p>
            <a:pPr marL="914400" lvl="1" indent="-457200">
              <a:buFont typeface="+mj-lt"/>
              <a:buAutoNum type="arabicPeriod"/>
            </a:pPr>
            <a:r>
              <a:rPr lang="en-US" sz="2400" dirty="0"/>
              <a:t>Does it have at least two [named] women in it?</a:t>
            </a:r>
          </a:p>
          <a:p>
            <a:pPr marL="914400" lvl="1" indent="-457200">
              <a:buFont typeface="+mj-lt"/>
              <a:buAutoNum type="arabicPeriod"/>
            </a:pPr>
            <a:r>
              <a:rPr lang="en-US" sz="2400" dirty="0"/>
              <a:t>Do they talk to each other?</a:t>
            </a:r>
          </a:p>
          <a:p>
            <a:pPr marL="914400" lvl="1" indent="-457200">
              <a:buFont typeface="+mj-lt"/>
              <a:buAutoNum type="arabicPeriod"/>
            </a:pPr>
            <a:r>
              <a:rPr lang="en-US" sz="2400" dirty="0"/>
              <a:t>Do they talk about something besides a man, or men?</a:t>
            </a:r>
          </a:p>
          <a:p>
            <a:pPr marL="0" indent="0">
              <a:buNone/>
            </a:pPr>
            <a:endParaRPr lang="en-US" dirty="0"/>
          </a:p>
          <a:p>
            <a:pPr marL="0" indent="0">
              <a:buNone/>
            </a:pPr>
            <a:r>
              <a:rPr lang="en-US" dirty="0"/>
              <a:t>Any film or TV episode that can answer “yes” to all three questions passes the test.</a:t>
            </a:r>
          </a:p>
        </p:txBody>
      </p:sp>
    </p:spTree>
    <p:extLst>
      <p:ext uri="{BB962C8B-B14F-4D97-AF65-F5344CB8AC3E}">
        <p14:creationId xmlns:p14="http://schemas.microsoft.com/office/powerpoint/2010/main" val="194019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08B0C-2548-4A4B-A940-627BE855D014}"/>
              </a:ext>
            </a:extLst>
          </p:cNvPr>
          <p:cNvSpPr>
            <a:spLocks noGrp="1"/>
          </p:cNvSpPr>
          <p:nvPr>
            <p:ph type="title"/>
          </p:nvPr>
        </p:nvSpPr>
        <p:spPr/>
        <p:txBody>
          <a:bodyPr/>
          <a:lstStyle/>
          <a:p>
            <a:r>
              <a:rPr lang="en-US" dirty="0"/>
              <a:t>The DuVernay Test</a:t>
            </a:r>
          </a:p>
        </p:txBody>
      </p:sp>
      <p:sp>
        <p:nvSpPr>
          <p:cNvPr id="3" name="Content Placeholder 2">
            <a:extLst>
              <a:ext uri="{FF2B5EF4-FFF2-40B4-BE49-F238E27FC236}">
                <a16:creationId xmlns:a16="http://schemas.microsoft.com/office/drawing/2014/main" id="{757F6F0B-AC0D-402F-9B81-80DF36059917}"/>
              </a:ext>
            </a:extLst>
          </p:cNvPr>
          <p:cNvSpPr>
            <a:spLocks noGrp="1"/>
          </p:cNvSpPr>
          <p:nvPr>
            <p:ph idx="1"/>
          </p:nvPr>
        </p:nvSpPr>
        <p:spPr/>
        <p:txBody>
          <a:bodyPr>
            <a:normAutofit fontScale="92500"/>
          </a:bodyPr>
          <a:lstStyle/>
          <a:p>
            <a:pPr marL="0" indent="0">
              <a:buNone/>
            </a:pPr>
            <a:r>
              <a:rPr lang="en-US" dirty="0"/>
              <a:t>In 2016, </a:t>
            </a:r>
            <a:r>
              <a:rPr lang="en-US" i="1" dirty="0"/>
              <a:t>New York Times </a:t>
            </a:r>
            <a:r>
              <a:rPr lang="en-US" dirty="0"/>
              <a:t>film critic </a:t>
            </a:r>
            <a:r>
              <a:rPr lang="en-US" dirty="0" err="1"/>
              <a:t>Manohla</a:t>
            </a:r>
            <a:r>
              <a:rPr lang="en-US" dirty="0"/>
              <a:t> </a:t>
            </a:r>
            <a:r>
              <a:rPr lang="en-US" dirty="0" err="1"/>
              <a:t>Dargis</a:t>
            </a:r>
            <a:r>
              <a:rPr lang="en-US" dirty="0"/>
              <a:t> developed the DuVernay Test, named for director Ava DuVernay (Selma, A Wrinkle In Time). The basis of the 5 question test is to answer the question:</a:t>
            </a:r>
          </a:p>
          <a:p>
            <a:pPr marL="457200" lvl="1" indent="0">
              <a:buNone/>
            </a:pPr>
            <a:r>
              <a:rPr lang="en-US" sz="2000" dirty="0"/>
              <a:t>Do on-screen minority characters have fully realized lives rather than serve as scenery for non-minority characters?</a:t>
            </a:r>
          </a:p>
          <a:p>
            <a:pPr marL="0" indent="0">
              <a:buNone/>
            </a:pPr>
            <a:endParaRPr lang="en-US" dirty="0"/>
          </a:p>
          <a:p>
            <a:pPr marL="914400" lvl="1" indent="-457200">
              <a:buFont typeface="+mj-lt"/>
              <a:buAutoNum type="arabicPeriod"/>
            </a:pPr>
            <a:r>
              <a:rPr lang="en-US" sz="2400" dirty="0"/>
              <a:t>Does it have at least two [named] minority characters in it?</a:t>
            </a:r>
          </a:p>
          <a:p>
            <a:pPr marL="914400" lvl="1" indent="-457200">
              <a:buFont typeface="+mj-lt"/>
              <a:buAutoNum type="arabicPeriod"/>
            </a:pPr>
            <a:r>
              <a:rPr lang="en-US" sz="2400" dirty="0"/>
              <a:t>Do the minority characters portray harmful, simplistic, or common archetypes, tropes, or stereotypes?</a:t>
            </a:r>
          </a:p>
          <a:p>
            <a:pPr marL="914400" lvl="1" indent="-457200">
              <a:buFont typeface="+mj-lt"/>
              <a:buAutoNum type="arabicPeriod"/>
            </a:pPr>
            <a:r>
              <a:rPr lang="en-US" sz="2400" dirty="0"/>
              <a:t>Do the minority characters talk to each other, and about anything other than color?</a:t>
            </a:r>
          </a:p>
          <a:p>
            <a:pPr marL="914400" lvl="1" indent="-457200">
              <a:buFont typeface="+mj-lt"/>
              <a:buAutoNum type="arabicPeriod"/>
            </a:pPr>
            <a:r>
              <a:rPr lang="en-US" sz="2400" dirty="0"/>
              <a:t>Do only the minority characters die, or do they die first?</a:t>
            </a:r>
          </a:p>
          <a:p>
            <a:pPr marL="914400" lvl="1" indent="-457200">
              <a:buFont typeface="+mj-lt"/>
              <a:buAutoNum type="arabicPeriod"/>
            </a:pPr>
            <a:r>
              <a:rPr lang="en-US" sz="2400" dirty="0"/>
              <a:t>Do the minority characters pursue their own goals apart from the goals of any majority characters?</a:t>
            </a:r>
          </a:p>
        </p:txBody>
      </p:sp>
    </p:spTree>
    <p:extLst>
      <p:ext uri="{BB962C8B-B14F-4D97-AF65-F5344CB8AC3E}">
        <p14:creationId xmlns:p14="http://schemas.microsoft.com/office/powerpoint/2010/main" val="163278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F1C9-D63C-4015-A096-C64F1ED732F7}"/>
              </a:ext>
            </a:extLst>
          </p:cNvPr>
          <p:cNvSpPr>
            <a:spLocks noGrp="1"/>
          </p:cNvSpPr>
          <p:nvPr>
            <p:ph type="ctrTitle"/>
          </p:nvPr>
        </p:nvSpPr>
        <p:spPr>
          <a:xfrm>
            <a:off x="1104900" y="3040380"/>
            <a:ext cx="10096500" cy="1471405"/>
          </a:xfrm>
        </p:spPr>
        <p:txBody>
          <a:bodyPr/>
          <a:lstStyle/>
          <a:p>
            <a:r>
              <a:rPr lang="en-US" dirty="0"/>
              <a:t>I think I Just Tested Positive!</a:t>
            </a:r>
          </a:p>
        </p:txBody>
      </p:sp>
      <p:sp>
        <p:nvSpPr>
          <p:cNvPr id="3" name="Subtitle 2">
            <a:extLst>
              <a:ext uri="{FF2B5EF4-FFF2-40B4-BE49-F238E27FC236}">
                <a16:creationId xmlns:a16="http://schemas.microsoft.com/office/drawing/2014/main" id="{6613ADF0-E354-4E50-8F93-EF3F0CC66599}"/>
              </a:ext>
            </a:extLst>
          </p:cNvPr>
          <p:cNvSpPr>
            <a:spLocks noGrp="1"/>
          </p:cNvSpPr>
          <p:nvPr>
            <p:ph type="subTitle" idx="1"/>
          </p:nvPr>
        </p:nvSpPr>
        <p:spPr/>
        <p:txBody>
          <a:bodyPr>
            <a:normAutofit/>
          </a:bodyPr>
          <a:lstStyle/>
          <a:p>
            <a:r>
              <a:rPr lang="en-US" sz="2400" dirty="0"/>
              <a:t>What do I do when I find that my story is </a:t>
            </a:r>
            <a:r>
              <a:rPr lang="en-US" sz="2400" dirty="0" err="1"/>
              <a:t>tropish</a:t>
            </a:r>
            <a:r>
              <a:rPr lang="en-US" sz="2400" dirty="0"/>
              <a:t>?</a:t>
            </a:r>
          </a:p>
        </p:txBody>
      </p:sp>
      <p:pic>
        <p:nvPicPr>
          <p:cNvPr id="5" name="Picture 4">
            <a:extLst>
              <a:ext uri="{FF2B5EF4-FFF2-40B4-BE49-F238E27FC236}">
                <a16:creationId xmlns:a16="http://schemas.microsoft.com/office/drawing/2014/main" id="{8C6EBCE1-F402-4931-9D61-2EB9BB437172}"/>
              </a:ext>
            </a:extLst>
          </p:cNvPr>
          <p:cNvPicPr>
            <a:picLocks noChangeAspect="1"/>
          </p:cNvPicPr>
          <p:nvPr/>
        </p:nvPicPr>
        <p:blipFill rotWithShape="1">
          <a:blip r:embed="rId3">
            <a:extLst>
              <a:ext uri="{28A0092B-C50C-407E-A947-70E740481C1C}">
                <a14:useLocalDpi xmlns:a14="http://schemas.microsoft.com/office/drawing/2010/main" val="0"/>
              </a:ext>
            </a:extLst>
          </a:blip>
          <a:srcRect l="4713" r="4621" b="6952"/>
          <a:stretch/>
        </p:blipFill>
        <p:spPr>
          <a:xfrm>
            <a:off x="7738110" y="0"/>
            <a:ext cx="4453890" cy="3432356"/>
          </a:xfrm>
          <a:prstGeom prst="rect">
            <a:avLst/>
          </a:prstGeom>
        </p:spPr>
      </p:pic>
    </p:spTree>
    <p:extLst>
      <p:ext uri="{BB962C8B-B14F-4D97-AF65-F5344CB8AC3E}">
        <p14:creationId xmlns:p14="http://schemas.microsoft.com/office/powerpoint/2010/main" val="297265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E7C0-77C0-4B88-934B-015F095D648F}"/>
              </a:ext>
            </a:extLst>
          </p:cNvPr>
          <p:cNvSpPr>
            <a:spLocks noGrp="1"/>
          </p:cNvSpPr>
          <p:nvPr>
            <p:ph type="title"/>
          </p:nvPr>
        </p:nvSpPr>
        <p:spPr/>
        <p:txBody>
          <a:bodyPr/>
          <a:lstStyle/>
          <a:p>
            <a:r>
              <a:rPr lang="en-US" dirty="0"/>
              <a:t>I tested positive! Now what?</a:t>
            </a:r>
          </a:p>
        </p:txBody>
      </p:sp>
      <p:sp>
        <p:nvSpPr>
          <p:cNvPr id="3" name="Content Placeholder 2">
            <a:extLst>
              <a:ext uri="{FF2B5EF4-FFF2-40B4-BE49-F238E27FC236}">
                <a16:creationId xmlns:a16="http://schemas.microsoft.com/office/drawing/2014/main" id="{52284C63-319E-4DA8-9352-25CD7C0E27A2}"/>
              </a:ext>
            </a:extLst>
          </p:cNvPr>
          <p:cNvSpPr>
            <a:spLocks noGrp="1"/>
          </p:cNvSpPr>
          <p:nvPr>
            <p:ph idx="1"/>
          </p:nvPr>
        </p:nvSpPr>
        <p:spPr/>
        <p:txBody>
          <a:bodyPr/>
          <a:lstStyle/>
          <a:p>
            <a:pPr marL="0" indent="0">
              <a:buNone/>
            </a:pPr>
            <a:r>
              <a:rPr lang="en-US" sz="4000" b="1" dirty="0"/>
              <a:t>It’s okay. Tropes aren’t always BAD!</a:t>
            </a:r>
          </a:p>
          <a:p>
            <a:pPr marL="0" indent="0">
              <a:buNone/>
            </a:pPr>
            <a:r>
              <a:rPr lang="en-US" dirty="0"/>
              <a:t>A Trope is sort of like a marriage. </a:t>
            </a:r>
          </a:p>
          <a:p>
            <a:pPr marL="0" indent="0">
              <a:buNone/>
            </a:pPr>
            <a:r>
              <a:rPr lang="en-US" dirty="0"/>
              <a:t>When you do it well, and make a good marriage, there’s nothing better. </a:t>
            </a:r>
          </a:p>
          <a:p>
            <a:pPr marL="0" indent="0">
              <a:buNone/>
            </a:pPr>
            <a:r>
              <a:rPr lang="en-US" dirty="0"/>
              <a:t>When you don’t do it well, and make a bad marriage, there’s nothing worse.</a:t>
            </a:r>
          </a:p>
        </p:txBody>
      </p:sp>
    </p:spTree>
    <p:extLst>
      <p:ext uri="{BB962C8B-B14F-4D97-AF65-F5344CB8AC3E}">
        <p14:creationId xmlns:p14="http://schemas.microsoft.com/office/powerpoint/2010/main" val="329931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B60D-45A3-4923-A043-59FE4B033062}"/>
              </a:ext>
            </a:extLst>
          </p:cNvPr>
          <p:cNvSpPr>
            <a:spLocks noGrp="1"/>
          </p:cNvSpPr>
          <p:nvPr>
            <p:ph type="title"/>
          </p:nvPr>
        </p:nvSpPr>
        <p:spPr/>
        <p:txBody>
          <a:bodyPr/>
          <a:lstStyle/>
          <a:p>
            <a:r>
              <a:rPr lang="en-US" dirty="0"/>
              <a:t>The Very Best Advice</a:t>
            </a:r>
          </a:p>
        </p:txBody>
      </p:sp>
      <p:sp>
        <p:nvSpPr>
          <p:cNvPr id="3" name="Content Placeholder 2">
            <a:extLst>
              <a:ext uri="{FF2B5EF4-FFF2-40B4-BE49-F238E27FC236}">
                <a16:creationId xmlns:a16="http://schemas.microsoft.com/office/drawing/2014/main" id="{0C7D3FE4-E338-4B99-A4B1-24FC9D8C70B8}"/>
              </a:ext>
            </a:extLst>
          </p:cNvPr>
          <p:cNvSpPr>
            <a:spLocks noGrp="1"/>
          </p:cNvSpPr>
          <p:nvPr>
            <p:ph idx="1"/>
          </p:nvPr>
        </p:nvSpPr>
        <p:spPr/>
        <p:txBody>
          <a:bodyPr>
            <a:normAutofit/>
          </a:bodyPr>
          <a:lstStyle/>
          <a:p>
            <a:pPr marL="0" indent="0" algn="ctr">
              <a:buNone/>
            </a:pPr>
            <a:r>
              <a:rPr lang="en-US" sz="6000" dirty="0"/>
              <a:t>Write from the heart.</a:t>
            </a:r>
          </a:p>
          <a:p>
            <a:pPr marL="0" indent="0" algn="ctr">
              <a:buNone/>
            </a:pPr>
            <a:r>
              <a:rPr lang="en-US" sz="6000" dirty="0"/>
              <a:t>Be true to your story.</a:t>
            </a:r>
          </a:p>
        </p:txBody>
      </p:sp>
    </p:spTree>
    <p:extLst>
      <p:ext uri="{BB962C8B-B14F-4D97-AF65-F5344CB8AC3E}">
        <p14:creationId xmlns:p14="http://schemas.microsoft.com/office/powerpoint/2010/main" val="326443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othersideofquiet.net/wp-content/uploads/2015/09/Charac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28601"/>
            <a:ext cx="7010400" cy="52653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49373" y="5486400"/>
            <a:ext cx="5769528" cy="923330"/>
          </a:xfrm>
          <a:prstGeom prst="rect">
            <a:avLst/>
          </a:prstGeom>
          <a:noFill/>
        </p:spPr>
        <p:txBody>
          <a:bodyPr wrap="none" lIns="91440" tIns="45720" rIns="91440" bIns="45720">
            <a:spAutoFit/>
          </a:bodyPr>
          <a:lstStyle/>
          <a:p>
            <a:pPr algn="ctr" defTabSz="1217613" eaLnBrk="0" fontAlgn="base" hangingPunct="0">
              <a:spcBef>
                <a:spcPct val="0"/>
              </a:spcBef>
              <a:spcAft>
                <a:spcPct val="0"/>
              </a:spcAft>
            </a:pPr>
            <a:r>
              <a:rPr lang="en-US" sz="5400" b="1" dirty="0">
                <a:ln w="22225">
                  <a:solidFill>
                    <a:srgbClr val="70AAC4"/>
                  </a:solidFill>
                  <a:prstDash val="solid"/>
                </a:ln>
                <a:solidFill>
                  <a:srgbClr val="70AAC4">
                    <a:lumMod val="40000"/>
                    <a:lumOff val="60000"/>
                  </a:srgbClr>
                </a:solidFill>
                <a:latin typeface="Century Gothic" panose="020B0502020202020204" pitchFamily="34" charset="0"/>
              </a:rPr>
              <a:t>Characterization</a:t>
            </a:r>
          </a:p>
        </p:txBody>
      </p:sp>
    </p:spTree>
    <p:extLst>
      <p:ext uri="{BB962C8B-B14F-4D97-AF65-F5344CB8AC3E}">
        <p14:creationId xmlns:p14="http://schemas.microsoft.com/office/powerpoint/2010/main" val="144443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E7C0-77C0-4B88-934B-015F095D648F}"/>
              </a:ext>
            </a:extLst>
          </p:cNvPr>
          <p:cNvSpPr>
            <a:spLocks noGrp="1"/>
          </p:cNvSpPr>
          <p:nvPr>
            <p:ph type="title"/>
          </p:nvPr>
        </p:nvSpPr>
        <p:spPr/>
        <p:txBody>
          <a:bodyPr/>
          <a:lstStyle/>
          <a:p>
            <a:r>
              <a:rPr lang="en-US" dirty="0"/>
              <a:t>I tested positive! Now what?</a:t>
            </a:r>
          </a:p>
        </p:txBody>
      </p:sp>
      <p:sp>
        <p:nvSpPr>
          <p:cNvPr id="3" name="Content Placeholder 2">
            <a:extLst>
              <a:ext uri="{FF2B5EF4-FFF2-40B4-BE49-F238E27FC236}">
                <a16:creationId xmlns:a16="http://schemas.microsoft.com/office/drawing/2014/main" id="{52284C63-319E-4DA8-9352-25CD7C0E27A2}"/>
              </a:ext>
            </a:extLst>
          </p:cNvPr>
          <p:cNvSpPr>
            <a:spLocks noGrp="1"/>
          </p:cNvSpPr>
          <p:nvPr>
            <p:ph idx="1"/>
          </p:nvPr>
        </p:nvSpPr>
        <p:spPr/>
        <p:txBody>
          <a:bodyPr/>
          <a:lstStyle/>
          <a:p>
            <a:r>
              <a:rPr lang="en-US" b="1" dirty="0"/>
              <a:t>Deconstruction. </a:t>
            </a:r>
            <a:r>
              <a:rPr lang="en-US" dirty="0"/>
              <a:t>Embrace the trope and RUN with it in order to encourage discussion about that trope.</a:t>
            </a:r>
          </a:p>
          <a:p>
            <a:pPr marL="0" indent="0">
              <a:buNone/>
            </a:pPr>
            <a:r>
              <a:rPr lang="en-US" dirty="0"/>
              <a:t>For example, in </a:t>
            </a:r>
            <a:r>
              <a:rPr lang="en-US" i="1" dirty="0"/>
              <a:t>Madame Bovary</a:t>
            </a:r>
            <a:r>
              <a:rPr lang="en-US" dirty="0"/>
              <a:t>, the titular character spends all her time reading romance novels, and bases all of her actions and decisions on them the hope that it will turn her own life into the fairytales she reads. (Spoiler Alert!: there is no Happily Ever After.)</a:t>
            </a:r>
          </a:p>
          <a:p>
            <a:r>
              <a:rPr lang="en-US" b="1" dirty="0"/>
              <a:t>Subversion. </a:t>
            </a:r>
            <a:r>
              <a:rPr lang="en-US" dirty="0"/>
              <a:t>Give readers the sense that a trope is playing out as expected, only to defy their predictions when the story unfolds in a different manner. </a:t>
            </a:r>
          </a:p>
          <a:p>
            <a:pPr marL="0" indent="0">
              <a:buNone/>
            </a:pPr>
            <a:r>
              <a:rPr lang="en-US" dirty="0"/>
              <a:t>For example, in the film </a:t>
            </a:r>
            <a:r>
              <a:rPr lang="en-US" i="1" dirty="0"/>
              <a:t>Life As We Know It</a:t>
            </a:r>
            <a:r>
              <a:rPr lang="en-US" dirty="0"/>
              <a:t>, the heroine rushes to the airport to declare her love for the recently estranged co-parent of their adopted child, thus playing out the “Belated Love Epiphany” trope. She is stopped at every turn by Atlanta traffic, ticket agents, and TSA and returns home, sans love confession. When she walks into the house, he is there waiting for her.</a:t>
            </a:r>
          </a:p>
        </p:txBody>
      </p:sp>
    </p:spTree>
    <p:extLst>
      <p:ext uri="{BB962C8B-B14F-4D97-AF65-F5344CB8AC3E}">
        <p14:creationId xmlns:p14="http://schemas.microsoft.com/office/powerpoint/2010/main" val="5293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F1C9-D63C-4015-A096-C64F1ED732F7}"/>
              </a:ext>
            </a:extLst>
          </p:cNvPr>
          <p:cNvSpPr>
            <a:spLocks noGrp="1"/>
          </p:cNvSpPr>
          <p:nvPr>
            <p:ph type="ctrTitle"/>
          </p:nvPr>
        </p:nvSpPr>
        <p:spPr/>
        <p:txBody>
          <a:bodyPr/>
          <a:lstStyle/>
          <a:p>
            <a:r>
              <a:rPr lang="en-US" dirty="0"/>
              <a:t>How do I describe minority characters without offense?</a:t>
            </a:r>
          </a:p>
        </p:txBody>
      </p:sp>
      <p:sp>
        <p:nvSpPr>
          <p:cNvPr id="3" name="Subtitle 2">
            <a:extLst>
              <a:ext uri="{FF2B5EF4-FFF2-40B4-BE49-F238E27FC236}">
                <a16:creationId xmlns:a16="http://schemas.microsoft.com/office/drawing/2014/main" id="{6613ADF0-E354-4E50-8F93-EF3F0CC66599}"/>
              </a:ext>
            </a:extLst>
          </p:cNvPr>
          <p:cNvSpPr>
            <a:spLocks noGrp="1"/>
          </p:cNvSpPr>
          <p:nvPr>
            <p:ph type="subTitle" idx="1"/>
          </p:nvPr>
        </p:nvSpPr>
        <p:spPr/>
        <p:txBody>
          <a:bodyPr>
            <a:normAutofit/>
          </a:bodyPr>
          <a:lstStyle/>
          <a:p>
            <a:r>
              <a:rPr lang="en-US" sz="2400" dirty="0"/>
              <a:t>Describe minority characters without compromising the story.</a:t>
            </a:r>
          </a:p>
        </p:txBody>
      </p:sp>
    </p:spTree>
    <p:extLst>
      <p:ext uri="{BB962C8B-B14F-4D97-AF65-F5344CB8AC3E}">
        <p14:creationId xmlns:p14="http://schemas.microsoft.com/office/powerpoint/2010/main" val="329792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5F49-F09B-4BE9-AE6B-FF902C0706F2}"/>
              </a:ext>
            </a:extLst>
          </p:cNvPr>
          <p:cNvSpPr>
            <a:spLocks noGrp="1"/>
          </p:cNvSpPr>
          <p:nvPr>
            <p:ph type="title"/>
          </p:nvPr>
        </p:nvSpPr>
        <p:spPr/>
        <p:txBody>
          <a:bodyPr/>
          <a:lstStyle/>
          <a:p>
            <a:r>
              <a:rPr lang="en-US" dirty="0"/>
              <a:t>How to Describe Minority Characters</a:t>
            </a:r>
          </a:p>
        </p:txBody>
      </p:sp>
      <p:sp>
        <p:nvSpPr>
          <p:cNvPr id="3" name="Content Placeholder 2">
            <a:extLst>
              <a:ext uri="{FF2B5EF4-FFF2-40B4-BE49-F238E27FC236}">
                <a16:creationId xmlns:a16="http://schemas.microsoft.com/office/drawing/2014/main" id="{589C19C5-93CE-4B5B-8DC8-DF5218B966F5}"/>
              </a:ext>
            </a:extLst>
          </p:cNvPr>
          <p:cNvSpPr>
            <a:spLocks noGrp="1"/>
          </p:cNvSpPr>
          <p:nvPr>
            <p:ph idx="1"/>
          </p:nvPr>
        </p:nvSpPr>
        <p:spPr/>
        <p:txBody>
          <a:bodyPr/>
          <a:lstStyle/>
          <a:p>
            <a:r>
              <a:rPr lang="en-US" dirty="0"/>
              <a:t>One way to describe the character is via the book cover.</a:t>
            </a:r>
          </a:p>
        </p:txBody>
      </p:sp>
      <p:pic>
        <p:nvPicPr>
          <p:cNvPr id="7" name="Picture 6">
            <a:extLst>
              <a:ext uri="{FF2B5EF4-FFF2-40B4-BE49-F238E27FC236}">
                <a16:creationId xmlns:a16="http://schemas.microsoft.com/office/drawing/2014/main" id="{4CF9B6D0-976A-45E5-827A-A5F55F678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106" y="2186941"/>
            <a:ext cx="4431789" cy="4634551"/>
          </a:xfrm>
          <a:prstGeom prst="rect">
            <a:avLst/>
          </a:prstGeom>
        </p:spPr>
      </p:pic>
      <p:pic>
        <p:nvPicPr>
          <p:cNvPr id="1026" name="Picture 2" descr="data:image/jpeg;base64,/9j/4AAQSkZJRgABAQAAAQABAAD/2wCEAAoHCBUVFBgVFBUYGRgaGiAbGxsaGxgaGhsaIxsZGxoaGhgbIC0kGx0pIBsbJTclKS4wNDQ0GiM5PzkyPi0yNDABCwsLEA8QHhISHTIpIys1MjIyMjIyMjIyMjAyMjIyMjIyMjIyMjIyMjIyMjIyMjIyMDIyMjAyMjIyMjIyMjAyMv/AABEIARMAtwMBIgACEQEDEQH/xAAbAAACAwEBAQAAAAAAAAAAAAAEBQADBgIBB//EAD4QAAIBAgQEAwUHAgYBBQEAAAECEQADBBIhMQVBUWETInEygZGhsQZCYsHR4fAUUiMzcoKS8SQVU2Oiwgf/xAAaAQADAQEBAQAAAAAAAAAAAAABAgMABAUG/8QAKhEAAgIBBAEDBAIDAQAAAAAAAAECESEDEjFBUXGBsQQTImFCoTJikQX/2gAMAwEAAhEDEQA/APp/DcWMpJ3LMSffp8oq3+sBJyzVDYFVXyExGw617hbBUaipWymAk+bcVytoKe9XLFd2taFZBZ6m1cMldluleODFOA8ArsGq0fTWqb2J6bVrAWXzvS661dXsXVGFugk9aVjI7YUXh7APOuVcHnViONlIkb66j1rKKNuZd4VWIkV0teMR1pqSBZHugb1Uj5uUV6WrxD1oWai0pNQr1rjxB1rpLgYaa1k7MdooG1RmjlVN++EEn/voKBvMTq7b/dGwrn1vqowwssMYWFnFIJzGP4P1qh+IIJjXkCNjSXEgEwo1rPYriNyy2dfMF9tD95Ocem8wSANK49L/ANGUp7ZRpeSy0k1hm6/qgwEipQ+CQXbS3UfMrKGXSND25GvK9CmTwMEBCx0q60NNa5ZK7XYTTwTrIjObqCK4CHSDVp1rw7aU1GObbiTXtx6T47jKpItw7czPkHqedZlONf1DsVdmyGMyyEDa+VTsSOcVCeuo4WS0NGUsvBtb2I8pC+1y7Hr7t/dSK+4UPbVgwjTacxEOCB1Os9WNK8f9qDbtXA6ksirDrHmZ5C21H9+g/wCQoPBWrqWz47A3CCzBYASRIRTzy9aWethNBjo5aYc7vIOhySq6/djf12Efh71Ut18xALTAKmYiWbcT+tUcNxXiWbdw7uisfUgTRiAdaoIW4N3kZidIiIiI2PvmmOBz5s2/mJEEAgG5LDvIA9NaUpcg0xw2JgRFFMDQ4t52zEkg6ZRm28zHYfhj6VZi8OxLuoElQoExnENKnpqZH71nm42Lbln9guqAgagswRfWWIrT23Y770YTUuATg48lBwzxpIIJM5vKQPYUCdOU+h60Pcwtxs0ltQYAIygkGUPbYTFd8T4qLTKmQsSJIBiB+Z3orB4tLqh0OZGEqevI/ORW3JtpdAaaSb7Jc0UL2iucHcyyp91EOk6mlmJxqrcGWDAgx1rLGTcgvFcWPHVGMAn6KGrt38pMQN9/Xrz0NDfaGwSUugRJEA/3DkfUfSlhvXXkq6ZZ0UgyB0J68q8PWbhrSUuzpjG4poLxSs4OVgsfeOu2+nTlWd4sjBdTLprsBqWC5SPSRTF/G/8AcX0g7ydRHun0oDEMQC1xlyr5mPIASQs8+tRTTeCkYtGg/wD52SLF21923eYL2DKrwNOpPXepTD7G8Pa3hsziHusbjA7gGAqnuFCz3mva+i0otQRx6jW5ju2sc5qwmuGcjlXqnnTiHF+6qKWYwoEk1kuMcbLqxLZLSiTJiR1Y/lTH7UXCQgHskknuQBH1NZ3hXDP63FFXH/j4YqWXlcvkBlRvwosEjmWFc2o5SlsXB06ajGO+Xsc8J4FcxwFy9mt4TdLY8r3xya4d0T8O5+rLiqIri3aVVS2oRUUAKOZAA91bEkAdAPhFfPeK4shbt0Alod1AEknXKAOu1LrxUYqKDoycpOTFiE3cSXCg2sM0Do+II1buLa/M9qt+0GJKYd8vtvFtOpdzlH1J91FcMwgs2bdldSFBc/3O3mc9zmJoXAWTi8VnUFrOGJCn7r4giGI6hFkerVOt0klwil7YuT5YXYsC2iINlUL8AB+VBXuLqb9uzaZXYs3iga5ECn2jybNl09ac4izl9ZoTA4q26XzlAKXfDDCJeEVmJ9CxX3VTDl6E02o+p290LqzKo/EQPrRKXiBSrGYJGu27jKrZVZNQCBmKkET/AKYn8VccPvvcvX28wtqVtoGBGZ1zF3APLzAd8tL9xuNjfbSlR1imDYnD229hC2IedsqDyZjyGcgyf7DWx4VxhbjhWOVn9jo+mYgd4E1jfC8S865TllTcaID5RNu0OqyS7fDmaI4Tf8XFG6utrCq0sNnxDqUCKeeVS092racmqr3DqRTTv2HnGB/VPks3Fs3QSmZ0zhl19kAiGG4q7BYm3glXDD2LahfEO+Y+ZmfsSZ060gsW/ExeGtz5ULYh/wDSg8uvKbjL8DXPFcSxIyDNcvXQiL1ZmmT2VQWPZaG+TSfbYHpq2ukhni+JXGusASEXQnZc+hyBeZCkEnlmA3mDeGG2bAxOsAsGXoysyFR18woLi6LZAtg+W0hZmO5Yyzs3c7++heGswwGGQgg3M15gd5di4B/5/KipVufj5BtTUV5+Afi2OuMyqq+JfvNltpMKANWYn7qKNSfzqrEXXsrNwq7AhCyeUs5YIAik6gsdKJ+z7D/yMZu0nDWOyr/mMPV5/wCAquxbFzF4e2fYt5sTc56J5bYPc3GBH+g1KWjGdRkrbyx3Kk2uFhBbcNxZ0GHf/c9sL7yGplwz7LedbmJZWykFLSTkVgZVmJ1ciARsB0O9afxAVkGR/PnVaNrPKr6f0unpyuKOd6spIIK17UDVK7MESm2eW9dEVLSBQBXpPLnSpMIJxDBC4hU6E6q0TlbkY5+lL/stgmw6PauFDca49xspJlWbytqJ2AEcop0W0npvXz7F8Qum9aNo/wCNevKq9Ak5nn8Itg/KpTkoyWMvHsUjFyi84Rs+N3Mlp25kZR6nSsYbgDKswzAkDqBE/UVoPtPiJK2x/qP0X86RfZ3DrevYi62tu2v9Mh6uYe6ynsciz1BqGot86XRfSahC32L8dhbt1vDS6LSFZZgpNxhMMqGYXdde9HYbE/0qC1ZULbVYUdOpnmZ51Y6FXj7yH5H8iKX8WxotA3H1XZF++7n2UQcyTW0mkq4YNRNu+i/E4vJae659lGf3ATFK+FWhZwqtcYKYzuTMFnbM3/2aKr4kzHCBcTnQsVzsqM6+2HKAIJ1AyyRFV4q8123le24TxFdUTL4gRSpQOrETJGYjQjShBSV+v9Bk4tJfr+x6UzoV25e/cH40OMeBhjiG2FsufcskfGl9/H4i4Dbw9prc6NevZRlB3KoCSx6TFE3+Fn+mGHtOuQIEOcE5hpJlTIadffWem6b6sKmrS5dHd5LlzBw5Ic21L5CQeTOFPIkSPfTbDtaSwtrD5RbBgBToOep5sdzSjiWKueLasYcqrvLuWXMiWlEElZBktAGo50PdwLW2s286NddwltLSG2qIXDXngEycgIzHQTA3NCKlTrhhk1avlDbhLw2Luz5mKYdeygBmj8TNcgDt2o37N4XxMcXYeWxZBTpnuMwJHcKhH+6i+D8MFp873HugMSmcIAjEZS3lUZmy6SdgT1NO+G8Ms2ne5aTIXjPBOUkEkEJMKZY7Ab1aGm0030QnqcryZL7WYZ7j3LXO4yrvr4bMqsw6ws1ZxPEeV72i2kPhq5MJmAIgcsimFzbFs3QVq+IcMsYiFv2kcLqpYSQex3FK+L8US0Fs20kxkW2iqZAAlUQ+WACJZoVefSg9FU7fIY6rxS4M5wu6BhrNlCr5EXO6kFM587gMNCxYlj0GUc6u4BhXv3Lr2Q6hmFt7zRlVUkZbK7u4YtqfKp11Iig+IYt1C20RDiLhK2raGRmM+ctA8q7loA00Fb7gvD1wuGt2QZ8NACf7m3ZvexJ99bSjcnJjasqiootw2EVEW2gyqoyqOw6k7nvVrWz7qstmumrpOYgqVBUogF13EOxCqu435VZhQswfaWpYTISOR2oK87pczKRB3B/WuL7qck2Vq1SHDINR1EGsDeIweKF25butkR0tlbbupDFDmlAYMLlgwdTW6t4hWE5h3E7VedtDXW4KdNMSMnG00fMrlzF4tmNm09sN7d+6hRUXbyI3mZo20inuCt28PaSxb0RF0J3YkyzMebMSSad43F3laFtB19ayeIuksxfyiTI6VPYocD7nN5KeJIt0j2ww2e2SrL79iOx0qrD8Bw6OLty7cuXFIAa4c2VWGuQCFX1ih8TxDTTyryJ3PcL+tK7+LdtA8jnpGlGlyNT4Ndi+MWkC+HJjrsdTGnOhk4xYfS5bSTufZbtrWbw4e6wUEfAwB3o7G3rGFQNcl3bRFAzO7dEU7eu1SlJJ12UjDFvgf3MJaKZrdwR/a0lv9pG/woVLcE6z9P2rK4nEYu9q7+Ah2t24Nwjo1zl6LTTiZFjCraQlWcrZQySQz6MxJ1OUZmJ7VOd4j5Hgoq5A+FxTXHuXcNbMvCePeIyBEkAW0XzMJk8p602wGCW0WuZ2e648914By75UA0toOg99OMVwJbVpDaINtEVQRHsgQG71mePsX8PCoSDfJzkbrZWC598hffTTVVFd/AkHdyfXyMOGccuXlPhoww4byXS0F2GhyJuUOup6U2tcaa5aDL5X8R0Mf/GxUkdjpp3NK8ZirdmyXICpbTRR0AhVA6nQe+l1m42GwWe4POFZyvPxXYsE9c7Ae6klJq1H9IeMU0nL1N1wXjKXkc7G25tv/bmChjlPMQR6GRWKuNd/qmS3cRBcts7OUdriorKFX2spzMxjbYyDFNUVMFgkt3GAIQvdfqzea43qWJApXwi05DYi6Cr3gGCndLQ9hD0MeY/6qfVl/XyCEOf38HYxH9OyC0rXMQ/sxBd4Es7MfZQDflyrd8K4kL6sNM6QGHqJVh2P5Gvn9rFLYV710N4+IOS3bAzOLKnyJbUbl/aYjr2rXfYzh1y0ly7fAW9fYMyAz4aKoW2hPUDU92NNoJp/rsnrNNfvoby48u5PPlXWGjNlb2hV4EEmd6CxAcOHU+oNM3+SbI9DTLUqlL0iZAPSvavuQlMqxgAXNPs8utAYi6rqc0AxoOtIRxXM8uC6nlsPWqMVcEhlYR0nUVwyTk7S4OlRS5Y/wAQwMnnB1J2+NXcT4i1o5SYkaaaUo+zmLe5caULQNdh6b0biRdjO6DKDIU6sOxru08w8EJ4keXftJC5VSWjVpGUfvWFx2N8V2O6A/wDJup6imf2ixQygBMjPvHSszjMX4YyiM3PovbuahOTbqzo04UrL3zHzH5/kK6wilnIHSCaB4bg2vHM5MTzNbDAYVEACikc+iyh2D8Kwnhqcwgk6n8I2/Os/Yw+fxMdiMwU/5eVSzLaDZUVQOu5P4q2eJtMyQjBW5FhmU9Qw3j0qjD8OjD27LsVZFAzW2KwRIleo7Glimm2Z1gU8MtW7gFxBcAU7XEKGeR13FA8Zs3WxId1i1bWLfPMze05jaB5RPem+J+zVt/8AOu37oGyu+VPeqAZvfQbu+HOUEvb/ALGPmX/Q53H4W9xFGmnu5A2mqYf9n+JsythSdGEp2cGcvoYoC5ftW713EXbqKoRLaeYEgAsXGXfMWgR2q7DXcLcOZGVXGsE+GynupI+NG8O4il3GQi2ruRGa/cKIQmkIC8aMTO2sChe6S5QsltXTF2Asvi7yXLttkwtsh7aOIe642uOvJBuFNX8Ua2btpblxMtu74t0M4UkIrMmh1Kl8p0/tq7E8TLGJ069f2qrwxcjNbV4MgsoMehO1X+0qVYoipyt32C2nfGXhduLGGRs1tGGt5wZDup2tjkp3o37R3vER1zojXYHmYIMkqHyzzCzpRaYczLH86IbCW3GV1Dr0YBh8DTPSi1S9RlJp2eWOJ4O02XDW0FyAo8MK75RsPwjuxCitDwKy/ma40s8EqrZkQawoP3m1JZuZ7AUpwmFtoMqIFHRQFHwFH2YX2GKNyO4945iqLT7JSfgftbEaVRedY82nSq8Bi/EBDCHX2hyP4h2NW3sMG3FLKPhC3XIuLTqFIHXrUpmtsCNBpUofiazKzbZVU23S4JBXloeuxqixw5nOUQpmYI1PajMC7sxc5ZG4O8k6mnz4QOA0w4GhHWpxUJSbTGblFZFvCsM9vMRbMzEn+bUeL1xQzXEUIsk6ySI5CKNsZgozxPOKy/294obVnw1PmfTuE5+87Ve9sf0IlukYjinEDduvebQAkIvIH9qzOJeTHX6UzxflUJ0GvqdTSa6/+Io6afGuSOZHe/xijW8DgIK0Fl6zvCNqf23WKm+SoWj1eKA8YDWgrvH9SttZjdm0UfrTIRoduk0k4nhM224rxMcre1eM/hIA91F4dpnzZu53/enTQjTRjcXh1Y5biK0cmAP1phgcV4dtrVsKiPGcKAJjYaVZx20A2YUHgzNUvBPbkbYSB0NMkv6UlDwKvtX6KnQdg3S5Vi3KAR6uRqH3Mh2BqX4q5cVS/U1G03Ip46jElBDvDYqHW4N10buh3+G/urT3WAWeVYfh90ToQa01y8vhqC4kqBFNqP8AGyDX5FqL4kMGMfI1KoXBXFUL4nyryuO0OZ+04LHxCUdjy2HP0rV4V1VJzFoEk9RWdwDo7Nbf2S+ZQdyvc/lWpRF2EQNAP2qmjBptqmDUnfJLeJUpnOgjN7utfLeO484jEl/ur7I7agfma0n2puiyCisZYagTCr0ArEW3hSesn3UdfU/iiv0+n/JgOLaST3J/Ks/efzlvxfQinWNfKs8z9aRsuhpdPgpqmgGK8MD/ABWzEeyoBojB8XfUmWA56A/KgOFWMwV1GsftTpMFA9kKO29LKikbeRzh/wDEthhzFLsRhJaHBK9BpTbgg/w46UW5C7wKVKhr6M3heBKfaJb5HfrTy3ZCLlG9F23XtVWJIopsWjPcYubTSrCvEij+Nt06Ulw106ydTVVklxIbI+bSjLSZdWIFKrbkbbmi1truza0rHyNbd9DoDVyXKQNdA9k/KisFdLnelaGD7949YqtFT7zUJiiZMcvnQaDXW5HUa/UUY2LJI0GFK5hkYBhsOtbThtu3dsrcdBmnU9CDXzvCWlJlQxPUkqB6CthwHHi0GV/ZLAk/2ycpb0kiarlxaIaiNLfxKoMzSeWgn5CpVrXUHSvahX+y/wCEvYzmB4cHhmJB1g9+vr06Ue+HS3LXHJAGwJ1/eqlx4GVQAQNx3pF9quMeUgALy03PWqwnGEW+xtjlKujL/aDHm7caDzjefQd6Cu7R6D4b/lXNoEkMe5r24NvX9K5W7O+KpULceZaOg+dKri01v6sx7/sKAvL+9XhwRmrGf2bvwMvQ1psTd8sivn+HxBtvmHv7itdhrrXE8pG0itONOx9OaaodcCvwpDETz+OlEYjFKzFFE9TyH6msqMUQ4TI2Y7Rz9KccNwt9tUTICJzNrpMaDrS5HrsvxNspqun50P8A1rOIFecVwH3GuF3aAddE/u20nT512tkWxCiAFig8GFPEmgGaTWQdxyE+6mHGL3LmaAzRb05nX0/7qseCMlkL8QxpvURAYm4fQA/w1zZfaKeWFBXUCaVyobbYCqTELECATp8h+dE4A+eTXGJvqpgan5CrEYLDZgeoFaw7RhirAMNVPlG8CicPilbTfsaGvY0NKKBHXlPai2nwCmuS+w45EGmWGvgyD0I9VIgj4Vl71nmsg9RpV2Bxjq2V9d4PprQjNpmlBNG5wfEFhM4PmWC3IMohviRP+4V7S/Cr4do57kgsGUR7MjX4yPhUrS003Zz20WYi2ioDmzEb66isdxfFeI8DYfwUw41jAkoh1Jlj/OgpHhRmM9NT+QqLdnTCFKy9lgwOQA/WuCZg+tel5Y/zka5tGV/nuoIcVMfmfkKqdNCavVNSO3/dc4hYUd6umTYsy0w4VjzaMH2eXb9qqS1Xj2txzpm08CJNZRpb4W4A9sww105HrV9rFX2AUuY23ifhrWVsYprZVlPqOVajh/GLZEzB5g1NpxKxmmM8NhSNTv8ACKF4viltqZP6k9q4xX2ltopgyeQGtZh8Q164XfYagch+prKLeWaUsk1dizc+XTtVdm6IIPWrbb+UnvNUFJJj1/WnTsm8ZLrNyN6OXFwNKUF9aIsPy94/StKPbGhMOXXU71ycMTqJ+NUXncarRfDsMLi5rl4J29DrM9qHQW0dWkYaF9PX9KOw4A8oBY9B2EmmeE4PhgDLs5DSIJ1AglY220ojG8VS3K4a2gJPqRoVJgaDlzoJvoDkZl+Ksz+GluDMEtuOpjlRCJCz0Hz1/Wu7dkS9xiC7kliNp5xUt5dMxhJlj0X9aLVukbhZPpNnhFq5atlpDeGmaDuco3HWpSnhP2ktO2c51UKBnZRlZdcphdAZ0+Fe10P6eXk4dzPm11y7bzJlv576PusEREA1JzHqZ9maCwEQJklrkac1AGg7liaO41aNu6GP9ygxsDyHwg++uB80ekwVGhuvn/ap7Jjlt7uR/nehXuRmI5T8a7w17OuV94j1FNXZmzxxFz1BHv8A59a4xB27GoxOqncbHn7+/wBa8uU3YvREGhHMfMVyV09D/wBV6p2PT+TXocEkc+nXuKIoG1vX+fCvGEU+w2FtsBmUEH3Gemlef+n21JlQR31o/cBRnYmjvZtnq38+g+dW4zCoCMoj09aD4g+w9f0o3uo3CsrN75iubV4zQrPRuEsyp68qskiMpM8vkHVfeOlcpcrm4CPWqUPKtWAKTsaWcTOh3q3Oegb13+NKQ5G9HYe7NI1XBaM/IztYw/2fM0RauseijtQdojrRauBUmywXcbSBVdxJKQSGVgw1hdAfbPJedVtfA1pZxLEnIT3k/Gn03TJaitGgscQNq06BVuMIZWZZt5S2othdZ110H5VKxVq9BzAzy91eV1/cOXajVcFwwN0ZtEtq9xjzyhlYx31iuftNxBbjkWxJJLM33VJMhU6kKQM3bSiuKYAoxmCSNQNgTJCd4GtZ9gSSByk/Dc150cuzta7B1JgiOf7VAx5V3aXT30RZwhEA+03yFUbSFyc4JGuMZGw35+ncVe+GZdGBjr09a0XCeHiNt1B/WmF/hoPmXQxz2PapuXgKaRivDI/n0qh1Mj5Gtbe4avIQeekR6jakOLw4B+M/nWjI2GeYC8AfMNOvQ06e2CNPd/OYpFhbesSexG/701w2GbY3I5iBp3EHb0rMDQJisOQRSHiSHQ8o+c1qb9pv7wdOlJeIIBuRJ0jr7qfTeRZPAhRSTTTCPyNc4bCgTXbKVMjlXRZEveyG3+PP96X3MGwbTX02/amObLqPZ3qK+mYe81rALMvIjWuchG1MsY4Kr1LR9aCWleCsfyPEvMOtEW7zHQVUFq+wYNI2ikUwtQY1oHiZ8pFGlqAxTSQO4+tCLyGSwLrSGdq8o1dHOnMivKvuOfaj6F9qLMRlnQz8QB+VJ+G4QP4xO/hSoHM5jm/KtTjcIWAkgg/Kk+EwxS5ExIKn0/7ivOUsHUlgQWsPlEncCY78qKwqTcHuP6/Wr79nf1NWYNlS5J9nKD8oprsL4NDg7OX/AGn5GiMRi7VufEuIsa6sJj0rN3cTcu+XPkDAKoG5M7N35ch60P8A+lqLzAhWBIlV87RppzhtyfQVWCIMZYvjGGYqqu7Mw0yIT3G+/wD3Wbx2KtMQVFySeeVR8JmNjtzom89vxNLbKw0FsnO8gGJggCIGg03NLLy59SYzZjH3so1BJMAz26U600LuaOrF/X+aVceLFSVI/c0ut2zqeQ/n0rtkMgsD2rbFY2+0XvjbjzGg+dcJZ1k1dbt9oq7JpVIpEmygLp76qYQO1Fm35aquLoaICq0TsNeY7iuliZHvH5jvUVNB8RXbrqDWMB40wwGu7Nr1P/dUIKtxWrH/AI/ma5A1FB8Dw5LAtdrXipXUGpHQjpnqnDCbgqwjSu+H2/8AEE7QRWWBZZBXtklv9R+te0zGH1IjYmpR3jLTRvnI5UFibeVlnqCY6TVpNVOhJrjHoWYlZaAO8dq5xPDj4YnVtCB+Hp9KdJYVRtvu3OOnYV7isvMAgqQCDqOlFMDEiMsrnGUKvnfUknovIbR21oLUZhbz20Kk5plmGkBmG0xrGpo97ZJAJ0TQAjQ9ffVlrCyC05MoggmVHaOZP1q8ZEnEVWuHFshCgjIdVkMZJkkDmOp3rifIbSZJAnMx0UaSoJGrTrB0EaUybMVNtSVQ6kxqx0Ak9NK9cIlv2ZeIEaaDZmPLciKdTA4inGYXKqgH29YPtCdGJI1g96uyMLa2jlMnOgnWdMsE7qRmAHpR9vAkHMwDAkSY2EaiNgInSqMTblpEQNFLCfQzyidu9NuF2gaW9P5vUZKYjCKLeddADlYTpmPNPw8qrNqjuEcQJk0oa9b0NMzaqnEWdDW3G2gdq3oAdoqOCoP50XataCvb1ryk9qG420QMk/D9zXtxNvSj2w2tR7Go9KLkFRyUI4gaa10ZPaiLeHq9MNU7R0xygFbNFYSxDrpImjEw/aibNjUetK5maKvAGZtDvyqUxNrzGpU9waGQNdA1zNeZh1qQxYtTIvSqwwqNFFMFFFy15p5GqntgmB7I/k0YxEb1woijuBRQPKsRJ5TyHXvXKYc6kEyRrP6/SiFSdajDSOVFSNtKHBgLqAD5SNp6nrVK2ecT9GPOf59aNy99+tdKIG3p2o7xdpQbNskr90CZ03ig1SRR9yIjnzrwWxHL1+lHeZxAvCqi5a3pmErhrdbeDYAJZ0ry7a8sRTJbYqOk1txtglNiuhhqa+BU8Ks5hUReuG7VamHo5bddBKXcPQItmrktUQEr0Cg5Go4KV7VkVKBj0U74RjGe7lZUK5WOigbRGvvpHTX7P/5jHpbb8qfSk1JInqpOLYLdxruuQhfMQPKoUzOkEUViGXDkIiq1wAFnYZoJ5KOVLsK+VkY7BlJ9AQTRvG7ZW8zfdaGB5EQBoaZN7XLv4A4rco9Hi8SzEC8qsp0PlCsO4I6V2mC8PFIm65gRPNSDv8xS+1aLMFUSzGAPz9Kes4bGoAZCjLPcKxP1rRbdN+ULNbbS8MF4pbVw122ACjFLijlBgNpy/nKquEIP8YkAxaMTrBqrD4vw7rvEqzMGX+5Sx+Yo+3hPDF8rqjWpRuqmdJ6imSt7l7gb2x2v2BsGg/pbzECcygGNR7OxpcTTKxpg7ne4P/zSypT69CkOZeo5xl02Vt+EFCsgJcqGJbmCTt/OlC4J/ExCFgurCQAApgH7tV4LHZAVYBrbHzKfqvQ0dYwgt4xFBlfaE7wVbQ+lV5aa4tY8Cf4pp808+RbxBl8W5EDztp76K4YqmziGgEhVjYwfNt0rq/xW6HcArAYgeUbSecVfaxbvhr5eNMoEKF567b0IqO5u/PRpbtqVeAZEAwbGBPiATGvLnXuMQDDWNBJLSYEnfc++um0wY73v1/SpxIxYww/CT9P1rPj2XyZc+7+BdZtFmVF3YgD30wxF9bLG3aVSV0Z2AZi3MCdAKG4ZeVbyMToG17TIn517xOyVuuG5sWB6gmZFLHEdy8jNbp0/BfYxodgt9VYMYzBQGUnQGR3q3hmFyYrw2ghc240IyyDHvpfgrBe4iL/cCewBkk9Kc4O6HxrsuwUgHrAVZ+NPB7qb8iT/ABtLwIGcSdRufqaY4cL/AElxoBOcAHSfu86rXi93qv8AxH6UXexLPhGLxPiAaALppyFLFRznp9DScsJrtCapUqVEuSr8LimQsViWXKZ10O9UVKybTtAaTVM9AovD490XL5XXkrDMB6dKDqUVJrgDinyHHibwQiok7lFAPxofDX2RgyxmExOo10NU1KLnJu7MoRWKOidSepn86Jt491tm0CMpncagHcA0JUoKTXBmk+S9cSwtm3plLZjprOnP3VTXlSs22ZJB44m85slrN/dl19d96pTGOLnizLa6kaaiNvShqlHfLyBQj4OmaSSdyST6kzVqYllRrYjKxluukbH3VRUoJtZGpMvbEsbYt6ZQ2YdZ15++r14o4VVy22CiBmWSBQNSipyXYrhF9BOJxbOACqAAz5FC9te1d2+IuAFbI4Gwdc0eh3oOpQ3yu7DsjVUG3OIuVKqERTuEXLPqd6qweKa22ZImMuonSh6lHe7uzbI1VHoFXf1LeH4WmXNm7z61RUpU6C0nySpUqVgkqVKlYxKlSpWMSpUqVjEqVKlYxKlSpWMSpUqVjEqVKlYxKlSpWMSpUqVjEqVKlYxKlSpWMSpUqVjH/9k=">
            <a:extLst>
              <a:ext uri="{FF2B5EF4-FFF2-40B4-BE49-F238E27FC236}">
                <a16:creationId xmlns:a16="http://schemas.microsoft.com/office/drawing/2014/main" id="{9D6ECA27-2395-4D4E-9527-01AED60B2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54770"/>
            <a:ext cx="3063240" cy="46032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605F67E-C43E-49D3-B583-021B8C57B5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8760" y="2263141"/>
            <a:ext cx="3063240" cy="4594859"/>
          </a:xfrm>
          <a:prstGeom prst="rect">
            <a:avLst/>
          </a:prstGeom>
        </p:spPr>
      </p:pic>
    </p:spTree>
    <p:extLst>
      <p:ext uri="{BB962C8B-B14F-4D97-AF65-F5344CB8AC3E}">
        <p14:creationId xmlns:p14="http://schemas.microsoft.com/office/powerpoint/2010/main" val="97584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5F49-F09B-4BE9-AE6B-FF902C0706F2}"/>
              </a:ext>
            </a:extLst>
          </p:cNvPr>
          <p:cNvSpPr>
            <a:spLocks noGrp="1"/>
          </p:cNvSpPr>
          <p:nvPr>
            <p:ph type="title"/>
          </p:nvPr>
        </p:nvSpPr>
        <p:spPr/>
        <p:txBody>
          <a:bodyPr/>
          <a:lstStyle/>
          <a:p>
            <a:r>
              <a:rPr lang="en-US" dirty="0"/>
              <a:t>How to Describe Minority Characters</a:t>
            </a:r>
          </a:p>
        </p:txBody>
      </p:sp>
      <p:sp>
        <p:nvSpPr>
          <p:cNvPr id="3" name="Content Placeholder 2">
            <a:extLst>
              <a:ext uri="{FF2B5EF4-FFF2-40B4-BE49-F238E27FC236}">
                <a16:creationId xmlns:a16="http://schemas.microsoft.com/office/drawing/2014/main" id="{589C19C5-93CE-4B5B-8DC8-DF5218B966F5}"/>
              </a:ext>
            </a:extLst>
          </p:cNvPr>
          <p:cNvSpPr>
            <a:spLocks noGrp="1"/>
          </p:cNvSpPr>
          <p:nvPr>
            <p:ph idx="1"/>
          </p:nvPr>
        </p:nvSpPr>
        <p:spPr/>
        <p:txBody>
          <a:bodyPr/>
          <a:lstStyle/>
          <a:p>
            <a:pPr marL="0" indent="0">
              <a:buNone/>
            </a:pPr>
            <a:r>
              <a:rPr lang="en-US" dirty="0"/>
              <a:t>Use POINT OF VIEW</a:t>
            </a:r>
          </a:p>
          <a:p>
            <a:r>
              <a:rPr lang="en-US" dirty="0"/>
              <a:t>Minority Character’s POV:</a:t>
            </a:r>
          </a:p>
          <a:p>
            <a:pPr marL="0" indent="0">
              <a:buNone/>
            </a:pPr>
            <a:r>
              <a:rPr lang="en-US" dirty="0">
                <a:solidFill>
                  <a:srgbClr val="0070C0"/>
                </a:solidFill>
              </a:rPr>
              <a:t>Rachel never liked her straight black hair that every other Korean she knew also had. She wanted to die her hair bright pink on her eighteenth birthday.</a:t>
            </a:r>
          </a:p>
          <a:p>
            <a:r>
              <a:rPr lang="en-US" dirty="0"/>
              <a:t>Main Character’s or Love interest's POV:</a:t>
            </a:r>
          </a:p>
          <a:p>
            <a:pPr marL="0" indent="0">
              <a:buNone/>
            </a:pPr>
            <a:r>
              <a:rPr lang="en-US" dirty="0">
                <a:solidFill>
                  <a:srgbClr val="0070C0"/>
                </a:solidFill>
              </a:rPr>
              <a:t>Mark looked down at their clasped fingers, admiring the contrast of his relatively light skin and her dark skin as much as he admired the warmth of her touch.</a:t>
            </a:r>
          </a:p>
          <a:p>
            <a:r>
              <a:rPr lang="en-US" dirty="0"/>
              <a:t>Villain's POV:</a:t>
            </a:r>
          </a:p>
          <a:p>
            <a:pPr marL="0" indent="0">
              <a:buNone/>
            </a:pPr>
            <a:r>
              <a:rPr lang="en-US" dirty="0">
                <a:solidFill>
                  <a:srgbClr val="0070C0"/>
                </a:solidFill>
              </a:rPr>
              <a:t>Boris despised everything about the man from his Asian features to his unshakable faith.</a:t>
            </a:r>
          </a:p>
        </p:txBody>
      </p:sp>
    </p:spTree>
    <p:extLst>
      <p:ext uri="{BB962C8B-B14F-4D97-AF65-F5344CB8AC3E}">
        <p14:creationId xmlns:p14="http://schemas.microsoft.com/office/powerpoint/2010/main" val="53077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F1C9-D63C-4015-A096-C64F1ED732F7}"/>
              </a:ext>
            </a:extLst>
          </p:cNvPr>
          <p:cNvSpPr>
            <a:spLocks noGrp="1"/>
          </p:cNvSpPr>
          <p:nvPr>
            <p:ph type="ctrTitle"/>
          </p:nvPr>
        </p:nvSpPr>
        <p:spPr/>
        <p:txBody>
          <a:bodyPr/>
          <a:lstStyle/>
          <a:p>
            <a:r>
              <a:rPr lang="en-US" dirty="0"/>
              <a:t>What about Sensitivity Readers?</a:t>
            </a:r>
          </a:p>
        </p:txBody>
      </p:sp>
      <p:sp>
        <p:nvSpPr>
          <p:cNvPr id="3" name="Subtitle 2">
            <a:extLst>
              <a:ext uri="{FF2B5EF4-FFF2-40B4-BE49-F238E27FC236}">
                <a16:creationId xmlns:a16="http://schemas.microsoft.com/office/drawing/2014/main" id="{6613ADF0-E354-4E50-8F93-EF3F0CC66599}"/>
              </a:ext>
            </a:extLst>
          </p:cNvPr>
          <p:cNvSpPr>
            <a:spLocks noGrp="1"/>
          </p:cNvSpPr>
          <p:nvPr>
            <p:ph type="subTitle" idx="1"/>
          </p:nvPr>
        </p:nvSpPr>
        <p:spPr/>
        <p:txBody>
          <a:bodyPr>
            <a:normAutofit/>
          </a:bodyPr>
          <a:lstStyle/>
          <a:p>
            <a:r>
              <a:rPr lang="en-US" sz="2400" dirty="0"/>
              <a:t>(Translated) Do I have to do my research?</a:t>
            </a:r>
          </a:p>
        </p:txBody>
      </p:sp>
    </p:spTree>
    <p:extLst>
      <p:ext uri="{BB962C8B-B14F-4D97-AF65-F5344CB8AC3E}">
        <p14:creationId xmlns:p14="http://schemas.microsoft.com/office/powerpoint/2010/main" val="404185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9526-6A04-423F-9E19-5B4C6A89CFCE}"/>
              </a:ext>
            </a:extLst>
          </p:cNvPr>
          <p:cNvSpPr>
            <a:spLocks noGrp="1"/>
          </p:cNvSpPr>
          <p:nvPr>
            <p:ph type="title"/>
          </p:nvPr>
        </p:nvSpPr>
        <p:spPr/>
        <p:txBody>
          <a:bodyPr/>
          <a:lstStyle/>
          <a:p>
            <a:r>
              <a:rPr lang="en-US" dirty="0"/>
              <a:t>Research Readers (Sensitivity Readers)</a:t>
            </a:r>
          </a:p>
        </p:txBody>
      </p:sp>
      <p:sp>
        <p:nvSpPr>
          <p:cNvPr id="3" name="Content Placeholder 2">
            <a:extLst>
              <a:ext uri="{FF2B5EF4-FFF2-40B4-BE49-F238E27FC236}">
                <a16:creationId xmlns:a16="http://schemas.microsoft.com/office/drawing/2014/main" id="{E80963F7-DAA8-4006-89F4-2D322305C388}"/>
              </a:ext>
            </a:extLst>
          </p:cNvPr>
          <p:cNvSpPr>
            <a:spLocks noGrp="1"/>
          </p:cNvSpPr>
          <p:nvPr>
            <p:ph idx="1"/>
          </p:nvPr>
        </p:nvSpPr>
        <p:spPr/>
        <p:txBody>
          <a:bodyPr/>
          <a:lstStyle/>
          <a:p>
            <a:r>
              <a:rPr lang="en-US" dirty="0"/>
              <a:t>If you are not an expert or have no personal or practical experience with your subject matter, it makes perfect sense to have someone who is read your work for flaws.</a:t>
            </a:r>
          </a:p>
          <a:p>
            <a:r>
              <a:rPr lang="en-US" dirty="0"/>
              <a:t>Are you an attorney, a veteran, a surgeon, or a member of a minority group?</a:t>
            </a:r>
          </a:p>
          <a:p>
            <a:r>
              <a:rPr lang="en-US" dirty="0"/>
              <a:t>If so, then you probably don’t need a research reader. </a:t>
            </a:r>
          </a:p>
          <a:p>
            <a:r>
              <a:rPr lang="en-US" dirty="0"/>
              <a:t>If not, then you need to complete your research by having it validated.</a:t>
            </a:r>
          </a:p>
        </p:txBody>
      </p:sp>
    </p:spTree>
    <p:extLst>
      <p:ext uri="{BB962C8B-B14F-4D97-AF65-F5344CB8AC3E}">
        <p14:creationId xmlns:p14="http://schemas.microsoft.com/office/powerpoint/2010/main" val="347543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9526-6A04-423F-9E19-5B4C6A89CFCE}"/>
              </a:ext>
            </a:extLst>
          </p:cNvPr>
          <p:cNvSpPr>
            <a:spLocks noGrp="1"/>
          </p:cNvSpPr>
          <p:nvPr>
            <p:ph type="title"/>
          </p:nvPr>
        </p:nvSpPr>
        <p:spPr/>
        <p:txBody>
          <a:bodyPr/>
          <a:lstStyle/>
          <a:p>
            <a:r>
              <a:rPr lang="en-US" dirty="0"/>
              <a:t>Set SMART GOALS with your Research Reader</a:t>
            </a:r>
          </a:p>
        </p:txBody>
      </p:sp>
      <p:sp>
        <p:nvSpPr>
          <p:cNvPr id="3" name="Content Placeholder 2">
            <a:extLst>
              <a:ext uri="{FF2B5EF4-FFF2-40B4-BE49-F238E27FC236}">
                <a16:creationId xmlns:a16="http://schemas.microsoft.com/office/drawing/2014/main" id="{E80963F7-DAA8-4006-89F4-2D322305C388}"/>
              </a:ext>
            </a:extLst>
          </p:cNvPr>
          <p:cNvSpPr>
            <a:spLocks noGrp="1"/>
          </p:cNvSpPr>
          <p:nvPr>
            <p:ph idx="1"/>
          </p:nvPr>
        </p:nvSpPr>
        <p:spPr/>
        <p:txBody>
          <a:bodyPr>
            <a:normAutofit fontScale="70000" lnSpcReduction="20000"/>
          </a:bodyPr>
          <a:lstStyle/>
          <a:p>
            <a:pPr marL="0" indent="0" algn="ctr">
              <a:buNone/>
            </a:pPr>
            <a:r>
              <a:rPr lang="en-US" sz="2800" b="1" dirty="0"/>
              <a:t>SMART (Specific, Measurable, Achievable, Realistic, and Timely)</a:t>
            </a:r>
          </a:p>
          <a:p>
            <a:pPr marL="0" indent="0" algn="ctr">
              <a:buNone/>
            </a:pPr>
            <a:r>
              <a:rPr lang="en-US" sz="2800" b="1" dirty="0"/>
              <a:t>GOALS (Godly Objectives Assure Lasting Success)</a:t>
            </a:r>
          </a:p>
          <a:p>
            <a:r>
              <a:rPr lang="en-US" dirty="0"/>
              <a:t>SPECIFIC:</a:t>
            </a:r>
          </a:p>
          <a:p>
            <a:pPr marL="0" indent="0">
              <a:buNone/>
            </a:pPr>
            <a:r>
              <a:rPr lang="en-US" dirty="0"/>
              <a:t>	Front load your selected reader with up to 3 </a:t>
            </a:r>
            <a:r>
              <a:rPr lang="en-US" b="1" u="sng" dirty="0"/>
              <a:t>specific</a:t>
            </a:r>
            <a:r>
              <a:rPr lang="en-US" dirty="0"/>
              <a:t> questions.</a:t>
            </a:r>
          </a:p>
          <a:p>
            <a:r>
              <a:rPr lang="en-US" dirty="0"/>
              <a:t>MEASURABLE:</a:t>
            </a:r>
          </a:p>
          <a:p>
            <a:pPr marL="0" indent="0">
              <a:buNone/>
            </a:pPr>
            <a:r>
              <a:rPr lang="en-US" dirty="0"/>
              <a:t>	Word the questions so that responses are </a:t>
            </a:r>
            <a:r>
              <a:rPr lang="en-US" b="1" u="sng" dirty="0"/>
              <a:t>measurable</a:t>
            </a:r>
            <a:r>
              <a:rPr lang="en-US" dirty="0"/>
              <a:t>. (T/F? Scale of 1 to 10)</a:t>
            </a:r>
          </a:p>
          <a:p>
            <a:r>
              <a:rPr lang="en-US" dirty="0"/>
              <a:t>ACHEIVABLE:</a:t>
            </a:r>
          </a:p>
          <a:p>
            <a:pPr marL="0" indent="0">
              <a:buNone/>
            </a:pPr>
            <a:r>
              <a:rPr lang="en-US" dirty="0"/>
              <a:t>	Ensure your reader has expertise within your areas of concerns so that you </a:t>
            </a:r>
            <a:r>
              <a:rPr lang="en-US" b="1" u="sng" dirty="0"/>
              <a:t>achieve</a:t>
            </a:r>
            <a:r>
              <a:rPr lang="en-US" dirty="0"/>
              <a:t> results.</a:t>
            </a:r>
          </a:p>
          <a:p>
            <a:r>
              <a:rPr lang="en-US" dirty="0"/>
              <a:t>REALISTIC:</a:t>
            </a:r>
          </a:p>
          <a:p>
            <a:pPr marL="0" indent="0">
              <a:buNone/>
            </a:pPr>
            <a:r>
              <a:rPr lang="en-US" dirty="0"/>
              <a:t>	Keep the questions focused and </a:t>
            </a:r>
            <a:r>
              <a:rPr lang="en-US" b="1" u="sng" dirty="0"/>
              <a:t>realistic</a:t>
            </a:r>
            <a:r>
              <a:rPr lang="en-US" dirty="0"/>
              <a:t>.</a:t>
            </a:r>
          </a:p>
          <a:p>
            <a:r>
              <a:rPr lang="en-US" dirty="0"/>
              <a:t>TIMELY:</a:t>
            </a:r>
          </a:p>
          <a:p>
            <a:pPr marL="0" indent="0">
              <a:buNone/>
            </a:pPr>
            <a:r>
              <a:rPr lang="en-US" dirty="0"/>
              <a:t>	Agree upon a deadline to receive responses so they are </a:t>
            </a:r>
            <a:r>
              <a:rPr lang="en-US" b="1" u="sng" dirty="0"/>
              <a:t>timely</a:t>
            </a:r>
            <a:r>
              <a:rPr lang="en-US" dirty="0"/>
              <a:t>.</a:t>
            </a:r>
          </a:p>
          <a:p>
            <a:endParaRPr lang="en-US" dirty="0"/>
          </a:p>
        </p:txBody>
      </p:sp>
      <p:sp>
        <p:nvSpPr>
          <p:cNvPr id="4" name="Callout: Left Arrow 3">
            <a:extLst>
              <a:ext uri="{FF2B5EF4-FFF2-40B4-BE49-F238E27FC236}">
                <a16:creationId xmlns:a16="http://schemas.microsoft.com/office/drawing/2014/main" id="{004C7968-D97A-479D-9C2D-C33FBDA03EAD}"/>
              </a:ext>
            </a:extLst>
          </p:cNvPr>
          <p:cNvSpPr/>
          <p:nvPr/>
        </p:nvSpPr>
        <p:spPr>
          <a:xfrm>
            <a:off x="8696712" y="2807652"/>
            <a:ext cx="3223260" cy="261747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Be anxious for nothing, but in everything by prayer and supplication, with thanksgiving, let your requests be made known to God—Phil 4:6</a:t>
            </a:r>
            <a:br>
              <a:rPr lang="en-US" dirty="0"/>
            </a:br>
            <a:endParaRPr lang="en-US" dirty="0"/>
          </a:p>
        </p:txBody>
      </p:sp>
    </p:spTree>
    <p:extLst>
      <p:ext uri="{BB962C8B-B14F-4D97-AF65-F5344CB8AC3E}">
        <p14:creationId xmlns:p14="http://schemas.microsoft.com/office/powerpoint/2010/main" val="398260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B60D-45A3-4923-A043-59FE4B033062}"/>
              </a:ext>
            </a:extLst>
          </p:cNvPr>
          <p:cNvSpPr>
            <a:spLocks noGrp="1"/>
          </p:cNvSpPr>
          <p:nvPr>
            <p:ph type="title"/>
          </p:nvPr>
        </p:nvSpPr>
        <p:spPr/>
        <p:txBody>
          <a:bodyPr/>
          <a:lstStyle/>
          <a:p>
            <a:r>
              <a:rPr lang="en-US" dirty="0"/>
              <a:t>The Very Best Advice Remains</a:t>
            </a:r>
          </a:p>
        </p:txBody>
      </p:sp>
      <p:sp>
        <p:nvSpPr>
          <p:cNvPr id="3" name="Content Placeholder 2">
            <a:extLst>
              <a:ext uri="{FF2B5EF4-FFF2-40B4-BE49-F238E27FC236}">
                <a16:creationId xmlns:a16="http://schemas.microsoft.com/office/drawing/2014/main" id="{0C7D3FE4-E338-4B99-A4B1-24FC9D8C70B8}"/>
              </a:ext>
            </a:extLst>
          </p:cNvPr>
          <p:cNvSpPr>
            <a:spLocks noGrp="1"/>
          </p:cNvSpPr>
          <p:nvPr>
            <p:ph idx="1"/>
          </p:nvPr>
        </p:nvSpPr>
        <p:spPr/>
        <p:txBody>
          <a:bodyPr>
            <a:normAutofit/>
          </a:bodyPr>
          <a:lstStyle/>
          <a:p>
            <a:pPr marL="0" indent="0" algn="ctr">
              <a:buNone/>
            </a:pPr>
            <a:r>
              <a:rPr lang="en-US" sz="6000" dirty="0"/>
              <a:t>Write from the heart.</a:t>
            </a:r>
          </a:p>
          <a:p>
            <a:pPr marL="0" indent="0" algn="ctr">
              <a:buNone/>
            </a:pPr>
            <a:r>
              <a:rPr lang="en-US" sz="6000" dirty="0"/>
              <a:t>Be true to your story.</a:t>
            </a:r>
          </a:p>
        </p:txBody>
      </p:sp>
    </p:spTree>
    <p:extLst>
      <p:ext uri="{BB962C8B-B14F-4D97-AF65-F5344CB8AC3E}">
        <p14:creationId xmlns:p14="http://schemas.microsoft.com/office/powerpoint/2010/main" val="43552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F1C9-D63C-4015-A096-C64F1ED732F7}"/>
              </a:ext>
            </a:extLst>
          </p:cNvPr>
          <p:cNvSpPr>
            <a:spLocks noGrp="1"/>
          </p:cNvSpPr>
          <p:nvPr>
            <p:ph type="ctrTitle"/>
          </p:nvPr>
        </p:nvSpPr>
        <p:spPr/>
        <p:txBody>
          <a:bodyPr/>
          <a:lstStyle/>
          <a:p>
            <a:r>
              <a:rPr lang="en-US" dirty="0"/>
              <a:t>Links &amp; Resources</a:t>
            </a:r>
          </a:p>
        </p:txBody>
      </p:sp>
      <p:sp>
        <p:nvSpPr>
          <p:cNvPr id="3" name="Subtitle 2">
            <a:extLst>
              <a:ext uri="{FF2B5EF4-FFF2-40B4-BE49-F238E27FC236}">
                <a16:creationId xmlns:a16="http://schemas.microsoft.com/office/drawing/2014/main" id="{6613ADF0-E354-4E50-8F93-EF3F0CC66599}"/>
              </a:ext>
            </a:extLst>
          </p:cNvPr>
          <p:cNvSpPr>
            <a:spLocks noGrp="1"/>
          </p:cNvSpPr>
          <p:nvPr>
            <p:ph type="subTitle" idx="1"/>
          </p:nvPr>
        </p:nvSpPr>
        <p:spPr/>
        <p:txBody>
          <a:bodyPr>
            <a:normAutofit/>
          </a:bodyPr>
          <a:lstStyle/>
          <a:p>
            <a:r>
              <a:rPr lang="en-US" sz="2400" dirty="0"/>
              <a:t>Web based resources, Christian books, and Secular books that deal with the nature and character of men.</a:t>
            </a:r>
          </a:p>
        </p:txBody>
      </p:sp>
      <p:pic>
        <p:nvPicPr>
          <p:cNvPr id="4098" name="Picture 2" descr="Image result for Resources">
            <a:extLst>
              <a:ext uri="{FF2B5EF4-FFF2-40B4-BE49-F238E27FC236}">
                <a16:creationId xmlns:a16="http://schemas.microsoft.com/office/drawing/2014/main" id="{3D3E2156-5104-459E-943A-66F1BA912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955" y="117366"/>
            <a:ext cx="5395374" cy="30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7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7F71-7F20-4453-BBBC-8F76777D0F42}"/>
              </a:ext>
            </a:extLst>
          </p:cNvPr>
          <p:cNvSpPr>
            <a:spLocks noGrp="1"/>
          </p:cNvSpPr>
          <p:nvPr>
            <p:ph type="title"/>
          </p:nvPr>
        </p:nvSpPr>
        <p:spPr/>
        <p:txBody>
          <a:bodyPr/>
          <a:lstStyle/>
          <a:p>
            <a:r>
              <a:rPr lang="en-US" dirty="0"/>
              <a:t>Resources:</a:t>
            </a:r>
          </a:p>
        </p:txBody>
      </p:sp>
      <p:sp>
        <p:nvSpPr>
          <p:cNvPr id="5" name="Content Placeholder 4">
            <a:extLst>
              <a:ext uri="{FF2B5EF4-FFF2-40B4-BE49-F238E27FC236}">
                <a16:creationId xmlns:a16="http://schemas.microsoft.com/office/drawing/2014/main" id="{B9813539-1585-4C31-BED7-39C43D64A3AA}"/>
              </a:ext>
            </a:extLst>
          </p:cNvPr>
          <p:cNvSpPr>
            <a:spLocks noGrp="1"/>
          </p:cNvSpPr>
          <p:nvPr>
            <p:ph idx="1"/>
          </p:nvPr>
        </p:nvSpPr>
        <p:spPr>
          <a:xfrm>
            <a:off x="1104900" y="1306910"/>
            <a:ext cx="9982200" cy="4572000"/>
          </a:xfrm>
        </p:spPr>
        <p:txBody>
          <a:bodyPr>
            <a:noAutofit/>
          </a:bodyPr>
          <a:lstStyle/>
          <a:p>
            <a:pPr marL="0" indent="0">
              <a:lnSpc>
                <a:spcPct val="134000"/>
              </a:lnSpc>
              <a:spcBef>
                <a:spcPts val="0"/>
              </a:spcBef>
              <a:buNone/>
            </a:pPr>
            <a:r>
              <a:rPr lang="en-US" sz="1800" dirty="0"/>
              <a:t>(Online)</a:t>
            </a:r>
          </a:p>
          <a:p>
            <a:pPr marL="0" indent="0">
              <a:lnSpc>
                <a:spcPct val="134000"/>
              </a:lnSpc>
              <a:spcBef>
                <a:spcPts val="0"/>
              </a:spcBef>
              <a:buNone/>
            </a:pPr>
            <a:r>
              <a:rPr lang="en-US" sz="1800" dirty="0"/>
              <a:t>Focus on the Family Marriage Resources </a:t>
            </a:r>
            <a:r>
              <a:rPr lang="en-US" sz="1800" dirty="0">
                <a:hlinkClick r:id="rId3"/>
              </a:rPr>
              <a:t>www.focusonthefamily.com/topic/marriage/</a:t>
            </a:r>
            <a:endParaRPr lang="en-US" sz="1800" dirty="0"/>
          </a:p>
          <a:p>
            <a:pPr marL="0" indent="0">
              <a:lnSpc>
                <a:spcPct val="134000"/>
              </a:lnSpc>
              <a:spcBef>
                <a:spcPts val="0"/>
              </a:spcBef>
              <a:buNone/>
            </a:pPr>
            <a:r>
              <a:rPr lang="en-US" sz="1800" dirty="0"/>
              <a:t>God's Design for Marriage  </a:t>
            </a:r>
            <a:r>
              <a:rPr lang="en-US" sz="1800" dirty="0">
                <a:hlinkClick r:id="rId4"/>
              </a:rPr>
              <a:t>www.focusonthefamily.com/marriage/gods-design-for-marriage/</a:t>
            </a:r>
            <a:endParaRPr lang="en-US" sz="1800" dirty="0"/>
          </a:p>
          <a:p>
            <a:pPr marL="0" indent="0">
              <a:lnSpc>
                <a:spcPct val="134000"/>
              </a:lnSpc>
              <a:spcBef>
                <a:spcPts val="0"/>
              </a:spcBef>
              <a:buNone/>
            </a:pPr>
            <a:r>
              <a:rPr lang="en-US" sz="1800" dirty="0"/>
              <a:t>Writing Tip to Handle RACE </a:t>
            </a:r>
            <a:r>
              <a:rPr lang="en-US" sz="1800" dirty="0">
                <a:hlinkClick r:id="rId5"/>
              </a:rPr>
              <a:t>successfulchristianselfpublishing.com/writing-tip-to-handle-race/</a:t>
            </a:r>
            <a:endParaRPr lang="en-US" sz="1800" dirty="0"/>
          </a:p>
          <a:p>
            <a:pPr marL="0" indent="0">
              <a:lnSpc>
                <a:spcPct val="134000"/>
              </a:lnSpc>
              <a:spcBef>
                <a:spcPts val="0"/>
              </a:spcBef>
              <a:buNone/>
            </a:pPr>
            <a:endParaRPr lang="en-US" sz="1800" dirty="0"/>
          </a:p>
          <a:p>
            <a:pPr marL="0" indent="0">
              <a:lnSpc>
                <a:spcPct val="134000"/>
              </a:lnSpc>
              <a:spcBef>
                <a:spcPts val="0"/>
              </a:spcBef>
              <a:buNone/>
            </a:pPr>
            <a:r>
              <a:rPr lang="en-US" sz="1800" dirty="0"/>
              <a:t>(Christian Books)</a:t>
            </a:r>
          </a:p>
          <a:p>
            <a:pPr marL="0" indent="0">
              <a:lnSpc>
                <a:spcPct val="134000"/>
              </a:lnSpc>
              <a:spcBef>
                <a:spcPts val="0"/>
              </a:spcBef>
              <a:buNone/>
            </a:pPr>
            <a:r>
              <a:rPr lang="en-US" sz="1800" i="1" dirty="0"/>
              <a:t>The Five Love Languages </a:t>
            </a:r>
            <a:r>
              <a:rPr lang="en-US" sz="1800" dirty="0"/>
              <a:t>by Gary Chapman</a:t>
            </a:r>
          </a:p>
          <a:p>
            <a:pPr marL="0" indent="0">
              <a:lnSpc>
                <a:spcPct val="134000"/>
              </a:lnSpc>
              <a:spcBef>
                <a:spcPts val="0"/>
              </a:spcBef>
              <a:buNone/>
            </a:pPr>
            <a:r>
              <a:rPr lang="en-US" sz="1800" i="1" dirty="0"/>
              <a:t>Love and Respect: The Love She Most Desires; the Respect He Desperately Needs </a:t>
            </a:r>
            <a:r>
              <a:rPr lang="en-US" sz="1800" dirty="0"/>
              <a:t>by Dr. Emerson </a:t>
            </a:r>
            <a:r>
              <a:rPr lang="en-US" sz="1800" dirty="0" err="1"/>
              <a:t>Eggerichs</a:t>
            </a:r>
            <a:endParaRPr lang="en-US" sz="1800" dirty="0"/>
          </a:p>
          <a:p>
            <a:pPr marL="0" indent="0">
              <a:lnSpc>
                <a:spcPct val="134000"/>
              </a:lnSpc>
              <a:spcBef>
                <a:spcPts val="0"/>
              </a:spcBef>
              <a:buNone/>
            </a:pPr>
            <a:r>
              <a:rPr lang="en-US" sz="1800" i="1" dirty="0"/>
              <a:t>Romancing Your Husband </a:t>
            </a:r>
            <a:r>
              <a:rPr lang="en-US" sz="1800" dirty="0"/>
              <a:t>by Debra White Smith</a:t>
            </a:r>
          </a:p>
          <a:p>
            <a:pPr marL="0" indent="0">
              <a:lnSpc>
                <a:spcPct val="134000"/>
              </a:lnSpc>
              <a:spcBef>
                <a:spcPts val="0"/>
              </a:spcBef>
              <a:buNone/>
            </a:pPr>
            <a:r>
              <a:rPr lang="en-US" sz="1800" i="1" dirty="0"/>
              <a:t>For Women Only </a:t>
            </a:r>
            <a:r>
              <a:rPr lang="en-US" sz="1800" dirty="0"/>
              <a:t>by </a:t>
            </a:r>
            <a:r>
              <a:rPr lang="en-US" sz="1800" dirty="0" err="1"/>
              <a:t>Shaunti</a:t>
            </a:r>
            <a:r>
              <a:rPr lang="en-US" sz="1800" dirty="0"/>
              <a:t> </a:t>
            </a:r>
            <a:r>
              <a:rPr lang="en-US" sz="1800" dirty="0" err="1"/>
              <a:t>Feldhahn</a:t>
            </a:r>
            <a:endParaRPr lang="en-US" sz="1800" dirty="0"/>
          </a:p>
          <a:p>
            <a:pPr marL="0" indent="0">
              <a:lnSpc>
                <a:spcPct val="134000"/>
              </a:lnSpc>
              <a:spcBef>
                <a:spcPts val="0"/>
              </a:spcBef>
              <a:buNone/>
            </a:pPr>
            <a:r>
              <a:rPr lang="en-US" sz="1800" i="1" dirty="0"/>
              <a:t>For Men Only </a:t>
            </a:r>
            <a:r>
              <a:rPr lang="en-US" sz="1800" dirty="0"/>
              <a:t>by </a:t>
            </a:r>
            <a:r>
              <a:rPr lang="en-US" sz="1800" dirty="0" err="1"/>
              <a:t>Shaunti</a:t>
            </a:r>
            <a:r>
              <a:rPr lang="en-US" sz="1800" dirty="0"/>
              <a:t> </a:t>
            </a:r>
            <a:r>
              <a:rPr lang="en-US" sz="1800" dirty="0" err="1"/>
              <a:t>Feldhahn</a:t>
            </a:r>
            <a:endParaRPr lang="en-US" sz="1800" dirty="0"/>
          </a:p>
          <a:p>
            <a:pPr marL="0" indent="0">
              <a:lnSpc>
                <a:spcPct val="134000"/>
              </a:lnSpc>
              <a:spcBef>
                <a:spcPts val="0"/>
              </a:spcBef>
              <a:buNone/>
            </a:pPr>
            <a:r>
              <a:rPr lang="en-US" sz="1800" i="1" dirty="0"/>
              <a:t>Love’s Letters </a:t>
            </a:r>
            <a:r>
              <a:rPr lang="en-US" sz="1800" dirty="0"/>
              <a:t>by </a:t>
            </a:r>
            <a:r>
              <a:rPr lang="en-US" sz="1800" dirty="0" err="1"/>
              <a:t>Shaunti</a:t>
            </a:r>
            <a:r>
              <a:rPr lang="en-US" sz="1800" dirty="0"/>
              <a:t> </a:t>
            </a:r>
            <a:r>
              <a:rPr lang="en-US" sz="1800" dirty="0" err="1"/>
              <a:t>Feldhahn</a:t>
            </a:r>
            <a:r>
              <a:rPr lang="en-US" sz="1800" dirty="0"/>
              <a:t>, Gregg &amp; Hallee Bridgeman, Scott &amp; Leah </a:t>
            </a:r>
            <a:r>
              <a:rPr lang="en-US" sz="1800" dirty="0" err="1"/>
              <a:t>Silverii</a:t>
            </a:r>
            <a:r>
              <a:rPr lang="en-US" sz="1800" dirty="0"/>
              <a:t>, Juan &amp; </a:t>
            </a:r>
            <a:r>
              <a:rPr lang="en-US" sz="1800" dirty="0" err="1"/>
              <a:t>Ruthy</a:t>
            </a:r>
            <a:r>
              <a:rPr lang="en-US" sz="1800" dirty="0"/>
              <a:t> Martinez, Shawn Lovejoy, Michael &amp; Alicia Rowntree, Alicia Rowntree, Sheri Bright, Tricia Lovejoy, et al.</a:t>
            </a:r>
          </a:p>
        </p:txBody>
      </p:sp>
      <p:pic>
        <p:nvPicPr>
          <p:cNvPr id="8194" name="Picture 2">
            <a:extLst>
              <a:ext uri="{FF2B5EF4-FFF2-40B4-BE49-F238E27FC236}">
                <a16:creationId xmlns:a16="http://schemas.microsoft.com/office/drawing/2014/main" id="{5769E243-1668-4708-80B6-60B07F8FF3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58710" y="-1"/>
            <a:ext cx="2233290" cy="356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07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DB29-9B35-4FEC-ACD5-FB454EB58CA5}"/>
              </a:ext>
            </a:extLst>
          </p:cNvPr>
          <p:cNvSpPr>
            <a:spLocks noGrp="1"/>
          </p:cNvSpPr>
          <p:nvPr>
            <p:ph type="ctrTitle"/>
          </p:nvPr>
        </p:nvSpPr>
        <p:spPr>
          <a:xfrm>
            <a:off x="4673971" y="3429000"/>
            <a:ext cx="7008574" cy="1749426"/>
          </a:xfrm>
        </p:spPr>
        <p:txBody>
          <a:bodyPr/>
          <a:lstStyle/>
          <a:p>
            <a:r>
              <a:rPr lang="en-US" dirty="0"/>
              <a:t>Characters</a:t>
            </a:r>
          </a:p>
        </p:txBody>
      </p:sp>
      <p:sp>
        <p:nvSpPr>
          <p:cNvPr id="3" name="Subtitle 2">
            <a:extLst>
              <a:ext uri="{FF2B5EF4-FFF2-40B4-BE49-F238E27FC236}">
                <a16:creationId xmlns:a16="http://schemas.microsoft.com/office/drawing/2014/main" id="{F6181B71-6FA8-49C2-B3E3-9155371BE733}"/>
              </a:ext>
            </a:extLst>
          </p:cNvPr>
          <p:cNvSpPr>
            <a:spLocks noGrp="1"/>
          </p:cNvSpPr>
          <p:nvPr>
            <p:ph type="subTitle" idx="1"/>
          </p:nvPr>
        </p:nvSpPr>
        <p:spPr>
          <a:xfrm>
            <a:off x="4673971" y="5308600"/>
            <a:ext cx="7008574" cy="1244600"/>
          </a:xfrm>
        </p:spPr>
        <p:txBody>
          <a:bodyPr/>
          <a:lstStyle/>
          <a:p>
            <a:r>
              <a:rPr lang="en-US" dirty="0"/>
              <a:t>3-D Characters</a:t>
            </a:r>
          </a:p>
        </p:txBody>
      </p:sp>
      <p:sp>
        <p:nvSpPr>
          <p:cNvPr id="4" name="TextBox 3">
            <a:extLst>
              <a:ext uri="{FF2B5EF4-FFF2-40B4-BE49-F238E27FC236}">
                <a16:creationId xmlns:a16="http://schemas.microsoft.com/office/drawing/2014/main" id="{24C7B28C-8F1D-4E73-87C6-BCA7FE7A0D3B}"/>
              </a:ext>
            </a:extLst>
          </p:cNvPr>
          <p:cNvSpPr txBox="1"/>
          <p:nvPr/>
        </p:nvSpPr>
        <p:spPr>
          <a:xfrm>
            <a:off x="4673970" y="228600"/>
            <a:ext cx="6908430" cy="1569660"/>
          </a:xfrm>
          <a:prstGeom prst="rect">
            <a:avLst/>
          </a:prstGeom>
          <a:solidFill>
            <a:schemeClr val="bg2"/>
          </a:solidFill>
          <a:effectLst>
            <a:glow rad="63500">
              <a:schemeClr val="accent1">
                <a:satMod val="175000"/>
                <a:alpha val="40000"/>
              </a:schemeClr>
            </a:glow>
          </a:effectLst>
        </p:spPr>
        <p:txBody>
          <a:bodyPr wrap="square" rtlCol="0">
            <a:spAutoFit/>
          </a:bodyPr>
          <a:lstStyle/>
          <a:p>
            <a:pPr defTabSz="1217613" eaLnBrk="0" fontAlgn="base" hangingPunct="0">
              <a:spcBef>
                <a:spcPct val="0"/>
              </a:spcBef>
              <a:spcAft>
                <a:spcPct val="0"/>
              </a:spcAft>
            </a:pPr>
            <a:r>
              <a:rPr lang="en-US" sz="2400" dirty="0"/>
              <a:t>“My last name is Poirot, like Agatha Christie's famous detective </a:t>
            </a:r>
            <a:r>
              <a:rPr lang="en-US" sz="2400" dirty="0" err="1"/>
              <a:t>Hercule</a:t>
            </a:r>
            <a:r>
              <a:rPr lang="en-US" sz="2400" dirty="0"/>
              <a:t> Poirot; no relation to the fictional character.” </a:t>
            </a:r>
            <a:br>
              <a:rPr lang="en-US" sz="2400" dirty="0"/>
            </a:br>
            <a:r>
              <a:rPr lang="en-US" sz="2400" dirty="0"/>
              <a:t>― Ken Poirot</a:t>
            </a:r>
            <a:endParaRPr lang="en-US" sz="2400" dirty="0">
              <a:solidFill>
                <a:srgbClr val="374C81"/>
              </a:solidFill>
              <a:latin typeface="Crimson Pro" pitchFamily="2" charset="0"/>
            </a:endParaRPr>
          </a:p>
        </p:txBody>
      </p:sp>
      <p:sp>
        <p:nvSpPr>
          <p:cNvPr id="5" name="Rectangle 4">
            <a:extLst>
              <a:ext uri="{FF2B5EF4-FFF2-40B4-BE49-F238E27FC236}">
                <a16:creationId xmlns:a16="http://schemas.microsoft.com/office/drawing/2014/main" id="{89BA4961-4C14-40DE-B662-B9BFCE1E8C89}"/>
              </a:ext>
            </a:extLst>
          </p:cNvPr>
          <p:cNvSpPr/>
          <p:nvPr/>
        </p:nvSpPr>
        <p:spPr>
          <a:xfrm>
            <a:off x="1301572" y="5968425"/>
            <a:ext cx="10280828" cy="584775"/>
          </a:xfrm>
          <a:prstGeom prst="rect">
            <a:avLst/>
          </a:prstGeom>
        </p:spPr>
        <p:txBody>
          <a:bodyPr wrap="none">
            <a:spAutoFit/>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http://SuccessfulChristianSelfPublishing.com/MoreThanBW/</a:t>
            </a:r>
            <a:endParaRPr lang="en-US" sz="3200" dirty="0">
              <a:solidFill>
                <a:schemeClr val="bg1"/>
              </a:solidFill>
            </a:endParaRPr>
          </a:p>
        </p:txBody>
      </p:sp>
    </p:spTree>
    <p:extLst>
      <p:ext uri="{BB962C8B-B14F-4D97-AF65-F5344CB8AC3E}">
        <p14:creationId xmlns:p14="http://schemas.microsoft.com/office/powerpoint/2010/main" val="65832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7F71-7F20-4453-BBBC-8F76777D0F42}"/>
              </a:ext>
            </a:extLst>
          </p:cNvPr>
          <p:cNvSpPr>
            <a:spLocks noGrp="1"/>
          </p:cNvSpPr>
          <p:nvPr>
            <p:ph type="title"/>
          </p:nvPr>
        </p:nvSpPr>
        <p:spPr>
          <a:xfrm>
            <a:off x="1149530" y="76200"/>
            <a:ext cx="10670601" cy="1096962"/>
          </a:xfrm>
        </p:spPr>
        <p:txBody>
          <a:bodyPr/>
          <a:lstStyle/>
          <a:p>
            <a:r>
              <a:rPr lang="en-US" dirty="0"/>
              <a:t>Resources:</a:t>
            </a:r>
          </a:p>
        </p:txBody>
      </p:sp>
      <p:sp>
        <p:nvSpPr>
          <p:cNvPr id="5" name="Content Placeholder 4">
            <a:extLst>
              <a:ext uri="{FF2B5EF4-FFF2-40B4-BE49-F238E27FC236}">
                <a16:creationId xmlns:a16="http://schemas.microsoft.com/office/drawing/2014/main" id="{B9813539-1585-4C31-BED7-39C43D64A3AA}"/>
              </a:ext>
            </a:extLst>
          </p:cNvPr>
          <p:cNvSpPr>
            <a:spLocks noGrp="1"/>
          </p:cNvSpPr>
          <p:nvPr>
            <p:ph idx="1"/>
          </p:nvPr>
        </p:nvSpPr>
        <p:spPr>
          <a:xfrm>
            <a:off x="1149530" y="1315542"/>
            <a:ext cx="10672355" cy="4572000"/>
          </a:xfrm>
        </p:spPr>
        <p:txBody>
          <a:bodyPr>
            <a:noAutofit/>
          </a:bodyPr>
          <a:lstStyle/>
          <a:p>
            <a:pPr marL="0" indent="0">
              <a:lnSpc>
                <a:spcPct val="134000"/>
              </a:lnSpc>
              <a:spcBef>
                <a:spcPts val="0"/>
              </a:spcBef>
              <a:buNone/>
            </a:pPr>
            <a:r>
              <a:rPr lang="en-US" sz="1800" i="1" dirty="0"/>
              <a:t>Intended for Pleasure </a:t>
            </a:r>
            <a:r>
              <a:rPr lang="en-US" sz="1800" dirty="0"/>
              <a:t>by Ed Wheat</a:t>
            </a:r>
          </a:p>
          <a:p>
            <a:pPr marL="0" indent="0">
              <a:lnSpc>
                <a:spcPct val="134000"/>
              </a:lnSpc>
              <a:spcBef>
                <a:spcPts val="0"/>
              </a:spcBef>
              <a:buNone/>
            </a:pPr>
            <a:r>
              <a:rPr lang="en-US" sz="1800" i="1" dirty="0"/>
              <a:t>Finding the Hero in Your Husband: Surrendering the Way God Intended </a:t>
            </a:r>
            <a:r>
              <a:rPr lang="en-US" sz="1800" dirty="0"/>
              <a:t>by </a:t>
            </a:r>
            <a:r>
              <a:rPr lang="en-US" sz="1800" dirty="0" err="1"/>
              <a:t>Juli</a:t>
            </a:r>
            <a:r>
              <a:rPr lang="en-US" sz="1800" dirty="0"/>
              <a:t> Slattery</a:t>
            </a:r>
          </a:p>
          <a:p>
            <a:pPr marL="0" indent="0">
              <a:lnSpc>
                <a:spcPct val="134000"/>
              </a:lnSpc>
              <a:spcBef>
                <a:spcPts val="0"/>
              </a:spcBef>
              <a:buNone/>
            </a:pPr>
            <a:r>
              <a:rPr lang="en-US" sz="1800" i="1" dirty="0"/>
              <a:t>Raising Men, Not Boys </a:t>
            </a:r>
            <a:r>
              <a:rPr lang="en-US" sz="1800" dirty="0"/>
              <a:t>by Mike </a:t>
            </a:r>
            <a:r>
              <a:rPr lang="en-US" sz="1800" dirty="0" err="1"/>
              <a:t>Fabarez</a:t>
            </a:r>
            <a:endParaRPr lang="en-US" sz="1800" dirty="0"/>
          </a:p>
          <a:p>
            <a:pPr marL="0" indent="0">
              <a:lnSpc>
                <a:spcPct val="134000"/>
              </a:lnSpc>
              <a:spcBef>
                <a:spcPts val="0"/>
              </a:spcBef>
              <a:buNone/>
            </a:pPr>
            <a:r>
              <a:rPr lang="en-US" sz="1800" i="1" dirty="0"/>
              <a:t>His Needs, Her Needs: Building an Affair-Proof Marriage</a:t>
            </a:r>
            <a:r>
              <a:rPr lang="en-US" sz="1800" dirty="0"/>
              <a:t> by Willard F. Harley Jr.</a:t>
            </a:r>
          </a:p>
          <a:p>
            <a:pPr marL="0" indent="0">
              <a:lnSpc>
                <a:spcPct val="134000"/>
              </a:lnSpc>
              <a:spcBef>
                <a:spcPts val="0"/>
              </a:spcBef>
              <a:buNone/>
            </a:pPr>
            <a:r>
              <a:rPr lang="en-US" sz="1800" i="1" dirty="0"/>
              <a:t>No More Headaches: Enjoying Sex &amp; Intimacy in Marriage </a:t>
            </a:r>
            <a:r>
              <a:rPr lang="en-US" sz="1800" dirty="0"/>
              <a:t>by </a:t>
            </a:r>
            <a:r>
              <a:rPr lang="en-US" sz="1800" dirty="0" err="1"/>
              <a:t>Juli</a:t>
            </a:r>
            <a:r>
              <a:rPr lang="en-US" sz="1800" dirty="0"/>
              <a:t> Slattery</a:t>
            </a:r>
          </a:p>
          <a:p>
            <a:pPr marL="0" indent="0">
              <a:lnSpc>
                <a:spcPct val="134000"/>
              </a:lnSpc>
              <a:spcBef>
                <a:spcPts val="0"/>
              </a:spcBef>
              <a:buNone/>
            </a:pPr>
            <a:r>
              <a:rPr lang="en-US" sz="1800" i="1" dirty="0"/>
              <a:t>His Brain, Her Brain: How Divinely Designed Differences Can Strengthen Your Marriage </a:t>
            </a:r>
            <a:r>
              <a:rPr lang="en-US" sz="1800" dirty="0"/>
              <a:t>by Barb Larimore and Walt Larimore M.D.</a:t>
            </a:r>
          </a:p>
          <a:p>
            <a:pPr marL="0" indent="0">
              <a:lnSpc>
                <a:spcPct val="134000"/>
              </a:lnSpc>
              <a:spcBef>
                <a:spcPts val="0"/>
              </a:spcBef>
              <a:buNone/>
            </a:pPr>
            <a:r>
              <a:rPr lang="en-US" sz="1800" i="1" dirty="0"/>
              <a:t>Sacred Marriage: What If God Designed Marriage to Make Us Holy More Than to Make Us Happy? </a:t>
            </a:r>
            <a:r>
              <a:rPr lang="en-US" sz="1800" dirty="0"/>
              <a:t>by Gary Thomas</a:t>
            </a:r>
          </a:p>
          <a:p>
            <a:pPr marL="0" indent="0">
              <a:lnSpc>
                <a:spcPct val="134000"/>
              </a:lnSpc>
              <a:spcBef>
                <a:spcPts val="0"/>
              </a:spcBef>
              <a:buNone/>
            </a:pPr>
            <a:r>
              <a:rPr lang="en-US" sz="1800" i="1" dirty="0"/>
              <a:t>The Excellent Wife: A Biblical Perspective </a:t>
            </a:r>
            <a:r>
              <a:rPr lang="en-US" sz="1800" dirty="0"/>
              <a:t>by Martha Peace</a:t>
            </a:r>
          </a:p>
          <a:p>
            <a:pPr marL="0" indent="0">
              <a:lnSpc>
                <a:spcPct val="134000"/>
              </a:lnSpc>
              <a:spcBef>
                <a:spcPts val="0"/>
              </a:spcBef>
              <a:buNone/>
            </a:pPr>
            <a:r>
              <a:rPr lang="en-US" sz="1800" i="1" dirty="0"/>
              <a:t>The Exemplary Husband: A Biblical Perspective </a:t>
            </a:r>
            <a:r>
              <a:rPr lang="en-US" sz="1800" dirty="0"/>
              <a:t>by Stuart Scott</a:t>
            </a:r>
          </a:p>
          <a:p>
            <a:pPr marL="0" indent="0">
              <a:lnSpc>
                <a:spcPct val="134000"/>
              </a:lnSpc>
              <a:spcBef>
                <a:spcPts val="0"/>
              </a:spcBef>
              <a:buNone/>
            </a:pPr>
            <a:r>
              <a:rPr lang="en-US" sz="1800" i="1" dirty="0"/>
              <a:t>Sheet Music: Uncovering the Secrets of Sexual Intimacy in Marriage </a:t>
            </a:r>
            <a:r>
              <a:rPr lang="en-US" sz="1800" dirty="0"/>
              <a:t>by Kevin Leman</a:t>
            </a:r>
          </a:p>
          <a:p>
            <a:pPr marL="0" indent="0">
              <a:lnSpc>
                <a:spcPct val="134000"/>
              </a:lnSpc>
              <a:spcBef>
                <a:spcPts val="0"/>
              </a:spcBef>
              <a:buNone/>
            </a:pPr>
            <a:r>
              <a:rPr lang="en-US" sz="1800" i="1" dirty="0"/>
              <a:t>You Can Be the Wife of a Happy Husband</a:t>
            </a:r>
            <a:r>
              <a:rPr lang="en-US" sz="1800" dirty="0"/>
              <a:t> by Darien B. Cooper</a:t>
            </a:r>
          </a:p>
          <a:p>
            <a:pPr marL="0" indent="0">
              <a:lnSpc>
                <a:spcPct val="134000"/>
              </a:lnSpc>
              <a:spcBef>
                <a:spcPts val="0"/>
              </a:spcBef>
              <a:buNone/>
            </a:pPr>
            <a:r>
              <a:rPr lang="en-US" sz="1800" i="1" dirty="0"/>
              <a:t>Guys are Waffles, Girls are Spaghetti</a:t>
            </a:r>
            <a:r>
              <a:rPr lang="en-US" sz="1800" dirty="0"/>
              <a:t> by Chad Eastham</a:t>
            </a:r>
          </a:p>
        </p:txBody>
      </p:sp>
      <p:pic>
        <p:nvPicPr>
          <p:cNvPr id="9218" name="Picture 2" descr="His Needs, Her Needs: Building an Affair-Proof Marriage - Kindle edition by  Harley, Willard F.. Health, Fitness &amp; Dieting Kindle eBooks @ Amazon.com.">
            <a:extLst>
              <a:ext uri="{FF2B5EF4-FFF2-40B4-BE49-F238E27FC236}">
                <a16:creationId xmlns:a16="http://schemas.microsoft.com/office/drawing/2014/main" id="{A90DFD48-31AD-4691-BD85-EEAA23A40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9774" y="8626"/>
            <a:ext cx="2133600" cy="3092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78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7F71-7F20-4453-BBBC-8F76777D0F42}"/>
              </a:ext>
            </a:extLst>
          </p:cNvPr>
          <p:cNvSpPr>
            <a:spLocks noGrp="1"/>
          </p:cNvSpPr>
          <p:nvPr>
            <p:ph type="title"/>
          </p:nvPr>
        </p:nvSpPr>
        <p:spPr/>
        <p:txBody>
          <a:bodyPr/>
          <a:lstStyle/>
          <a:p>
            <a:r>
              <a:rPr lang="en-US" dirty="0"/>
              <a:t>Resources:</a:t>
            </a:r>
          </a:p>
        </p:txBody>
      </p:sp>
      <p:sp>
        <p:nvSpPr>
          <p:cNvPr id="5" name="Content Placeholder 4">
            <a:extLst>
              <a:ext uri="{FF2B5EF4-FFF2-40B4-BE49-F238E27FC236}">
                <a16:creationId xmlns:a16="http://schemas.microsoft.com/office/drawing/2014/main" id="{B9813539-1585-4C31-BED7-39C43D64A3AA}"/>
              </a:ext>
            </a:extLst>
          </p:cNvPr>
          <p:cNvSpPr>
            <a:spLocks noGrp="1"/>
          </p:cNvSpPr>
          <p:nvPr>
            <p:ph idx="1"/>
          </p:nvPr>
        </p:nvSpPr>
        <p:spPr/>
        <p:txBody>
          <a:bodyPr>
            <a:noAutofit/>
          </a:bodyPr>
          <a:lstStyle/>
          <a:p>
            <a:pPr marL="0" indent="0">
              <a:lnSpc>
                <a:spcPct val="134000"/>
              </a:lnSpc>
              <a:spcBef>
                <a:spcPts val="0"/>
              </a:spcBef>
              <a:buNone/>
            </a:pPr>
            <a:r>
              <a:rPr lang="en-US" sz="1800" dirty="0"/>
              <a:t>(Secular Books)</a:t>
            </a:r>
          </a:p>
          <a:p>
            <a:pPr marL="0" indent="0">
              <a:lnSpc>
                <a:spcPct val="134000"/>
              </a:lnSpc>
              <a:spcBef>
                <a:spcPts val="0"/>
              </a:spcBef>
              <a:buNone/>
            </a:pPr>
            <a:r>
              <a:rPr lang="en-US" sz="1800" i="1" dirty="0"/>
              <a:t>Men Are from Mars, Women Are from Venus </a:t>
            </a:r>
            <a:r>
              <a:rPr lang="en-US" sz="1800" dirty="0"/>
              <a:t>by John Gray</a:t>
            </a:r>
          </a:p>
          <a:p>
            <a:pPr marL="0" indent="0">
              <a:lnSpc>
                <a:spcPct val="134000"/>
              </a:lnSpc>
              <a:spcBef>
                <a:spcPts val="0"/>
              </a:spcBef>
              <a:buNone/>
            </a:pPr>
            <a:r>
              <a:rPr lang="en-US" sz="1800" i="1" dirty="0"/>
              <a:t>Why Men Don't Listen and Women Can't Read Maps: How We're Different and What to Do About It </a:t>
            </a:r>
            <a:r>
              <a:rPr lang="en-US" sz="1800" dirty="0"/>
              <a:t>by Allan Pease</a:t>
            </a:r>
          </a:p>
        </p:txBody>
      </p:sp>
      <p:pic>
        <p:nvPicPr>
          <p:cNvPr id="10246" name="Picture 6" descr="Why Men Don't Listen and Women Can't Read Maps by Allan Pease, Barbara Pease:  9780767907637 | PenguinRandomHouse.com: Books">
            <a:extLst>
              <a:ext uri="{FF2B5EF4-FFF2-40B4-BE49-F238E27FC236}">
                <a16:creationId xmlns:a16="http://schemas.microsoft.com/office/drawing/2014/main" id="{BAB293B1-24BF-4A7D-8414-A17B6030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9240" y="3324637"/>
            <a:ext cx="2292760" cy="353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9D0BB-2EA7-46A2-AB87-EA65CF6AF623}"/>
              </a:ext>
            </a:extLst>
          </p:cNvPr>
          <p:cNvSpPr>
            <a:spLocks noGrp="1"/>
          </p:cNvSpPr>
          <p:nvPr>
            <p:ph type="ctrTitle"/>
          </p:nvPr>
        </p:nvSpPr>
        <p:spPr>
          <a:xfrm>
            <a:off x="1165285" y="4763918"/>
            <a:ext cx="10096500" cy="955565"/>
          </a:xfrm>
        </p:spPr>
        <p:txBody>
          <a:bodyPr/>
          <a:lstStyle/>
          <a:p>
            <a:r>
              <a:rPr lang="en-US" dirty="0"/>
              <a:t>Men are More than Black and White</a:t>
            </a:r>
          </a:p>
        </p:txBody>
      </p:sp>
      <p:pic>
        <p:nvPicPr>
          <p:cNvPr id="4" name="Picture Placeholder 7">
            <a:extLst>
              <a:ext uri="{FF2B5EF4-FFF2-40B4-BE49-F238E27FC236}">
                <a16:creationId xmlns:a16="http://schemas.microsoft.com/office/drawing/2014/main" id="{2FE6248D-AD43-4ACD-ABA4-749F1FB6A810}"/>
              </a:ext>
            </a:extLst>
          </p:cNvPr>
          <p:cNvPicPr>
            <a:picLocks noChangeAspect="1"/>
          </p:cNvPicPr>
          <p:nvPr/>
        </p:nvPicPr>
        <p:blipFill rotWithShape="1">
          <a:blip r:embed="rId3">
            <a:extLst>
              <a:ext uri="{28A0092B-C50C-407E-A947-70E740481C1C}">
                <a14:useLocalDpi xmlns:a14="http://schemas.microsoft.com/office/drawing/2010/main" val="0"/>
              </a:ext>
            </a:extLst>
          </a:blip>
          <a:srcRect l="-219" r="133"/>
          <a:stretch/>
        </p:blipFill>
        <p:spPr>
          <a:xfrm>
            <a:off x="2875413" y="1354177"/>
            <a:ext cx="6441173" cy="3217823"/>
          </a:xfrm>
          <a:prstGeom prst="rect">
            <a:avLst/>
          </a:prstGeom>
        </p:spPr>
      </p:pic>
      <p:sp>
        <p:nvSpPr>
          <p:cNvPr id="5" name="Rectangle 4">
            <a:extLst>
              <a:ext uri="{FF2B5EF4-FFF2-40B4-BE49-F238E27FC236}">
                <a16:creationId xmlns:a16="http://schemas.microsoft.com/office/drawing/2014/main" id="{074CBA6E-AA97-4079-87C6-B72D18309A44}"/>
              </a:ext>
            </a:extLst>
          </p:cNvPr>
          <p:cNvSpPr/>
          <p:nvPr/>
        </p:nvSpPr>
        <p:spPr>
          <a:xfrm>
            <a:off x="1165285" y="5911401"/>
            <a:ext cx="10280828" cy="584775"/>
          </a:xfrm>
          <a:prstGeom prst="rect">
            <a:avLst/>
          </a:prstGeom>
        </p:spPr>
        <p:txBody>
          <a:bodyPr wrap="none">
            <a:spAutoFit/>
          </a:bodyPr>
          <a:lstStyle/>
          <a:p>
            <a:r>
              <a:rPr lang="en-US" sz="3200" dirty="0">
                <a:solidFill>
                  <a:schemeClr val="bg1"/>
                </a:solidFill>
                <a:hlinkClick r:id="rId4">
                  <a:extLst>
                    <a:ext uri="{A12FA001-AC4F-418D-AE19-62706E023703}">
                      <ahyp:hlinkClr xmlns:ahyp="http://schemas.microsoft.com/office/drawing/2018/hyperlinkcolor" val="tx"/>
                    </a:ext>
                  </a:extLst>
                </a:hlinkClick>
              </a:rPr>
              <a:t>http://SuccessfulChristianSelfPublishing.com/MoreThanBW/</a:t>
            </a:r>
            <a:endParaRPr lang="en-US" sz="3200" dirty="0">
              <a:solidFill>
                <a:schemeClr val="bg1"/>
              </a:solidFill>
            </a:endParaRPr>
          </a:p>
        </p:txBody>
      </p:sp>
    </p:spTree>
    <p:extLst>
      <p:ext uri="{BB962C8B-B14F-4D97-AF65-F5344CB8AC3E}">
        <p14:creationId xmlns:p14="http://schemas.microsoft.com/office/powerpoint/2010/main" val="236843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Characterization is the Key</a:t>
            </a:r>
          </a:p>
        </p:txBody>
      </p:sp>
      <p:sp>
        <p:nvSpPr>
          <p:cNvPr id="3" name="Content Placeholder 2"/>
          <p:cNvSpPr>
            <a:spLocks noGrp="1"/>
          </p:cNvSpPr>
          <p:nvPr>
            <p:ph idx="1"/>
          </p:nvPr>
        </p:nvSpPr>
        <p:spPr/>
        <p:txBody>
          <a:bodyPr/>
          <a:lstStyle/>
          <a:p>
            <a:r>
              <a:rPr lang="en-US" dirty="0"/>
              <a:t>Three Dimensional </a:t>
            </a:r>
            <a:r>
              <a:rPr lang="en-US" b="1" dirty="0"/>
              <a:t>Characters</a:t>
            </a:r>
            <a:r>
              <a:rPr lang="en-US" dirty="0"/>
              <a:t> are the key to any great book</a:t>
            </a:r>
          </a:p>
          <a:p>
            <a:r>
              <a:rPr lang="en-US" dirty="0"/>
              <a:t>Great books are </a:t>
            </a:r>
            <a:r>
              <a:rPr lang="en-US" b="1" dirty="0"/>
              <a:t>character</a:t>
            </a:r>
            <a:r>
              <a:rPr lang="en-US" dirty="0"/>
              <a:t> driven books</a:t>
            </a:r>
          </a:p>
          <a:p>
            <a:r>
              <a:rPr lang="en-US" dirty="0"/>
              <a:t>Exact plot points and dialogue can be forgotten but</a:t>
            </a:r>
            <a:br>
              <a:rPr lang="en-US" dirty="0"/>
            </a:br>
            <a:r>
              <a:rPr lang="en-US" b="1" dirty="0"/>
              <a:t>great characters</a:t>
            </a:r>
            <a:r>
              <a:rPr lang="en-US" dirty="0"/>
              <a:t> are memorable</a:t>
            </a:r>
          </a:p>
        </p:txBody>
      </p:sp>
    </p:spTree>
    <p:extLst>
      <p:ext uri="{BB962C8B-B14F-4D97-AF65-F5344CB8AC3E}">
        <p14:creationId xmlns:p14="http://schemas.microsoft.com/office/powerpoint/2010/main" val="3603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Literature 16x9">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CDDBB83-77C1-4099-A0AA-289882E745E2}">
  <ds:schemaRefs>
    <ds:schemaRef ds:uri="http://purl.org/dc/dcmitype/"/>
    <ds:schemaRef ds:uri="http://purl.org/dc/elements/1.1/"/>
    <ds:schemaRef ds:uri="http://purl.org/dc/terms/"/>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4873beb7-5857-4685-be1f-d57550cc96cc"/>
    <ds:schemaRef ds:uri="http://www.w3.org/XML/1998/namespace"/>
  </ds:schemaRefs>
</ds:datastoreItem>
</file>

<file path=customXml/itemProps2.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21730</TotalTime>
  <Words>14218</Words>
  <Application>Microsoft Office PowerPoint</Application>
  <PresentationFormat>Widescreen</PresentationFormat>
  <Paragraphs>967</Paragraphs>
  <Slides>82</Slides>
  <Notes>82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Century Gothic</vt:lpstr>
      <vt:lpstr>Crimson Pro</vt:lpstr>
      <vt:lpstr>Euphemia</vt:lpstr>
      <vt:lpstr>Georgia</vt:lpstr>
      <vt:lpstr>Lato</vt:lpstr>
      <vt:lpstr>Plantagenet Cherokee</vt:lpstr>
      <vt:lpstr>Times New Roman</vt:lpstr>
      <vt:lpstr>Wingdings</vt:lpstr>
      <vt:lpstr>Academic Literature 16x9</vt:lpstr>
      <vt:lpstr>Toss Out Male Tropes: Men are More Than Black and White</vt:lpstr>
      <vt:lpstr>PowerPoint Presentation</vt:lpstr>
      <vt:lpstr>There are just three conflicts in storytelling.</vt:lpstr>
      <vt:lpstr>There are just seven basic plots</vt:lpstr>
      <vt:lpstr>PowerPoint Presentation</vt:lpstr>
      <vt:lpstr>What Makes Your Story Great?</vt:lpstr>
      <vt:lpstr>PowerPoint Presentation</vt:lpstr>
      <vt:lpstr>Characters</vt:lpstr>
      <vt:lpstr>Characterization is the Key</vt:lpstr>
      <vt:lpstr>3 Spheres of Characterization</vt:lpstr>
      <vt:lpstr>Prop Character</vt:lpstr>
      <vt:lpstr>One Dimensional Character</vt:lpstr>
      <vt:lpstr>Two Dimensional Character</vt:lpstr>
      <vt:lpstr>Balanced 3 Dimensional Character</vt:lpstr>
      <vt:lpstr>The Hunger Games Metaphor</vt:lpstr>
      <vt:lpstr>Mainstream Secular Romance</vt:lpstr>
      <vt:lpstr>Traditional Christian Romance</vt:lpstr>
      <vt:lpstr>The Goal</vt:lpstr>
      <vt:lpstr>Archetypes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104 Archetypes &amp; Stock Characters</vt:lpstr>
      <vt:lpstr>Now it’s time to play “TRUTH or TROPE?”</vt:lpstr>
      <vt:lpstr>TRUTH or TROPE?:  Combine Career Criminal + Villain= Gangsta Thug</vt:lpstr>
      <vt:lpstr>TRUTH or TROPE?:  Combine Career Criminal + Villain= Gangsta Thug</vt:lpstr>
      <vt:lpstr>TRUTH or TROPE?:  Combine the Warrior + Wildly Insane = Crazy Vet</vt:lpstr>
      <vt:lpstr>TRUTH or TROPE?:  Combine the Warrior + Wildly Insane = Crazy Vet</vt:lpstr>
      <vt:lpstr>Tropes</vt:lpstr>
      <vt:lpstr>Tropes</vt:lpstr>
      <vt:lpstr>Lover + Harlequin = Idiot Husband</vt:lpstr>
      <vt:lpstr>Father Figure + Harlequin = Idiot Dad</vt:lpstr>
      <vt:lpstr>Mentally/Socially Disabled + Harlequin = Autistic Clown</vt:lpstr>
      <vt:lpstr>Warrior + Dumb Muscle = Mindless Drone</vt:lpstr>
      <vt:lpstr>Warrior + Psychopath = Sociopathic Soldier</vt:lpstr>
      <vt:lpstr>Prostitute + McCoy = Sympathetic Sinner</vt:lpstr>
      <vt:lpstr>You get the idea</vt:lpstr>
      <vt:lpstr>Toss Out the Tropes!</vt:lpstr>
      <vt:lpstr>Tropes to Avoid (Male vs. Female)</vt:lpstr>
      <vt:lpstr>Tropes to Avoid (Asian people group)</vt:lpstr>
      <vt:lpstr>Tropes to Avoid (Asian people group)</vt:lpstr>
      <vt:lpstr>Tropes to Avoid (Germans)</vt:lpstr>
      <vt:lpstr>Tropes to Avoid (United Kingdom)</vt:lpstr>
      <vt:lpstr>Tropes to Avoid (Russian)</vt:lpstr>
      <vt:lpstr>Tropes to Avoid (Blacks)</vt:lpstr>
      <vt:lpstr>Break the mold. Be original.</vt:lpstr>
      <vt:lpstr>The Substitution Test</vt:lpstr>
      <vt:lpstr>The Substitution Test for People Groups</vt:lpstr>
      <vt:lpstr>The Bechdel Test</vt:lpstr>
      <vt:lpstr>The DuVernay Test</vt:lpstr>
      <vt:lpstr>I think I Just Tested Positive!</vt:lpstr>
      <vt:lpstr>I tested positive! Now what?</vt:lpstr>
      <vt:lpstr>The Very Best Advice</vt:lpstr>
      <vt:lpstr>I tested positive! Now what?</vt:lpstr>
      <vt:lpstr>How do I describe minority characters without offense?</vt:lpstr>
      <vt:lpstr>How to Describe Minority Characters</vt:lpstr>
      <vt:lpstr>How to Describe Minority Characters</vt:lpstr>
      <vt:lpstr>What about Sensitivity Readers?</vt:lpstr>
      <vt:lpstr>Research Readers (Sensitivity Readers)</vt:lpstr>
      <vt:lpstr>Set SMART GOALS with your Research Reader</vt:lpstr>
      <vt:lpstr>The Very Best Advice Remains</vt:lpstr>
      <vt:lpstr>Links &amp; Resources</vt:lpstr>
      <vt:lpstr>Resources:</vt:lpstr>
      <vt:lpstr>Resources:</vt:lpstr>
      <vt:lpstr>Resources:</vt:lpstr>
      <vt:lpstr>Men are More than Black and White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creator>Gregg B</dc:creator>
  <cp:lastModifiedBy>G B</cp:lastModifiedBy>
  <cp:revision>327</cp:revision>
  <cp:lastPrinted>2021-04-06T19:34:34Z</cp:lastPrinted>
  <dcterms:created xsi:type="dcterms:W3CDTF">2018-06-16T03:38:25Z</dcterms:created>
  <dcterms:modified xsi:type="dcterms:W3CDTF">2021-04-06T19:50:46Z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