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webp" ContentType="image/jpeg"/>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32"/>
  </p:notesMasterIdLst>
  <p:handoutMasterIdLst>
    <p:handoutMasterId r:id="rId133"/>
  </p:handoutMasterIdLst>
  <p:sldIdLst>
    <p:sldId id="256" r:id="rId5"/>
    <p:sldId id="396" r:id="rId6"/>
    <p:sldId id="266" r:id="rId7"/>
    <p:sldId id="299" r:id="rId8"/>
    <p:sldId id="298" r:id="rId9"/>
    <p:sldId id="347" r:id="rId10"/>
    <p:sldId id="300" r:id="rId11"/>
    <p:sldId id="269" r:id="rId12"/>
    <p:sldId id="257" r:id="rId13"/>
    <p:sldId id="268" r:id="rId14"/>
    <p:sldId id="348" r:id="rId15"/>
    <p:sldId id="261" r:id="rId16"/>
    <p:sldId id="272" r:id="rId17"/>
    <p:sldId id="274" r:id="rId18"/>
    <p:sldId id="293" r:id="rId19"/>
    <p:sldId id="276" r:id="rId20"/>
    <p:sldId id="279" r:id="rId21"/>
    <p:sldId id="282" r:id="rId22"/>
    <p:sldId id="283" r:id="rId23"/>
    <p:sldId id="370" r:id="rId24"/>
    <p:sldId id="296" r:id="rId25"/>
    <p:sldId id="297" r:id="rId26"/>
    <p:sldId id="288" r:id="rId27"/>
    <p:sldId id="289" r:id="rId28"/>
    <p:sldId id="290" r:id="rId29"/>
    <p:sldId id="285" r:id="rId30"/>
    <p:sldId id="286" r:id="rId31"/>
    <p:sldId id="287" r:id="rId32"/>
    <p:sldId id="330" r:id="rId33"/>
    <p:sldId id="421" r:id="rId34"/>
    <p:sldId id="331" r:id="rId35"/>
    <p:sldId id="332" r:id="rId36"/>
    <p:sldId id="333" r:id="rId37"/>
    <p:sldId id="423" r:id="rId38"/>
    <p:sldId id="422" r:id="rId39"/>
    <p:sldId id="344" r:id="rId40"/>
    <p:sldId id="343" r:id="rId41"/>
    <p:sldId id="407" r:id="rId42"/>
    <p:sldId id="270" r:id="rId43"/>
    <p:sldId id="301" r:id="rId44"/>
    <p:sldId id="302" r:id="rId45"/>
    <p:sldId id="303" r:id="rId46"/>
    <p:sldId id="304" r:id="rId47"/>
    <p:sldId id="334" r:id="rId48"/>
    <p:sldId id="307" r:id="rId49"/>
    <p:sldId id="375" r:id="rId50"/>
    <p:sldId id="376" r:id="rId51"/>
    <p:sldId id="377" r:id="rId52"/>
    <p:sldId id="378" r:id="rId53"/>
    <p:sldId id="379" r:id="rId54"/>
    <p:sldId id="365" r:id="rId55"/>
    <p:sldId id="335" r:id="rId56"/>
    <p:sldId id="305" r:id="rId57"/>
    <p:sldId id="424" r:id="rId58"/>
    <p:sldId id="309" r:id="rId59"/>
    <p:sldId id="308" r:id="rId60"/>
    <p:sldId id="310" r:id="rId61"/>
    <p:sldId id="313" r:id="rId62"/>
    <p:sldId id="316" r:id="rId63"/>
    <p:sldId id="315" r:id="rId64"/>
    <p:sldId id="372" r:id="rId65"/>
    <p:sldId id="311" r:id="rId66"/>
    <p:sldId id="386" r:id="rId67"/>
    <p:sldId id="371" r:id="rId68"/>
    <p:sldId id="366" r:id="rId69"/>
    <p:sldId id="312" r:id="rId70"/>
    <p:sldId id="337" r:id="rId71"/>
    <p:sldId id="319" r:id="rId72"/>
    <p:sldId id="318" r:id="rId73"/>
    <p:sldId id="323" r:id="rId74"/>
    <p:sldId id="403" r:id="rId75"/>
    <p:sldId id="271" r:id="rId76"/>
    <p:sldId id="338" r:id="rId77"/>
    <p:sldId id="325" r:id="rId78"/>
    <p:sldId id="306" r:id="rId79"/>
    <p:sldId id="326" r:id="rId80"/>
    <p:sldId id="262" r:id="rId81"/>
    <p:sldId id="359" r:id="rId82"/>
    <p:sldId id="394" r:id="rId83"/>
    <p:sldId id="387" r:id="rId84"/>
    <p:sldId id="381" r:id="rId85"/>
    <p:sldId id="382" r:id="rId86"/>
    <p:sldId id="388" r:id="rId87"/>
    <p:sldId id="380" r:id="rId88"/>
    <p:sldId id="383" r:id="rId89"/>
    <p:sldId id="389" r:id="rId90"/>
    <p:sldId id="328" r:id="rId91"/>
    <p:sldId id="361" r:id="rId92"/>
    <p:sldId id="390" r:id="rId93"/>
    <p:sldId id="327" r:id="rId94"/>
    <p:sldId id="360" r:id="rId95"/>
    <p:sldId id="391" r:id="rId96"/>
    <p:sldId id="362" r:id="rId97"/>
    <p:sldId id="363" r:id="rId98"/>
    <p:sldId id="393" r:id="rId99"/>
    <p:sldId id="425" r:id="rId100"/>
    <p:sldId id="420" r:id="rId101"/>
    <p:sldId id="414" r:id="rId102"/>
    <p:sldId id="416" r:id="rId103"/>
    <p:sldId id="415" r:id="rId104"/>
    <p:sldId id="426" r:id="rId105"/>
    <p:sldId id="419" r:id="rId106"/>
    <p:sldId id="417" r:id="rId107"/>
    <p:sldId id="418" r:id="rId108"/>
    <p:sldId id="427" r:id="rId109"/>
    <p:sldId id="352" r:id="rId110"/>
    <p:sldId id="392" r:id="rId111"/>
    <p:sldId id="353" r:id="rId112"/>
    <p:sldId id="373" r:id="rId113"/>
    <p:sldId id="374" r:id="rId114"/>
    <p:sldId id="329" r:id="rId115"/>
    <p:sldId id="357" r:id="rId116"/>
    <p:sldId id="355" r:id="rId117"/>
    <p:sldId id="358" r:id="rId118"/>
    <p:sldId id="356" r:id="rId119"/>
    <p:sldId id="354" r:id="rId120"/>
    <p:sldId id="395" r:id="rId121"/>
    <p:sldId id="384" r:id="rId122"/>
    <p:sldId id="339" r:id="rId123"/>
    <p:sldId id="340" r:id="rId124"/>
    <p:sldId id="341" r:id="rId125"/>
    <p:sldId id="342" r:id="rId126"/>
    <p:sldId id="364" r:id="rId127"/>
    <p:sldId id="345" r:id="rId128"/>
    <p:sldId id="428" r:id="rId129"/>
    <p:sldId id="346" r:id="rId130"/>
    <p:sldId id="2470" r:id="rId1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F81B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281" autoAdjust="0"/>
    <p:restoredTop sz="73567" autoAdjust="0"/>
  </p:normalViewPr>
  <p:slideViewPr>
    <p:cSldViewPr snapToGrid="0" showGuides="1">
      <p:cViewPr varScale="1">
        <p:scale>
          <a:sx n="80" d="100"/>
          <a:sy n="80" d="100"/>
        </p:scale>
        <p:origin x="1698" y="96"/>
      </p:cViewPr>
      <p:guideLst>
        <p:guide orient="horz" pos="2160"/>
        <p:guide pos="3840"/>
      </p:guideLst>
    </p:cSldViewPr>
  </p:slideViewPr>
  <p:notesTextViewPr>
    <p:cViewPr>
      <p:scale>
        <a:sx n="1" d="1"/>
        <a:sy n="1" d="1"/>
      </p:scale>
      <p:origin x="0" y="0"/>
    </p:cViewPr>
  </p:notesTextViewPr>
  <p:notesViewPr>
    <p:cSldViewPr snapToGrid="0" showGuides="1">
      <p:cViewPr varScale="1">
        <p:scale>
          <a:sx n="58" d="100"/>
          <a:sy n="58" d="100"/>
        </p:scale>
        <p:origin x="1974" y="9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12" Type="http://schemas.openxmlformats.org/officeDocument/2006/relationships/slide" Target="slides/slide108.xml"/><Relationship Id="rId133" Type="http://schemas.openxmlformats.org/officeDocument/2006/relationships/handoutMaster" Target="handoutMasters/handoutMaster1.xml"/><Relationship Id="rId16" Type="http://schemas.openxmlformats.org/officeDocument/2006/relationships/slide" Target="slides/slide12.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28" Type="http://schemas.openxmlformats.org/officeDocument/2006/relationships/slide" Target="slides/slide124.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13" Type="http://schemas.openxmlformats.org/officeDocument/2006/relationships/slide" Target="slides/slide109.xml"/><Relationship Id="rId118" Type="http://schemas.openxmlformats.org/officeDocument/2006/relationships/slide" Target="slides/slide114.xml"/><Relationship Id="rId126" Type="http://schemas.openxmlformats.org/officeDocument/2006/relationships/slide" Target="slides/slide122.xml"/><Relationship Id="rId134"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slide" Target="slides/slide81.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slide" Target="slides/slide11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103" Type="http://schemas.openxmlformats.org/officeDocument/2006/relationships/slide" Target="slides/slide99.xml"/><Relationship Id="rId108" Type="http://schemas.openxmlformats.org/officeDocument/2006/relationships/slide" Target="slides/slide104.xml"/><Relationship Id="rId116" Type="http://schemas.openxmlformats.org/officeDocument/2006/relationships/slide" Target="slides/slide112.xml"/><Relationship Id="rId124" Type="http://schemas.openxmlformats.org/officeDocument/2006/relationships/slide" Target="slides/slide120.xml"/><Relationship Id="rId129" Type="http://schemas.openxmlformats.org/officeDocument/2006/relationships/slide" Target="slides/slide125.xml"/><Relationship Id="rId137"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slide" Target="slides/slide87.xml"/><Relationship Id="rId96" Type="http://schemas.openxmlformats.org/officeDocument/2006/relationships/slide" Target="slides/slide92.xml"/><Relationship Id="rId111" Type="http://schemas.openxmlformats.org/officeDocument/2006/relationships/slide" Target="slides/slide107.xml"/><Relationship Id="rId132"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6" Type="http://schemas.openxmlformats.org/officeDocument/2006/relationships/slide" Target="slides/slide102.xml"/><Relationship Id="rId114" Type="http://schemas.openxmlformats.org/officeDocument/2006/relationships/slide" Target="slides/slide110.xml"/><Relationship Id="rId119" Type="http://schemas.openxmlformats.org/officeDocument/2006/relationships/slide" Target="slides/slide115.xml"/><Relationship Id="rId127" Type="http://schemas.openxmlformats.org/officeDocument/2006/relationships/slide" Target="slides/slide12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130" Type="http://schemas.openxmlformats.org/officeDocument/2006/relationships/slide" Target="slides/slide126.xml"/><Relationship Id="rId135"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slide" Target="slides/slide116.xml"/><Relationship Id="rId125" Type="http://schemas.openxmlformats.org/officeDocument/2006/relationships/slide" Target="slides/slide121.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131" Type="http://schemas.openxmlformats.org/officeDocument/2006/relationships/slide" Target="slides/slide127.xml"/><Relationship Id="rId136" Type="http://schemas.openxmlformats.org/officeDocument/2006/relationships/theme" Target="theme/theme1.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3CEAAF3-9831-450B-8D59-2C09DB96C8FC}" type="datetimeFigureOut">
              <a:rPr lang="en-US"/>
              <a:t>03/18/2021</a:t>
            </a:fld>
            <a:endParaRPr/>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6834459-7356-44BF-850D-8B30C4FB3B6B}" type="slidenum">
              <a:rPr/>
              <a:t>‹#›</a:t>
            </a:fld>
            <a:endParaRPr/>
          </a:p>
        </p:txBody>
      </p:sp>
    </p:spTree>
    <p:extLst>
      <p:ext uri="{BB962C8B-B14F-4D97-AF65-F5344CB8AC3E}">
        <p14:creationId xmlns:p14="http://schemas.microsoft.com/office/powerpoint/2010/main" val="246901652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D50CD79-FC16-4410-AB61-17F26E6D3BC8}" type="datetimeFigureOut">
              <a:rPr lang="en-US"/>
              <a:t>03/18/2021</a:t>
            </a:fld>
            <a:endParaRPr/>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t>Click to edit Master text styles</a:t>
            </a:r>
          </a:p>
          <a:p>
            <a:pPr lvl="1"/>
            <a:r>
              <a:t>Second level</a:t>
            </a:r>
          </a:p>
          <a:p>
            <a:pPr lvl="2"/>
            <a:r>
              <a:t>Third level</a:t>
            </a:r>
          </a:p>
          <a:p>
            <a:pPr lvl="3"/>
            <a:r>
              <a:t>Fourth level</a:t>
            </a:r>
          </a:p>
          <a:p>
            <a:pPr lvl="4"/>
            <a:r>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A3C37BE-C303-496D-B5CD-85F2937540FC}" type="slidenum">
              <a:rPr/>
              <a:t>‹#›</a:t>
            </a:fld>
            <a:endParaRPr/>
          </a:p>
        </p:txBody>
      </p:sp>
    </p:spTree>
    <p:extLst>
      <p:ext uri="{BB962C8B-B14F-4D97-AF65-F5344CB8AC3E}">
        <p14:creationId xmlns:p14="http://schemas.microsoft.com/office/powerpoint/2010/main" val="33508422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Toss Out Male Tropes:</a:t>
            </a:r>
            <a:br>
              <a:rPr lang="en-US" dirty="0"/>
            </a:br>
            <a:r>
              <a:rPr lang="en-US" dirty="0"/>
              <a:t>Men are More Than Black and White</a:t>
            </a:r>
          </a:p>
          <a:p>
            <a:r>
              <a:rPr lang="en-US" sz="1200" b="1" kern="1200" dirty="0">
                <a:solidFill>
                  <a:schemeClr val="tx1"/>
                </a:solidFill>
                <a:effectLst/>
                <a:latin typeface="+mn-lt"/>
                <a:ea typeface="+mn-ea"/>
                <a:cs typeface="+mn-cs"/>
              </a:rPr>
              <a:t>He Said/She Said—Crafting Super Realistic Dialogue</a:t>
            </a:r>
          </a:p>
          <a:p>
            <a:r>
              <a:rPr lang="en-US" sz="1200" kern="1200" dirty="0">
                <a:solidFill>
                  <a:schemeClr val="tx1"/>
                </a:solidFill>
                <a:effectLst/>
                <a:latin typeface="+mn-lt"/>
                <a:ea typeface="+mn-ea"/>
                <a:cs typeface="+mn-cs"/>
              </a:rPr>
              <a:t>JP Robinson &amp; Gregg Bridgeman</a:t>
            </a:r>
          </a:p>
        </p:txBody>
      </p:sp>
      <p:sp>
        <p:nvSpPr>
          <p:cNvPr id="4" name="Slide Number Placeholder 3"/>
          <p:cNvSpPr>
            <a:spLocks noGrp="1"/>
          </p:cNvSpPr>
          <p:nvPr>
            <p:ph type="sldNum" sz="quarter" idx="10"/>
          </p:nvPr>
        </p:nvSpPr>
        <p:spPr/>
        <p:txBody>
          <a:bodyPr/>
          <a:lstStyle/>
          <a:p>
            <a:fld id="{0A3C37BE-C303-496D-B5CD-85F2937540FC}" type="slidenum">
              <a:rPr lang="en-US" smtClean="0"/>
              <a:t>1</a:t>
            </a:fld>
            <a:endParaRPr lang="en-US"/>
          </a:p>
        </p:txBody>
      </p:sp>
    </p:spTree>
    <p:extLst>
      <p:ext uri="{BB962C8B-B14F-4D97-AF65-F5344CB8AC3E}">
        <p14:creationId xmlns:p14="http://schemas.microsoft.com/office/powerpoint/2010/main" val="24061502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Act I. </a:t>
            </a:r>
            <a:r>
              <a:rPr lang="en-US" sz="1200" b="1" kern="1200" dirty="0">
                <a:solidFill>
                  <a:schemeClr val="tx1"/>
                </a:solidFill>
                <a:effectLst/>
                <a:latin typeface="+mn-lt"/>
                <a:ea typeface="+mn-ea"/>
                <a:cs typeface="+mn-cs"/>
              </a:rPr>
              <a:t>CHARACTERISTICS OF GOOD DIALOGUE</a:t>
            </a:r>
          </a:p>
        </p:txBody>
      </p:sp>
      <p:sp>
        <p:nvSpPr>
          <p:cNvPr id="4" name="Slide Number Placeholder 3"/>
          <p:cNvSpPr>
            <a:spLocks noGrp="1"/>
          </p:cNvSpPr>
          <p:nvPr>
            <p:ph type="sldNum" sz="quarter" idx="5"/>
          </p:nvPr>
        </p:nvSpPr>
        <p:spPr/>
        <p:txBody>
          <a:bodyPr/>
          <a:lstStyle/>
          <a:p>
            <a:fld id="{0A3C37BE-C303-496D-B5CD-85F2937540FC}" type="slidenum">
              <a:rPr lang="en-US" smtClean="0"/>
              <a:t>10</a:t>
            </a:fld>
            <a:endParaRPr lang="en-US"/>
          </a:p>
        </p:txBody>
      </p:sp>
    </p:spTree>
    <p:extLst>
      <p:ext uri="{BB962C8B-B14F-4D97-AF65-F5344CB8AC3E}">
        <p14:creationId xmlns:p14="http://schemas.microsoft.com/office/powerpoint/2010/main" val="1176818321"/>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 is silently begging her to answer the question that he asked her.</a:t>
            </a:r>
          </a:p>
          <a:p>
            <a:r>
              <a:rPr lang="en-US" dirty="0"/>
              <a:t>She silently wonders why he is upset. In her mind, she is being helpful and this unexpected reaction supports her belief that men are strange creatures.</a:t>
            </a:r>
          </a:p>
        </p:txBody>
      </p:sp>
      <p:sp>
        <p:nvSpPr>
          <p:cNvPr id="4" name="Slide Number Placeholder 3"/>
          <p:cNvSpPr>
            <a:spLocks noGrp="1"/>
          </p:cNvSpPr>
          <p:nvPr>
            <p:ph type="sldNum" sz="quarter" idx="5"/>
          </p:nvPr>
        </p:nvSpPr>
        <p:spPr/>
        <p:txBody>
          <a:bodyPr/>
          <a:lstStyle/>
          <a:p>
            <a:fld id="{0A3C37BE-C303-496D-B5CD-85F2937540FC}" type="slidenum">
              <a:rPr lang="en-US" smtClean="0"/>
              <a:t>100</a:t>
            </a:fld>
            <a:endParaRPr lang="en-US"/>
          </a:p>
        </p:txBody>
      </p:sp>
    </p:spTree>
    <p:extLst>
      <p:ext uri="{BB962C8B-B14F-4D97-AF65-F5344CB8AC3E}">
        <p14:creationId xmlns:p14="http://schemas.microsoft.com/office/powerpoint/2010/main" val="1380648846"/>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Why didn’t SHE answer his question? Why did HIS head explode?</a:t>
            </a:r>
          </a:p>
          <a:p>
            <a:r>
              <a:rPr lang="en-US" dirty="0"/>
              <a:t>The answer lies in the way that we think.</a:t>
            </a:r>
          </a:p>
        </p:txBody>
      </p:sp>
      <p:sp>
        <p:nvSpPr>
          <p:cNvPr id="4" name="Slide Number Placeholder 3"/>
          <p:cNvSpPr>
            <a:spLocks noGrp="1"/>
          </p:cNvSpPr>
          <p:nvPr>
            <p:ph type="sldNum" sz="quarter" idx="5"/>
          </p:nvPr>
        </p:nvSpPr>
        <p:spPr/>
        <p:txBody>
          <a:bodyPr/>
          <a:lstStyle/>
          <a:p>
            <a:fld id="{0A3C37BE-C303-496D-B5CD-85F2937540FC}" type="slidenum">
              <a:rPr lang="en-US" smtClean="0"/>
              <a:t>101</a:t>
            </a:fld>
            <a:endParaRPr lang="en-US"/>
          </a:p>
        </p:txBody>
      </p:sp>
    </p:spTree>
    <p:extLst>
      <p:ext uri="{BB962C8B-B14F-4D97-AF65-F5344CB8AC3E}">
        <p14:creationId xmlns:p14="http://schemas.microsoft.com/office/powerpoint/2010/main" val="2892243471"/>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t>SHE interprets the question far differently than HE does.</a:t>
            </a:r>
          </a:p>
          <a:p>
            <a:pPr marL="0" indent="0">
              <a:buNone/>
            </a:pPr>
            <a:r>
              <a:rPr lang="en-US" dirty="0"/>
              <a:t>HE wants a simple, efficient, immediate, correct, and very simple answer to his immediate and actual question.</a:t>
            </a:r>
          </a:p>
          <a:p>
            <a:pPr marL="0" indent="0">
              <a:buNone/>
            </a:pPr>
            <a:r>
              <a:rPr lang="en-US" dirty="0"/>
              <a:t>SHE interprets that HE has some subtext and HE is </a:t>
            </a:r>
            <a:r>
              <a:rPr lang="en-US" b="1" i="1" dirty="0"/>
              <a:t>really</a:t>
            </a:r>
            <a:r>
              <a:rPr lang="en-US" dirty="0"/>
              <a:t> asking about some other event, also involving tools, thinks that imaginary scenario through to its conclusion, and answers the question she </a:t>
            </a:r>
            <a:r>
              <a:rPr lang="en-US" b="1" i="1" dirty="0"/>
              <a:t>anticipates</a:t>
            </a:r>
            <a:r>
              <a:rPr lang="en-US" dirty="0"/>
              <a:t> HE will eventually ask.</a:t>
            </a:r>
          </a:p>
        </p:txBody>
      </p:sp>
      <p:sp>
        <p:nvSpPr>
          <p:cNvPr id="4" name="Slide Number Placeholder 3"/>
          <p:cNvSpPr>
            <a:spLocks noGrp="1"/>
          </p:cNvSpPr>
          <p:nvPr>
            <p:ph type="sldNum" sz="quarter" idx="5"/>
          </p:nvPr>
        </p:nvSpPr>
        <p:spPr/>
        <p:txBody>
          <a:bodyPr/>
          <a:lstStyle/>
          <a:p>
            <a:fld id="{0A3C37BE-C303-496D-B5CD-85F2937540FC}" type="slidenum">
              <a:rPr lang="en-US" smtClean="0"/>
              <a:t>102</a:t>
            </a:fld>
            <a:endParaRPr lang="en-US"/>
          </a:p>
        </p:txBody>
      </p:sp>
    </p:spTree>
    <p:extLst>
      <p:ext uri="{BB962C8B-B14F-4D97-AF65-F5344CB8AC3E}">
        <p14:creationId xmlns:p14="http://schemas.microsoft.com/office/powerpoint/2010/main" val="2513421013"/>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Resolution: SHE answers the question that HE asked</a:t>
            </a:r>
          </a:p>
          <a:p>
            <a:r>
              <a:rPr lang="en-US" dirty="0"/>
              <a:t>HE will be more ready to move on if the actual question HE asked is addressed.</a:t>
            </a:r>
          </a:p>
          <a:p>
            <a:r>
              <a:rPr lang="en-US" dirty="0"/>
              <a:t>Having to ask additional questions to arrive at the answer will only magnify HIS stress. HE may even begin to think she is being intentionally obtuse.</a:t>
            </a:r>
          </a:p>
          <a:p>
            <a:pPr algn="l"/>
            <a:r>
              <a:rPr lang="en-US" dirty="0"/>
              <a:t>HE asks: Did you move my hammer? I left it next to the sink.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SHE answers: Oh. I put it back in your toolbox. I didn’t know you were still using it.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0A3C37BE-C303-496D-B5CD-85F2937540FC}" type="slidenum">
              <a:rPr lang="en-US" smtClean="0"/>
              <a:t>103</a:t>
            </a:fld>
            <a:endParaRPr lang="en-US"/>
          </a:p>
        </p:txBody>
      </p:sp>
    </p:spTree>
    <p:extLst>
      <p:ext uri="{BB962C8B-B14F-4D97-AF65-F5344CB8AC3E}">
        <p14:creationId xmlns:p14="http://schemas.microsoft.com/office/powerpoint/2010/main" val="1546878447"/>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dirty="0"/>
              <a:t>HE says: Never touch my tools.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SHE says: I’m sorry.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 says: I forgive you. Where’s my hammer?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And they live happily ever after.</a:t>
            </a:r>
          </a:p>
          <a:p>
            <a:endParaRPr lang="en-US" dirty="0"/>
          </a:p>
        </p:txBody>
      </p:sp>
      <p:sp>
        <p:nvSpPr>
          <p:cNvPr id="4" name="Slide Number Placeholder 3"/>
          <p:cNvSpPr>
            <a:spLocks noGrp="1"/>
          </p:cNvSpPr>
          <p:nvPr>
            <p:ph type="sldNum" sz="quarter" idx="5"/>
          </p:nvPr>
        </p:nvSpPr>
        <p:spPr/>
        <p:txBody>
          <a:bodyPr/>
          <a:lstStyle/>
          <a:p>
            <a:fld id="{0A3C37BE-C303-496D-B5CD-85F2937540FC}" type="slidenum">
              <a:rPr lang="en-US" smtClean="0"/>
              <a:t>104</a:t>
            </a:fld>
            <a:endParaRPr lang="en-US"/>
          </a:p>
        </p:txBody>
      </p:sp>
    </p:spTree>
    <p:extLst>
      <p:ext uri="{BB962C8B-B14F-4D97-AF65-F5344CB8AC3E}">
        <p14:creationId xmlns:p14="http://schemas.microsoft.com/office/powerpoint/2010/main" val="162676821"/>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dirty="0"/>
              <a:t>PS</a:t>
            </a:r>
          </a:p>
          <a:p>
            <a:pPr algn="l"/>
            <a:r>
              <a:rPr lang="en-US" dirty="0"/>
              <a:t>HE says: If I say I will do something around the house, I </a:t>
            </a:r>
            <a:r>
              <a:rPr lang="en-US" i="1" dirty="0"/>
              <a:t>will</a:t>
            </a:r>
            <a:r>
              <a:rPr lang="en-US" dirty="0"/>
              <a:t> do it.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SHE says: Okay.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 says: You don’t need to remind me every six months.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SHE says: …..</a:t>
            </a:r>
          </a:p>
          <a:p>
            <a:endParaRPr lang="en-US" dirty="0"/>
          </a:p>
        </p:txBody>
      </p:sp>
      <p:sp>
        <p:nvSpPr>
          <p:cNvPr id="4" name="Slide Number Placeholder 3"/>
          <p:cNvSpPr>
            <a:spLocks noGrp="1"/>
          </p:cNvSpPr>
          <p:nvPr>
            <p:ph type="sldNum" sz="quarter" idx="5"/>
          </p:nvPr>
        </p:nvSpPr>
        <p:spPr/>
        <p:txBody>
          <a:bodyPr/>
          <a:lstStyle/>
          <a:p>
            <a:fld id="{0A3C37BE-C303-496D-B5CD-85F2937540FC}" type="slidenum">
              <a:rPr lang="en-US" smtClean="0"/>
              <a:t>105</a:t>
            </a:fld>
            <a:endParaRPr lang="en-US"/>
          </a:p>
        </p:txBody>
      </p:sp>
    </p:spTree>
    <p:extLst>
      <p:ext uri="{BB962C8B-B14F-4D97-AF65-F5344CB8AC3E}">
        <p14:creationId xmlns:p14="http://schemas.microsoft.com/office/powerpoint/2010/main" val="3659883813"/>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Conflict: HE can’t get a simple YES or NO (What he expects)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HE asks: I’m ordering pizza. You want some pizza?</a:t>
            </a:r>
          </a:p>
          <a:p>
            <a:r>
              <a:rPr lang="en-US" sz="1200" dirty="0"/>
              <a:t>He expects one of only two possible binary responses:</a:t>
            </a:r>
          </a:p>
          <a:p>
            <a:r>
              <a:rPr lang="en-US" b="1" dirty="0"/>
              <a:t>Branch 1: </a:t>
            </a:r>
            <a:r>
              <a:rPr lang="en-US" dirty="0"/>
              <a:t>The binary answer is in the affirmative.</a:t>
            </a:r>
          </a:p>
          <a:p>
            <a:r>
              <a:rPr lang="en-US" b="1" dirty="0"/>
              <a:t>Branch 2: </a:t>
            </a:r>
            <a:r>
              <a:rPr lang="en-US" dirty="0"/>
              <a:t>The binary answer is in the negative.</a:t>
            </a:r>
          </a:p>
          <a:p>
            <a:endParaRPr lang="en-US" dirty="0"/>
          </a:p>
        </p:txBody>
      </p:sp>
      <p:sp>
        <p:nvSpPr>
          <p:cNvPr id="4" name="Slide Number Placeholder 3"/>
          <p:cNvSpPr>
            <a:spLocks noGrp="1"/>
          </p:cNvSpPr>
          <p:nvPr>
            <p:ph type="sldNum" sz="quarter" idx="5"/>
          </p:nvPr>
        </p:nvSpPr>
        <p:spPr/>
        <p:txBody>
          <a:bodyPr/>
          <a:lstStyle/>
          <a:p>
            <a:fld id="{0A3C37BE-C303-496D-B5CD-85F2937540FC}" type="slidenum">
              <a:rPr lang="en-US" smtClean="0"/>
              <a:t>106</a:t>
            </a:fld>
            <a:endParaRPr lang="en-US"/>
          </a:p>
        </p:txBody>
      </p:sp>
    </p:spTree>
    <p:extLst>
      <p:ext uri="{BB962C8B-B14F-4D97-AF65-F5344CB8AC3E}">
        <p14:creationId xmlns:p14="http://schemas.microsoft.com/office/powerpoint/2010/main" val="1810189826"/>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t>Branch 1: </a:t>
            </a:r>
            <a:r>
              <a:rPr lang="en-US" sz="1200" dirty="0"/>
              <a:t>The binary answer is in the </a:t>
            </a:r>
            <a:r>
              <a:rPr lang="en-US" sz="1200" b="1" dirty="0"/>
              <a:t>affirmative</a:t>
            </a:r>
            <a:r>
              <a:rPr lang="en-US" sz="1200" dirty="0"/>
              <a:t>.</a:t>
            </a:r>
            <a:endParaRPr lang="en-US" dirty="0"/>
          </a:p>
        </p:txBody>
      </p:sp>
      <p:sp>
        <p:nvSpPr>
          <p:cNvPr id="4" name="Slide Number Placeholder 3"/>
          <p:cNvSpPr>
            <a:spLocks noGrp="1"/>
          </p:cNvSpPr>
          <p:nvPr>
            <p:ph type="sldNum" sz="quarter" idx="5"/>
          </p:nvPr>
        </p:nvSpPr>
        <p:spPr/>
        <p:txBody>
          <a:bodyPr/>
          <a:lstStyle/>
          <a:p>
            <a:fld id="{0A3C37BE-C303-496D-B5CD-85F2937540FC}" type="slidenum">
              <a:rPr lang="en-US" smtClean="0"/>
              <a:t>107</a:t>
            </a:fld>
            <a:endParaRPr lang="en-US"/>
          </a:p>
        </p:txBody>
      </p:sp>
    </p:spTree>
    <p:extLst>
      <p:ext uri="{BB962C8B-B14F-4D97-AF65-F5344CB8AC3E}">
        <p14:creationId xmlns:p14="http://schemas.microsoft.com/office/powerpoint/2010/main" val="141044087"/>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t>Branch 1: </a:t>
            </a:r>
            <a:r>
              <a:rPr lang="en-US" sz="1200" dirty="0"/>
              <a:t>The binary answer is in the </a:t>
            </a:r>
            <a:r>
              <a:rPr lang="en-US" sz="1200" b="1" dirty="0"/>
              <a:t>affirmative</a:t>
            </a:r>
            <a:r>
              <a:rPr lang="en-US" sz="1200" dirty="0"/>
              <a:t>. (What he expects)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They enjoy yummy pizza together.</a:t>
            </a:r>
            <a:endParaRPr lang="en-US" dirty="0"/>
          </a:p>
          <a:p>
            <a:endParaRPr lang="en-US" dirty="0"/>
          </a:p>
        </p:txBody>
      </p:sp>
      <p:sp>
        <p:nvSpPr>
          <p:cNvPr id="4" name="Slide Number Placeholder 3"/>
          <p:cNvSpPr>
            <a:spLocks noGrp="1"/>
          </p:cNvSpPr>
          <p:nvPr>
            <p:ph type="sldNum" sz="quarter" idx="5"/>
          </p:nvPr>
        </p:nvSpPr>
        <p:spPr/>
        <p:txBody>
          <a:bodyPr/>
          <a:lstStyle/>
          <a:p>
            <a:fld id="{0A3C37BE-C303-496D-B5CD-85F2937540FC}" type="slidenum">
              <a:rPr lang="en-US" smtClean="0"/>
              <a:t>108</a:t>
            </a:fld>
            <a:endParaRPr lang="en-US"/>
          </a:p>
        </p:txBody>
      </p:sp>
    </p:spTree>
    <p:extLst>
      <p:ext uri="{BB962C8B-B14F-4D97-AF65-F5344CB8AC3E}">
        <p14:creationId xmlns:p14="http://schemas.microsoft.com/office/powerpoint/2010/main" val="1811746843"/>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t>Branch 2: </a:t>
            </a:r>
            <a:r>
              <a:rPr lang="en-US" sz="1200" dirty="0"/>
              <a:t>The binary answer is in the </a:t>
            </a:r>
            <a:r>
              <a:rPr lang="en-US" sz="1200" b="1" dirty="0"/>
              <a:t>negative</a:t>
            </a:r>
            <a:r>
              <a:rPr lang="en-US" sz="1200" dirty="0"/>
              <a:t>.</a:t>
            </a:r>
          </a:p>
          <a:p>
            <a:endParaRPr lang="en-US" dirty="0"/>
          </a:p>
        </p:txBody>
      </p:sp>
      <p:sp>
        <p:nvSpPr>
          <p:cNvPr id="4" name="Slide Number Placeholder 3"/>
          <p:cNvSpPr>
            <a:spLocks noGrp="1"/>
          </p:cNvSpPr>
          <p:nvPr>
            <p:ph type="sldNum" sz="quarter" idx="5"/>
          </p:nvPr>
        </p:nvSpPr>
        <p:spPr/>
        <p:txBody>
          <a:bodyPr/>
          <a:lstStyle/>
          <a:p>
            <a:fld id="{0A3C37BE-C303-496D-B5CD-85F2937540FC}" type="slidenum">
              <a:rPr lang="en-US" smtClean="0"/>
              <a:t>109</a:t>
            </a:fld>
            <a:endParaRPr lang="en-US"/>
          </a:p>
        </p:txBody>
      </p:sp>
    </p:spTree>
    <p:extLst>
      <p:ext uri="{BB962C8B-B14F-4D97-AF65-F5344CB8AC3E}">
        <p14:creationId xmlns:p14="http://schemas.microsoft.com/office/powerpoint/2010/main" val="658350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Ten  Characteristics of Good Dialogue</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GOOD DIALOGUE…</a:t>
            </a:r>
          </a:p>
          <a:p>
            <a:pPr marL="457200" indent="-457200">
              <a:lnSpc>
                <a:spcPct val="114000"/>
              </a:lnSpc>
              <a:spcBef>
                <a:spcPts val="200"/>
              </a:spcBef>
              <a:buFont typeface="+mj-lt"/>
              <a:buAutoNum type="arabicPeriod"/>
            </a:pPr>
            <a:r>
              <a:rPr lang="en-US" sz="1200" dirty="0"/>
              <a:t>has a purpose</a:t>
            </a:r>
          </a:p>
          <a:p>
            <a:pPr marL="457200" indent="-457200">
              <a:lnSpc>
                <a:spcPct val="114000"/>
              </a:lnSpc>
              <a:spcBef>
                <a:spcPts val="200"/>
              </a:spcBef>
              <a:buFont typeface="+mj-lt"/>
              <a:buAutoNum type="arabicPeriod"/>
            </a:pPr>
            <a:r>
              <a:rPr lang="en-US" sz="1200" dirty="0"/>
              <a:t>is not weighed down by exposition</a:t>
            </a:r>
          </a:p>
          <a:p>
            <a:pPr marL="457200" indent="-457200">
              <a:lnSpc>
                <a:spcPct val="114000"/>
              </a:lnSpc>
              <a:spcBef>
                <a:spcPts val="200"/>
              </a:spcBef>
              <a:buFont typeface="+mj-lt"/>
              <a:buAutoNum type="arabicPeriod"/>
            </a:pPr>
            <a:r>
              <a:rPr lang="en-US" sz="1200" dirty="0"/>
              <a:t>without sounding </a:t>
            </a:r>
            <a:r>
              <a:rPr lang="en-US" sz="1200" i="1" dirty="0"/>
              <a:t>precisely</a:t>
            </a:r>
            <a:r>
              <a:rPr lang="en-US" sz="1200" dirty="0"/>
              <a:t> like the way people talk in real-life, </a:t>
            </a:r>
            <a:r>
              <a:rPr lang="en-US" sz="1200" i="1" dirty="0"/>
              <a:t>evokes</a:t>
            </a:r>
            <a:r>
              <a:rPr lang="en-US" sz="1200" dirty="0"/>
              <a:t> the way people actually talk</a:t>
            </a:r>
          </a:p>
          <a:p>
            <a:pPr marL="457200" indent="-457200">
              <a:lnSpc>
                <a:spcPct val="114000"/>
              </a:lnSpc>
              <a:spcBef>
                <a:spcPts val="200"/>
              </a:spcBef>
              <a:buFont typeface="+mj-lt"/>
              <a:buAutoNum type="arabicPeriod"/>
            </a:pPr>
            <a:r>
              <a:rPr lang="en-US" sz="1200" dirty="0"/>
              <a:t>doesn’t use too many ‘</a:t>
            </a:r>
            <a:r>
              <a:rPr lang="en-US" sz="1200" dirty="0" err="1"/>
              <a:t>ly</a:t>
            </a:r>
            <a:r>
              <a:rPr lang="en-US" sz="1200" dirty="0"/>
              <a:t>’ adverbs</a:t>
            </a:r>
          </a:p>
          <a:p>
            <a:pPr marL="457200" indent="-457200">
              <a:lnSpc>
                <a:spcPct val="114000"/>
              </a:lnSpc>
              <a:spcBef>
                <a:spcPts val="200"/>
              </a:spcBef>
              <a:buFont typeface="+mj-lt"/>
              <a:buAutoNum type="arabicPeriod"/>
            </a:pPr>
            <a:r>
              <a:rPr lang="en-US" sz="1200" dirty="0"/>
              <a:t>Isn’t redundant</a:t>
            </a:r>
          </a:p>
          <a:p>
            <a:pPr marL="457200" indent="-457200">
              <a:lnSpc>
                <a:spcPct val="114000"/>
              </a:lnSpc>
              <a:spcBef>
                <a:spcPts val="200"/>
              </a:spcBef>
              <a:buFont typeface="+mj-lt"/>
              <a:buAutoNum type="arabicPeriod"/>
            </a:pPr>
            <a:r>
              <a:rPr lang="en-US" sz="1200" dirty="0"/>
              <a:t>goes easy on exclamations, exhortations, &amp; aposiopesis</a:t>
            </a:r>
          </a:p>
          <a:p>
            <a:pPr marL="457200" indent="-457200">
              <a:lnSpc>
                <a:spcPct val="114000"/>
              </a:lnSpc>
              <a:spcBef>
                <a:spcPts val="200"/>
              </a:spcBef>
              <a:buFont typeface="+mj-lt"/>
              <a:buAutoNum type="arabicPeriod"/>
            </a:pPr>
            <a:r>
              <a:rPr lang="en-US" sz="1200" dirty="0"/>
              <a:t>is boosted by dialogue tags, gestures, and action, to easily follow who is speaking</a:t>
            </a:r>
          </a:p>
          <a:p>
            <a:pPr marL="457200" indent="-457200">
              <a:lnSpc>
                <a:spcPct val="114000"/>
              </a:lnSpc>
              <a:spcBef>
                <a:spcPts val="200"/>
              </a:spcBef>
              <a:buFont typeface="+mj-lt"/>
              <a:buAutoNum type="arabicPeriod"/>
            </a:pPr>
            <a:r>
              <a:rPr lang="en-US" sz="1200" dirty="0"/>
              <a:t>reveals personality, and characters only very rarely say precisely what they are thinking (never “On the Nose”)</a:t>
            </a:r>
          </a:p>
          <a:p>
            <a:pPr marL="457200" indent="-457200">
              <a:lnSpc>
                <a:spcPct val="114000"/>
              </a:lnSpc>
              <a:spcBef>
                <a:spcPts val="200"/>
              </a:spcBef>
              <a:buFont typeface="+mj-lt"/>
              <a:buAutoNum type="arabicPeriod"/>
            </a:pPr>
            <a:r>
              <a:rPr lang="en-US" sz="1200" dirty="0"/>
              <a:t>occasionally employs accurate jargon, dialect, and drops some words</a:t>
            </a:r>
          </a:p>
          <a:p>
            <a:pPr marL="457200" indent="-457200">
              <a:lnSpc>
                <a:spcPct val="114000"/>
              </a:lnSpc>
              <a:spcBef>
                <a:spcPts val="200"/>
              </a:spcBef>
              <a:buFont typeface="+mj-lt"/>
              <a:buAutoNum type="arabicPeriod"/>
            </a:pPr>
            <a:r>
              <a:rPr lang="en-US" sz="1200" dirty="0"/>
              <a:t>sounds unique for every character</a:t>
            </a:r>
          </a:p>
        </p:txBody>
      </p:sp>
      <p:sp>
        <p:nvSpPr>
          <p:cNvPr id="4" name="Slide Number Placeholder 3"/>
          <p:cNvSpPr>
            <a:spLocks noGrp="1"/>
          </p:cNvSpPr>
          <p:nvPr>
            <p:ph type="sldNum" sz="quarter" idx="5"/>
          </p:nvPr>
        </p:nvSpPr>
        <p:spPr/>
        <p:txBody>
          <a:bodyPr/>
          <a:lstStyle/>
          <a:p>
            <a:fld id="{0A3C37BE-C303-496D-B5CD-85F2937540FC}" type="slidenum">
              <a:rPr lang="en-US" smtClean="0"/>
              <a:t>11</a:t>
            </a:fld>
            <a:endParaRPr lang="en-US"/>
          </a:p>
        </p:txBody>
      </p:sp>
    </p:spTree>
    <p:extLst>
      <p:ext uri="{BB962C8B-B14F-4D97-AF65-F5344CB8AC3E}">
        <p14:creationId xmlns:p14="http://schemas.microsoft.com/office/powerpoint/2010/main" val="2537382817"/>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t>Branch 2: </a:t>
            </a:r>
            <a:r>
              <a:rPr lang="en-US" sz="1200" dirty="0"/>
              <a:t>The binary answer is in the </a:t>
            </a:r>
            <a:r>
              <a:rPr lang="en-US" sz="1200" b="1" dirty="0"/>
              <a:t>negative</a:t>
            </a:r>
            <a:r>
              <a:rPr lang="en-US" sz="1200" dirty="0"/>
              <a:t>. (What he expects)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He enjoys yummy pizza by himself and life is good.</a:t>
            </a:r>
            <a:endParaRPr lang="en-US" dirty="0"/>
          </a:p>
          <a:p>
            <a:endParaRPr lang="en-US" dirty="0"/>
          </a:p>
        </p:txBody>
      </p:sp>
      <p:sp>
        <p:nvSpPr>
          <p:cNvPr id="4" name="Slide Number Placeholder 3"/>
          <p:cNvSpPr>
            <a:spLocks noGrp="1"/>
          </p:cNvSpPr>
          <p:nvPr>
            <p:ph type="sldNum" sz="quarter" idx="5"/>
          </p:nvPr>
        </p:nvSpPr>
        <p:spPr/>
        <p:txBody>
          <a:bodyPr/>
          <a:lstStyle/>
          <a:p>
            <a:fld id="{0A3C37BE-C303-496D-B5CD-85F2937540FC}" type="slidenum">
              <a:rPr lang="en-US" smtClean="0"/>
              <a:t>110</a:t>
            </a:fld>
            <a:endParaRPr lang="en-US"/>
          </a:p>
        </p:txBody>
      </p:sp>
    </p:spTree>
    <p:extLst>
      <p:ext uri="{BB962C8B-B14F-4D97-AF65-F5344CB8AC3E}">
        <p14:creationId xmlns:p14="http://schemas.microsoft.com/office/powerpoint/2010/main" val="3284379241"/>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t>Branch 3: </a:t>
            </a:r>
            <a:r>
              <a:rPr lang="en-US" sz="1200" dirty="0"/>
              <a:t>The binary answer is </a:t>
            </a:r>
            <a:r>
              <a:rPr lang="en-US" sz="1200" b="1" u="sng" dirty="0"/>
              <a:t>unobtainable</a:t>
            </a:r>
            <a:r>
              <a:rPr lang="en-US" sz="1200" dirty="0"/>
              <a:t>. (What actually happens)</a:t>
            </a:r>
            <a:endParaRPr lang="en-US" dirty="0"/>
          </a:p>
        </p:txBody>
      </p:sp>
      <p:sp>
        <p:nvSpPr>
          <p:cNvPr id="4" name="Slide Number Placeholder 3"/>
          <p:cNvSpPr>
            <a:spLocks noGrp="1"/>
          </p:cNvSpPr>
          <p:nvPr>
            <p:ph type="sldNum" sz="quarter" idx="5"/>
          </p:nvPr>
        </p:nvSpPr>
        <p:spPr/>
        <p:txBody>
          <a:bodyPr/>
          <a:lstStyle/>
          <a:p>
            <a:fld id="{0A3C37BE-C303-496D-B5CD-85F2937540FC}" type="slidenum">
              <a:rPr lang="en-US" smtClean="0"/>
              <a:t>111</a:t>
            </a:fld>
            <a:endParaRPr lang="en-US"/>
          </a:p>
        </p:txBody>
      </p:sp>
    </p:spTree>
    <p:extLst>
      <p:ext uri="{BB962C8B-B14F-4D97-AF65-F5344CB8AC3E}">
        <p14:creationId xmlns:p14="http://schemas.microsoft.com/office/powerpoint/2010/main" val="2130355556"/>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 is holding his forehead to keep his head from exploding.</a:t>
            </a:r>
          </a:p>
        </p:txBody>
      </p:sp>
      <p:sp>
        <p:nvSpPr>
          <p:cNvPr id="4" name="Slide Number Placeholder 3"/>
          <p:cNvSpPr>
            <a:spLocks noGrp="1"/>
          </p:cNvSpPr>
          <p:nvPr>
            <p:ph type="sldNum" sz="quarter" idx="5"/>
          </p:nvPr>
        </p:nvSpPr>
        <p:spPr/>
        <p:txBody>
          <a:bodyPr/>
          <a:lstStyle/>
          <a:p>
            <a:fld id="{0A3C37BE-C303-496D-B5CD-85F2937540FC}" type="slidenum">
              <a:rPr lang="en-US" smtClean="0"/>
              <a:t>112</a:t>
            </a:fld>
            <a:endParaRPr lang="en-US"/>
          </a:p>
        </p:txBody>
      </p:sp>
    </p:spTree>
    <p:extLst>
      <p:ext uri="{BB962C8B-B14F-4D97-AF65-F5344CB8AC3E}">
        <p14:creationId xmlns:p14="http://schemas.microsoft.com/office/powerpoint/2010/main" val="3216903934"/>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A3C37BE-C303-496D-B5CD-85F2937540FC}" type="slidenum">
              <a:rPr lang="en-US" smtClean="0"/>
              <a:t>113</a:t>
            </a:fld>
            <a:endParaRPr lang="en-US"/>
          </a:p>
        </p:txBody>
      </p:sp>
    </p:spTree>
    <p:extLst>
      <p:ext uri="{BB962C8B-B14F-4D97-AF65-F5344CB8AC3E}">
        <p14:creationId xmlns:p14="http://schemas.microsoft.com/office/powerpoint/2010/main" val="1255774016"/>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 is holding his forehead to keep his head from exploding.</a:t>
            </a:r>
          </a:p>
          <a:p>
            <a:r>
              <a:rPr lang="en-US" dirty="0"/>
              <a:t>And so is he.</a:t>
            </a:r>
          </a:p>
        </p:txBody>
      </p:sp>
      <p:sp>
        <p:nvSpPr>
          <p:cNvPr id="4" name="Slide Number Placeholder 3"/>
          <p:cNvSpPr>
            <a:spLocks noGrp="1"/>
          </p:cNvSpPr>
          <p:nvPr>
            <p:ph type="sldNum" sz="quarter" idx="5"/>
          </p:nvPr>
        </p:nvSpPr>
        <p:spPr/>
        <p:txBody>
          <a:bodyPr/>
          <a:lstStyle/>
          <a:p>
            <a:fld id="{0A3C37BE-C303-496D-B5CD-85F2937540FC}" type="slidenum">
              <a:rPr lang="en-US" smtClean="0"/>
              <a:t>114</a:t>
            </a:fld>
            <a:endParaRPr lang="en-US"/>
          </a:p>
        </p:txBody>
      </p:sp>
    </p:spTree>
    <p:extLst>
      <p:ext uri="{BB962C8B-B14F-4D97-AF65-F5344CB8AC3E}">
        <p14:creationId xmlns:p14="http://schemas.microsoft.com/office/powerpoint/2010/main" val="235559869"/>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What HE does not expect is a branch 3 answer.</a:t>
            </a:r>
          </a:p>
          <a:p>
            <a:r>
              <a:rPr lang="en-US" sz="1200" kern="1200" dirty="0">
                <a:solidFill>
                  <a:schemeClr val="tx1"/>
                </a:solidFill>
                <a:effectLst/>
                <a:latin typeface="+mn-lt"/>
                <a:ea typeface="+mn-ea"/>
                <a:cs typeface="+mn-cs"/>
              </a:rPr>
              <a:t>Branch 3: The binary answer is unobtainable.</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HE: I’m ordering pizza. You want some pizza?</a:t>
            </a:r>
          </a:p>
          <a:p>
            <a:r>
              <a:rPr lang="en-US" sz="1200" kern="1200" dirty="0">
                <a:solidFill>
                  <a:schemeClr val="tx1"/>
                </a:solidFill>
                <a:effectLst/>
                <a:latin typeface="+mn-lt"/>
                <a:ea typeface="+mn-ea"/>
                <a:cs typeface="+mn-cs"/>
              </a:rPr>
              <a:t>SHE: Where are you ordering from?</a:t>
            </a:r>
          </a:p>
          <a:p>
            <a:r>
              <a:rPr lang="en-US" sz="1200" kern="1200" dirty="0">
                <a:solidFill>
                  <a:schemeClr val="tx1"/>
                </a:solidFill>
                <a:effectLst/>
                <a:latin typeface="+mn-lt"/>
                <a:ea typeface="+mn-ea"/>
                <a:cs typeface="+mn-cs"/>
              </a:rPr>
              <a:t>HE: Papa John’s.</a:t>
            </a:r>
          </a:p>
          <a:p>
            <a:r>
              <a:rPr lang="en-US" sz="1200" kern="1200" dirty="0">
                <a:solidFill>
                  <a:schemeClr val="tx1"/>
                </a:solidFill>
                <a:effectLst/>
                <a:latin typeface="+mn-lt"/>
                <a:ea typeface="+mn-ea"/>
                <a:cs typeface="+mn-cs"/>
              </a:rPr>
              <a:t>SHE: Okay.</a:t>
            </a:r>
          </a:p>
          <a:p>
            <a:r>
              <a:rPr lang="en-US" sz="1200" kern="1200" dirty="0">
                <a:solidFill>
                  <a:schemeClr val="tx1"/>
                </a:solidFill>
                <a:effectLst/>
                <a:latin typeface="+mn-lt"/>
                <a:ea typeface="+mn-ea"/>
                <a:cs typeface="+mn-cs"/>
              </a:rPr>
              <a:t>HE: Okay, so do you want some pizza?</a:t>
            </a:r>
          </a:p>
          <a:p>
            <a:r>
              <a:rPr lang="en-US" sz="1200" kern="1200" dirty="0">
                <a:solidFill>
                  <a:schemeClr val="tx1"/>
                </a:solidFill>
                <a:effectLst/>
                <a:latin typeface="+mn-lt"/>
                <a:ea typeface="+mn-ea"/>
                <a:cs typeface="+mn-cs"/>
              </a:rPr>
              <a:t>SHE: I said ‘yes’.</a:t>
            </a:r>
          </a:p>
          <a:p>
            <a:r>
              <a:rPr lang="en-US" sz="1200" kern="1200" dirty="0">
                <a:solidFill>
                  <a:schemeClr val="tx1"/>
                </a:solidFill>
                <a:effectLst/>
                <a:latin typeface="+mn-lt"/>
                <a:ea typeface="+mn-ea"/>
                <a:cs typeface="+mn-cs"/>
              </a:rPr>
              <a:t>HE: No. You didn’t.</a:t>
            </a:r>
          </a:p>
          <a:p>
            <a:r>
              <a:rPr lang="en-US" sz="1200" kern="1200" dirty="0">
                <a:solidFill>
                  <a:schemeClr val="tx1"/>
                </a:solidFill>
                <a:effectLst/>
                <a:latin typeface="+mn-lt"/>
                <a:ea typeface="+mn-ea"/>
                <a:cs typeface="+mn-cs"/>
              </a:rPr>
              <a:t>SHE: Fine. What are you having on yours?</a:t>
            </a:r>
          </a:p>
          <a:p>
            <a:r>
              <a:rPr lang="en-US" sz="1200" kern="1200" dirty="0">
                <a:solidFill>
                  <a:schemeClr val="tx1"/>
                </a:solidFill>
                <a:effectLst/>
                <a:latin typeface="+mn-lt"/>
                <a:ea typeface="+mn-ea"/>
                <a:cs typeface="+mn-cs"/>
              </a:rPr>
              <a:t>HE: The usual. Do you want some pizza?</a:t>
            </a:r>
          </a:p>
          <a:p>
            <a:r>
              <a:rPr lang="en-US" sz="1200" kern="1200" dirty="0">
                <a:solidFill>
                  <a:schemeClr val="tx1"/>
                </a:solidFill>
                <a:effectLst/>
                <a:latin typeface="+mn-lt"/>
                <a:ea typeface="+mn-ea"/>
                <a:cs typeface="+mn-cs"/>
              </a:rPr>
              <a:t>SHE: What do they have?</a:t>
            </a:r>
          </a:p>
          <a:p>
            <a:r>
              <a:rPr lang="en-US" sz="1200" kern="1200" dirty="0">
                <a:solidFill>
                  <a:schemeClr val="tx1"/>
                </a:solidFill>
                <a:effectLst/>
                <a:latin typeface="+mn-lt"/>
                <a:ea typeface="+mn-ea"/>
                <a:cs typeface="+mn-cs"/>
              </a:rPr>
              <a:t>HE: For pizza? Toppings. Cheese. Meat. Veggies. DO YOU WANT A PIZZA?</a:t>
            </a:r>
          </a:p>
          <a:p>
            <a:r>
              <a:rPr lang="en-US" sz="1200" kern="1200" dirty="0">
                <a:solidFill>
                  <a:schemeClr val="tx1"/>
                </a:solidFill>
                <a:effectLst/>
                <a:latin typeface="+mn-lt"/>
                <a:ea typeface="+mn-ea"/>
                <a:cs typeface="+mn-cs"/>
              </a:rPr>
              <a:t>SHE: Are you picking it up?</a:t>
            </a:r>
          </a:p>
          <a:p>
            <a:r>
              <a:rPr lang="en-US" sz="1200" kern="1200" dirty="0">
                <a:solidFill>
                  <a:schemeClr val="tx1"/>
                </a:solidFill>
                <a:effectLst/>
                <a:latin typeface="+mn-lt"/>
                <a:ea typeface="+mn-ea"/>
                <a:cs typeface="+mn-cs"/>
              </a:rPr>
              <a:t>HE: I’m starting to think I should.</a:t>
            </a:r>
          </a:p>
          <a:p>
            <a:r>
              <a:rPr lang="en-US" sz="1200" kern="1200" dirty="0">
                <a:solidFill>
                  <a:schemeClr val="tx1"/>
                </a:solidFill>
                <a:effectLst/>
                <a:latin typeface="+mn-lt"/>
                <a:ea typeface="+mn-ea"/>
                <a:cs typeface="+mn-cs"/>
              </a:rPr>
              <a:t>SHE: Why?</a:t>
            </a:r>
          </a:p>
        </p:txBody>
      </p:sp>
      <p:sp>
        <p:nvSpPr>
          <p:cNvPr id="4" name="Slide Number Placeholder 3"/>
          <p:cNvSpPr>
            <a:spLocks noGrp="1"/>
          </p:cNvSpPr>
          <p:nvPr>
            <p:ph type="sldNum" sz="quarter" idx="5"/>
          </p:nvPr>
        </p:nvSpPr>
        <p:spPr/>
        <p:txBody>
          <a:bodyPr/>
          <a:lstStyle/>
          <a:p>
            <a:fld id="{0A3C37BE-C303-496D-B5CD-85F2937540FC}" type="slidenum">
              <a:rPr lang="en-US" smtClean="0"/>
              <a:t>115</a:t>
            </a:fld>
            <a:endParaRPr lang="en-US"/>
          </a:p>
        </p:txBody>
      </p:sp>
    </p:spTree>
    <p:extLst>
      <p:ext uri="{BB962C8B-B14F-4D97-AF65-F5344CB8AC3E}">
        <p14:creationId xmlns:p14="http://schemas.microsoft.com/office/powerpoint/2010/main" val="278139935"/>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 is holding his forehead to keep his head from exploding.</a:t>
            </a:r>
          </a:p>
          <a:p>
            <a:r>
              <a:rPr lang="en-US" dirty="0"/>
              <a:t>And so is he.</a:t>
            </a:r>
          </a:p>
          <a:p>
            <a:r>
              <a:rPr lang="en-US" dirty="0"/>
              <a:t>And now, so is he.</a:t>
            </a:r>
          </a:p>
        </p:txBody>
      </p:sp>
      <p:sp>
        <p:nvSpPr>
          <p:cNvPr id="4" name="Slide Number Placeholder 3"/>
          <p:cNvSpPr>
            <a:spLocks noGrp="1"/>
          </p:cNvSpPr>
          <p:nvPr>
            <p:ph type="sldNum" sz="quarter" idx="5"/>
          </p:nvPr>
        </p:nvSpPr>
        <p:spPr/>
        <p:txBody>
          <a:bodyPr/>
          <a:lstStyle/>
          <a:p>
            <a:fld id="{0A3C37BE-C303-496D-B5CD-85F2937540FC}" type="slidenum">
              <a:rPr lang="en-US" smtClean="0"/>
              <a:t>116</a:t>
            </a:fld>
            <a:endParaRPr lang="en-US"/>
          </a:p>
        </p:txBody>
      </p:sp>
    </p:spTree>
    <p:extLst>
      <p:ext uri="{BB962C8B-B14F-4D97-AF65-F5344CB8AC3E}">
        <p14:creationId xmlns:p14="http://schemas.microsoft.com/office/powerpoint/2010/main" val="2058268392"/>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The resolution to this conflict is to provide an answer using one of the binary options.</a:t>
            </a:r>
          </a:p>
          <a:p>
            <a:r>
              <a:rPr lang="en-US" dirty="0"/>
              <a:t>There are books and websites that can help learn how to answer with a binary response.</a:t>
            </a:r>
          </a:p>
        </p:txBody>
      </p:sp>
      <p:sp>
        <p:nvSpPr>
          <p:cNvPr id="4" name="Slide Number Placeholder 3"/>
          <p:cNvSpPr>
            <a:spLocks noGrp="1"/>
          </p:cNvSpPr>
          <p:nvPr>
            <p:ph type="sldNum" sz="quarter" idx="5"/>
          </p:nvPr>
        </p:nvSpPr>
        <p:spPr/>
        <p:txBody>
          <a:bodyPr/>
          <a:lstStyle/>
          <a:p>
            <a:fld id="{0A3C37BE-C303-496D-B5CD-85F2937540FC}" type="slidenum">
              <a:rPr lang="en-US" smtClean="0"/>
              <a:t>117</a:t>
            </a:fld>
            <a:endParaRPr lang="en-US"/>
          </a:p>
        </p:txBody>
      </p:sp>
    </p:spTree>
    <p:extLst>
      <p:ext uri="{BB962C8B-B14F-4D97-AF65-F5344CB8AC3E}">
        <p14:creationId xmlns:p14="http://schemas.microsoft.com/office/powerpoint/2010/main" val="1447721027"/>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call a TRUCE on this particular battle.</a:t>
            </a:r>
          </a:p>
          <a:p>
            <a:r>
              <a:rPr lang="en-US" b="0" i="0" dirty="0">
                <a:solidFill>
                  <a:srgbClr val="000000"/>
                </a:solidFill>
                <a:effectLst/>
                <a:latin typeface="system-ui"/>
              </a:rPr>
              <a:t>There is neither Jew nor Greek, there is neither slave nor free, there is neither male nor female; for you are all one in Christ Jesus.</a:t>
            </a:r>
          </a:p>
          <a:p>
            <a:r>
              <a:rPr lang="en-US" b="0" i="0" dirty="0">
                <a:solidFill>
                  <a:srgbClr val="000000"/>
                </a:solidFill>
                <a:effectLst/>
                <a:latin typeface="system-ui"/>
              </a:rPr>
              <a:t>—Galatians 3:28 (NKJV)</a:t>
            </a:r>
            <a:endParaRPr lang="en-US" dirty="0"/>
          </a:p>
        </p:txBody>
      </p:sp>
      <p:sp>
        <p:nvSpPr>
          <p:cNvPr id="4" name="Slide Number Placeholder 3"/>
          <p:cNvSpPr>
            <a:spLocks noGrp="1"/>
          </p:cNvSpPr>
          <p:nvPr>
            <p:ph type="sldNum" sz="quarter" idx="5"/>
          </p:nvPr>
        </p:nvSpPr>
        <p:spPr/>
        <p:txBody>
          <a:bodyPr/>
          <a:lstStyle/>
          <a:p>
            <a:fld id="{0A3C37BE-C303-496D-B5CD-85F2937540FC}" type="slidenum">
              <a:rPr lang="en-US" smtClean="0"/>
              <a:t>118</a:t>
            </a:fld>
            <a:endParaRPr lang="en-US"/>
          </a:p>
        </p:txBody>
      </p:sp>
    </p:spTree>
    <p:extLst>
      <p:ext uri="{BB962C8B-B14F-4D97-AF65-F5344CB8AC3E}">
        <p14:creationId xmlns:p14="http://schemas.microsoft.com/office/powerpoint/2010/main" val="641769962"/>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Eavesdrop.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Really. Go ahead. You’re allowed. It’s called REASEARCH!</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You are SERIOUSLY allowed.</a:t>
            </a:r>
          </a:p>
          <a:p>
            <a:endParaRPr lang="en-US" dirty="0"/>
          </a:p>
        </p:txBody>
      </p:sp>
      <p:sp>
        <p:nvSpPr>
          <p:cNvPr id="4" name="Slide Number Placeholder 3"/>
          <p:cNvSpPr>
            <a:spLocks noGrp="1"/>
          </p:cNvSpPr>
          <p:nvPr>
            <p:ph type="sldNum" sz="quarter" idx="5"/>
          </p:nvPr>
        </p:nvSpPr>
        <p:spPr/>
        <p:txBody>
          <a:bodyPr/>
          <a:lstStyle/>
          <a:p>
            <a:fld id="{0A3C37BE-C303-496D-B5CD-85F2937540FC}" type="slidenum">
              <a:rPr lang="en-US" smtClean="0"/>
              <a:t>119</a:t>
            </a:fld>
            <a:endParaRPr lang="en-US"/>
          </a:p>
        </p:txBody>
      </p:sp>
    </p:spTree>
    <p:extLst>
      <p:ext uri="{BB962C8B-B14F-4D97-AF65-F5344CB8AC3E}">
        <p14:creationId xmlns:p14="http://schemas.microsoft.com/office/powerpoint/2010/main" val="22207772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GOOD DIALOGUE HAS A PURPOSE</a:t>
            </a:r>
          </a:p>
        </p:txBody>
      </p:sp>
      <p:sp>
        <p:nvSpPr>
          <p:cNvPr id="4" name="Slide Number Placeholder 3"/>
          <p:cNvSpPr>
            <a:spLocks noGrp="1"/>
          </p:cNvSpPr>
          <p:nvPr>
            <p:ph type="sldNum" sz="quarter" idx="5"/>
          </p:nvPr>
        </p:nvSpPr>
        <p:spPr/>
        <p:txBody>
          <a:bodyPr/>
          <a:lstStyle/>
          <a:p>
            <a:fld id="{0A3C37BE-C303-496D-B5CD-85F2937540FC}" type="slidenum">
              <a:rPr lang="en-US" smtClean="0"/>
              <a:t>12</a:t>
            </a:fld>
            <a:endParaRPr lang="en-US"/>
          </a:p>
        </p:txBody>
      </p:sp>
    </p:spTree>
    <p:extLst>
      <p:ext uri="{BB962C8B-B14F-4D97-AF65-F5344CB8AC3E}">
        <p14:creationId xmlns:p14="http://schemas.microsoft.com/office/powerpoint/2010/main" val="1507029534"/>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keep a close eye out as well</a:t>
            </a:r>
          </a:p>
          <a:p>
            <a:r>
              <a:rPr lang="en-US" dirty="0"/>
              <a:t>Become a student of conversation.</a:t>
            </a:r>
          </a:p>
          <a:p>
            <a:r>
              <a:rPr lang="en-US" dirty="0"/>
              <a:t>Coffee shops, shopping malls, and restaurants are alive with people talking, laughing and sharing stories.</a:t>
            </a:r>
          </a:p>
          <a:p>
            <a:r>
              <a:rPr lang="en-US" dirty="0"/>
              <a:t>While away a Saturday morning in a local coffee shop, jotting down conversation topics that are bandied around from table to table. </a:t>
            </a:r>
          </a:p>
          <a:p>
            <a:r>
              <a:rPr lang="en-US" dirty="0"/>
              <a:t>Unabashedly pay attention to gestures, tones, facial expressions, and reactions as those very snippets from real life can help you write compelling, believable dialogue.</a:t>
            </a:r>
          </a:p>
          <a:p>
            <a:r>
              <a:rPr lang="en-US" dirty="0"/>
              <a:t>Conversation isn’t merely an exchange of words. Oh no, we also use body language to get our message across, so it goes without saying that this needs to be captured in your dialogue. </a:t>
            </a:r>
          </a:p>
        </p:txBody>
      </p:sp>
      <p:sp>
        <p:nvSpPr>
          <p:cNvPr id="4" name="Slide Number Placeholder 3"/>
          <p:cNvSpPr>
            <a:spLocks noGrp="1"/>
          </p:cNvSpPr>
          <p:nvPr>
            <p:ph type="sldNum" sz="quarter" idx="5"/>
          </p:nvPr>
        </p:nvSpPr>
        <p:spPr/>
        <p:txBody>
          <a:bodyPr/>
          <a:lstStyle/>
          <a:p>
            <a:fld id="{0A3C37BE-C303-496D-B5CD-85F2937540FC}" type="slidenum">
              <a:rPr lang="en-US" smtClean="0"/>
              <a:t>120</a:t>
            </a:fld>
            <a:endParaRPr lang="en-US"/>
          </a:p>
        </p:txBody>
      </p:sp>
    </p:spTree>
    <p:extLst>
      <p:ext uri="{BB962C8B-B14F-4D97-AF65-F5344CB8AC3E}">
        <p14:creationId xmlns:p14="http://schemas.microsoft.com/office/powerpoint/2010/main" val="1504075080"/>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Read it aloud and act out the scene and the dialogue.</a:t>
            </a:r>
          </a:p>
        </p:txBody>
      </p:sp>
      <p:sp>
        <p:nvSpPr>
          <p:cNvPr id="4" name="Slide Number Placeholder 3"/>
          <p:cNvSpPr>
            <a:spLocks noGrp="1"/>
          </p:cNvSpPr>
          <p:nvPr>
            <p:ph type="sldNum" sz="quarter" idx="5"/>
          </p:nvPr>
        </p:nvSpPr>
        <p:spPr/>
        <p:txBody>
          <a:bodyPr/>
          <a:lstStyle/>
          <a:p>
            <a:fld id="{0A3C37BE-C303-496D-B5CD-85F2937540FC}" type="slidenum">
              <a:rPr lang="en-US" smtClean="0"/>
              <a:t>121</a:t>
            </a:fld>
            <a:endParaRPr lang="en-US"/>
          </a:p>
        </p:txBody>
      </p:sp>
    </p:spTree>
    <p:extLst>
      <p:ext uri="{BB962C8B-B14F-4D97-AF65-F5344CB8AC3E}">
        <p14:creationId xmlns:p14="http://schemas.microsoft.com/office/powerpoint/2010/main" val="2127973409"/>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During the editing process, you should always read your manuscript aloud, and do pay special attention to your dialogue.</a:t>
            </a:r>
          </a:p>
          <a:p>
            <a:r>
              <a:rPr lang="en-US" dirty="0"/>
              <a:t>If the dialogue doesn’t flow, or you’re tripping over your words, it’s not going to sound right to the reader either.</a:t>
            </a:r>
          </a:p>
          <a:p>
            <a:r>
              <a:rPr lang="en-US" dirty="0"/>
              <a:t>Even though you’re not capturing every part of a conversation in your dialogue, everything that’s written should sound like an actual person said it. If not, it’s time to erase and try again.</a:t>
            </a:r>
          </a:p>
        </p:txBody>
      </p:sp>
      <p:sp>
        <p:nvSpPr>
          <p:cNvPr id="4" name="Slide Number Placeholder 3"/>
          <p:cNvSpPr>
            <a:spLocks noGrp="1"/>
          </p:cNvSpPr>
          <p:nvPr>
            <p:ph type="sldNum" sz="quarter" idx="5"/>
          </p:nvPr>
        </p:nvSpPr>
        <p:spPr/>
        <p:txBody>
          <a:bodyPr/>
          <a:lstStyle/>
          <a:p>
            <a:fld id="{0A3C37BE-C303-496D-B5CD-85F2937540FC}" type="slidenum">
              <a:rPr lang="en-US" smtClean="0"/>
              <a:t>122</a:t>
            </a:fld>
            <a:endParaRPr lang="en-US"/>
          </a:p>
        </p:txBody>
      </p:sp>
    </p:spTree>
    <p:extLst>
      <p:ext uri="{BB962C8B-B14F-4D97-AF65-F5344CB8AC3E}">
        <p14:creationId xmlns:p14="http://schemas.microsoft.com/office/powerpoint/2010/main" val="2186391867"/>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Listen for </a:t>
            </a:r>
            <a:r>
              <a:rPr lang="en-US" b="1" dirty="0"/>
              <a:t>clichés</a:t>
            </a:r>
            <a:r>
              <a:rPr lang="en-US" dirty="0"/>
              <a:t>. Listen for </a:t>
            </a:r>
            <a:r>
              <a:rPr lang="en-US" b="1" dirty="0"/>
              <a:t>overuse</a:t>
            </a:r>
            <a:r>
              <a:rPr lang="en-US" dirty="0"/>
              <a:t> or </a:t>
            </a:r>
            <a:r>
              <a:rPr lang="en-US" b="1" dirty="0"/>
              <a:t>repeated use </a:t>
            </a:r>
            <a:r>
              <a:rPr lang="en-US" dirty="0"/>
              <a:t>of any phrases.</a:t>
            </a:r>
          </a:p>
          <a:p>
            <a:r>
              <a:rPr lang="en-US" dirty="0"/>
              <a:t>Listen to see if each character has a </a:t>
            </a:r>
            <a:r>
              <a:rPr lang="en-US" b="1" dirty="0"/>
              <a:t>unique voice</a:t>
            </a:r>
            <a:r>
              <a:rPr lang="en-US" dirty="0"/>
              <a:t>.</a:t>
            </a:r>
          </a:p>
          <a:p>
            <a:r>
              <a:rPr lang="en-US" dirty="0"/>
              <a:t>If you’re in a writers’ group, you might even ask other members to read your dialogue aloud</a:t>
            </a:r>
          </a:p>
          <a:p>
            <a:endParaRPr lang="en-US" dirty="0"/>
          </a:p>
        </p:txBody>
      </p:sp>
      <p:sp>
        <p:nvSpPr>
          <p:cNvPr id="4" name="Slide Number Placeholder 3"/>
          <p:cNvSpPr>
            <a:spLocks noGrp="1"/>
          </p:cNvSpPr>
          <p:nvPr>
            <p:ph type="sldNum" sz="quarter" idx="5"/>
          </p:nvPr>
        </p:nvSpPr>
        <p:spPr/>
        <p:txBody>
          <a:bodyPr/>
          <a:lstStyle/>
          <a:p>
            <a:fld id="{0A3C37BE-C303-496D-B5CD-85F2937540FC}" type="slidenum">
              <a:rPr lang="en-US" smtClean="0"/>
              <a:t>123</a:t>
            </a:fld>
            <a:endParaRPr lang="en-US"/>
          </a:p>
        </p:txBody>
      </p:sp>
    </p:spTree>
    <p:extLst>
      <p:ext uri="{BB962C8B-B14F-4D97-AF65-F5344CB8AC3E}">
        <p14:creationId xmlns:p14="http://schemas.microsoft.com/office/powerpoint/2010/main" val="295932741"/>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Revise, revise, revise</a:t>
            </a:r>
          </a:p>
        </p:txBody>
      </p:sp>
      <p:sp>
        <p:nvSpPr>
          <p:cNvPr id="4" name="Slide Number Placeholder 3"/>
          <p:cNvSpPr>
            <a:spLocks noGrp="1"/>
          </p:cNvSpPr>
          <p:nvPr>
            <p:ph type="sldNum" sz="quarter" idx="5"/>
          </p:nvPr>
        </p:nvSpPr>
        <p:spPr/>
        <p:txBody>
          <a:bodyPr/>
          <a:lstStyle/>
          <a:p>
            <a:fld id="{0A3C37BE-C303-496D-B5CD-85F2937540FC}" type="slidenum">
              <a:rPr lang="en-US" smtClean="0"/>
              <a:t>124</a:t>
            </a:fld>
            <a:endParaRPr lang="en-US"/>
          </a:p>
        </p:txBody>
      </p:sp>
    </p:spTree>
    <p:extLst>
      <p:ext uri="{BB962C8B-B14F-4D97-AF65-F5344CB8AC3E}">
        <p14:creationId xmlns:p14="http://schemas.microsoft.com/office/powerpoint/2010/main" val="218353606"/>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l">
              <a:buNone/>
            </a:pPr>
            <a:r>
              <a:rPr lang="en-US" sz="1100" dirty="0"/>
              <a:t>(Editor’s note—Please revise this sentence for proper punctation!)</a:t>
            </a:r>
          </a:p>
          <a:p>
            <a:pPr marL="0" indent="0" algn="l">
              <a:buNone/>
            </a:pPr>
            <a:r>
              <a:rPr lang="en-US" sz="1200" dirty="0"/>
              <a:t>A woman without her man is nothing.</a:t>
            </a:r>
          </a:p>
          <a:p>
            <a:pPr marL="0" indent="0" algn="l">
              <a:buNone/>
            </a:pPr>
            <a:endParaRPr lang="en-US" sz="1100" dirty="0"/>
          </a:p>
          <a:p>
            <a:pPr marL="0" indent="0" algn="l">
              <a:buNone/>
            </a:pPr>
            <a:r>
              <a:rPr lang="en-US" sz="1100" b="1" dirty="0">
                <a:solidFill>
                  <a:srgbClr val="4F81BD"/>
                </a:solidFill>
              </a:rPr>
              <a:t>HE</a:t>
            </a:r>
            <a:r>
              <a:rPr lang="en-US" sz="1100" dirty="0"/>
              <a:t> punctuates:</a:t>
            </a:r>
          </a:p>
          <a:p>
            <a:pPr marL="0" indent="0" algn="l">
              <a:buNone/>
            </a:pPr>
            <a:r>
              <a:rPr lang="en-US" sz="1200" dirty="0"/>
              <a:t>A woman, without her man, is nothing.</a:t>
            </a:r>
          </a:p>
          <a:p>
            <a:pPr marL="0" indent="0" algn="l">
              <a:buNone/>
            </a:pPr>
            <a:endParaRPr lang="en-US" sz="1100" dirty="0"/>
          </a:p>
          <a:p>
            <a:pPr marL="0" indent="0" algn="l">
              <a:buNone/>
            </a:pPr>
            <a:r>
              <a:rPr lang="en-US" sz="1100" b="1" dirty="0">
                <a:solidFill>
                  <a:srgbClr val="FF0000"/>
                </a:solidFill>
              </a:rPr>
              <a:t>SHE</a:t>
            </a:r>
            <a:r>
              <a:rPr lang="en-US" sz="1100" dirty="0"/>
              <a:t> punctuates:</a:t>
            </a:r>
          </a:p>
          <a:p>
            <a:pPr marL="0" indent="0" algn="l">
              <a:buNone/>
            </a:pPr>
            <a:r>
              <a:rPr lang="en-US" sz="1200" dirty="0"/>
              <a:t>A woman: without her, man is nothing.</a:t>
            </a:r>
          </a:p>
          <a:p>
            <a:pPr algn="l"/>
            <a:endParaRPr lang="en-US" dirty="0"/>
          </a:p>
        </p:txBody>
      </p:sp>
      <p:sp>
        <p:nvSpPr>
          <p:cNvPr id="4" name="Slide Number Placeholder 3"/>
          <p:cNvSpPr>
            <a:spLocks noGrp="1"/>
          </p:cNvSpPr>
          <p:nvPr>
            <p:ph type="sldNum" sz="quarter" idx="5"/>
          </p:nvPr>
        </p:nvSpPr>
        <p:spPr/>
        <p:txBody>
          <a:bodyPr/>
          <a:lstStyle/>
          <a:p>
            <a:fld id="{0A3C37BE-C303-496D-B5CD-85F2937540FC}" type="slidenum">
              <a:rPr lang="en-US" smtClean="0"/>
              <a:t>125</a:t>
            </a:fld>
            <a:endParaRPr lang="en-US"/>
          </a:p>
        </p:txBody>
      </p:sp>
    </p:spTree>
    <p:extLst>
      <p:ext uri="{BB962C8B-B14F-4D97-AF65-F5344CB8AC3E}">
        <p14:creationId xmlns:p14="http://schemas.microsoft.com/office/powerpoint/2010/main" val="248127807"/>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Questions?</a:t>
            </a:r>
          </a:p>
        </p:txBody>
      </p:sp>
      <p:sp>
        <p:nvSpPr>
          <p:cNvPr id="4" name="Slide Number Placeholder 3"/>
          <p:cNvSpPr>
            <a:spLocks noGrp="1"/>
          </p:cNvSpPr>
          <p:nvPr>
            <p:ph type="sldNum" sz="quarter" idx="5"/>
          </p:nvPr>
        </p:nvSpPr>
        <p:spPr/>
        <p:txBody>
          <a:bodyPr/>
          <a:lstStyle/>
          <a:p>
            <a:fld id="{0A3C37BE-C303-496D-B5CD-85F2937540FC}" type="slidenum">
              <a:rPr lang="en-US" smtClean="0"/>
              <a:t>126</a:t>
            </a:fld>
            <a:endParaRPr lang="en-US"/>
          </a:p>
        </p:txBody>
      </p:sp>
    </p:spTree>
    <p:extLst>
      <p:ext uri="{BB962C8B-B14F-4D97-AF65-F5344CB8AC3E}">
        <p14:creationId xmlns:p14="http://schemas.microsoft.com/office/powerpoint/2010/main" val="933954413"/>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A3C37BE-C303-496D-B5CD-85F2937540FC}" type="slidenum">
              <a:rPr lang="en-US" smtClean="0"/>
              <a:t>127</a:t>
            </a:fld>
            <a:endParaRPr lang="en-US"/>
          </a:p>
        </p:txBody>
      </p:sp>
    </p:spTree>
    <p:extLst>
      <p:ext uri="{BB962C8B-B14F-4D97-AF65-F5344CB8AC3E}">
        <p14:creationId xmlns:p14="http://schemas.microsoft.com/office/powerpoint/2010/main" val="17058090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GOOD DIALOGUE IS NOT WEIGHED DOWN BY EXPOSITION</a:t>
            </a:r>
          </a:p>
        </p:txBody>
      </p:sp>
      <p:sp>
        <p:nvSpPr>
          <p:cNvPr id="4" name="Slide Number Placeholder 3"/>
          <p:cNvSpPr>
            <a:spLocks noGrp="1"/>
          </p:cNvSpPr>
          <p:nvPr>
            <p:ph type="sldNum" sz="quarter" idx="5"/>
          </p:nvPr>
        </p:nvSpPr>
        <p:spPr/>
        <p:txBody>
          <a:bodyPr/>
          <a:lstStyle/>
          <a:p>
            <a:fld id="{0A3C37BE-C303-496D-B5CD-85F2937540FC}" type="slidenum">
              <a:rPr lang="en-US" smtClean="0"/>
              <a:t>13</a:t>
            </a:fld>
            <a:endParaRPr lang="en-US"/>
          </a:p>
        </p:txBody>
      </p:sp>
    </p:spTree>
    <p:extLst>
      <p:ext uri="{BB962C8B-B14F-4D97-AF65-F5344CB8AC3E}">
        <p14:creationId xmlns:p14="http://schemas.microsoft.com/office/powerpoint/2010/main" val="2333143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WITHOUT SOUNDING PRECISELY LIKE THE WAY PEOPLE TALK IN REAL LIFE, GOOD DIALOGUE EVOKES THE WAY PEOPLE ACTUALLY TALK</a:t>
            </a:r>
          </a:p>
          <a:p>
            <a:endParaRPr lang="en-US" dirty="0"/>
          </a:p>
        </p:txBody>
      </p:sp>
      <p:sp>
        <p:nvSpPr>
          <p:cNvPr id="4" name="Slide Number Placeholder 3"/>
          <p:cNvSpPr>
            <a:spLocks noGrp="1"/>
          </p:cNvSpPr>
          <p:nvPr>
            <p:ph type="sldNum" sz="quarter" idx="5"/>
          </p:nvPr>
        </p:nvSpPr>
        <p:spPr/>
        <p:txBody>
          <a:bodyPr/>
          <a:lstStyle/>
          <a:p>
            <a:fld id="{0A3C37BE-C303-496D-B5CD-85F2937540FC}" type="slidenum">
              <a:rPr lang="en-US" smtClean="0"/>
              <a:t>14</a:t>
            </a:fld>
            <a:endParaRPr lang="en-US"/>
          </a:p>
        </p:txBody>
      </p:sp>
    </p:spTree>
    <p:extLst>
      <p:ext uri="{BB962C8B-B14F-4D97-AF65-F5344CB8AC3E}">
        <p14:creationId xmlns:p14="http://schemas.microsoft.com/office/powerpoint/2010/main" val="32454398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GOOD DIALOGUE DOESN’T USE TOO MANY ‘LY’ ADVERBS</a:t>
            </a:r>
          </a:p>
          <a:p>
            <a:endParaRPr lang="en-US" dirty="0"/>
          </a:p>
        </p:txBody>
      </p:sp>
      <p:sp>
        <p:nvSpPr>
          <p:cNvPr id="4" name="Slide Number Placeholder 3"/>
          <p:cNvSpPr>
            <a:spLocks noGrp="1"/>
          </p:cNvSpPr>
          <p:nvPr>
            <p:ph type="sldNum" sz="quarter" idx="5"/>
          </p:nvPr>
        </p:nvSpPr>
        <p:spPr/>
        <p:txBody>
          <a:bodyPr/>
          <a:lstStyle/>
          <a:p>
            <a:fld id="{0A3C37BE-C303-496D-B5CD-85F2937540FC}" type="slidenum">
              <a:rPr lang="en-US" smtClean="0"/>
              <a:t>15</a:t>
            </a:fld>
            <a:endParaRPr lang="en-US"/>
          </a:p>
        </p:txBody>
      </p:sp>
    </p:spTree>
    <p:extLst>
      <p:ext uri="{BB962C8B-B14F-4D97-AF65-F5344CB8AC3E}">
        <p14:creationId xmlns:p14="http://schemas.microsoft.com/office/powerpoint/2010/main" val="250483007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GOOD DIALOGUE ISN’T REDUNDANT</a:t>
            </a:r>
          </a:p>
          <a:p>
            <a:endParaRPr lang="en-US" dirty="0"/>
          </a:p>
        </p:txBody>
      </p:sp>
      <p:sp>
        <p:nvSpPr>
          <p:cNvPr id="4" name="Slide Number Placeholder 3"/>
          <p:cNvSpPr>
            <a:spLocks noGrp="1"/>
          </p:cNvSpPr>
          <p:nvPr>
            <p:ph type="sldNum" sz="quarter" idx="5"/>
          </p:nvPr>
        </p:nvSpPr>
        <p:spPr/>
        <p:txBody>
          <a:bodyPr/>
          <a:lstStyle/>
          <a:p>
            <a:fld id="{0A3C37BE-C303-496D-B5CD-85F2937540FC}" type="slidenum">
              <a:rPr lang="en-US" smtClean="0"/>
              <a:t>16</a:t>
            </a:fld>
            <a:endParaRPr lang="en-US"/>
          </a:p>
        </p:txBody>
      </p:sp>
    </p:spTree>
    <p:extLst>
      <p:ext uri="{BB962C8B-B14F-4D97-AF65-F5344CB8AC3E}">
        <p14:creationId xmlns:p14="http://schemas.microsoft.com/office/powerpoint/2010/main" val="294403465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GOOD DIALOGUE GOES EASY ON EXCLAMATIONS, EXHORTATIONS, &amp; APOSIOPESIS</a:t>
            </a:r>
          </a:p>
          <a:p>
            <a:endParaRPr lang="en-US" dirty="0"/>
          </a:p>
        </p:txBody>
      </p:sp>
      <p:sp>
        <p:nvSpPr>
          <p:cNvPr id="4" name="Slide Number Placeholder 3"/>
          <p:cNvSpPr>
            <a:spLocks noGrp="1"/>
          </p:cNvSpPr>
          <p:nvPr>
            <p:ph type="sldNum" sz="quarter" idx="5"/>
          </p:nvPr>
        </p:nvSpPr>
        <p:spPr/>
        <p:txBody>
          <a:bodyPr/>
          <a:lstStyle/>
          <a:p>
            <a:fld id="{0A3C37BE-C303-496D-B5CD-85F2937540FC}" type="slidenum">
              <a:rPr lang="en-US" smtClean="0"/>
              <a:t>17</a:t>
            </a:fld>
            <a:endParaRPr lang="en-US"/>
          </a:p>
        </p:txBody>
      </p:sp>
    </p:spTree>
    <p:extLst>
      <p:ext uri="{BB962C8B-B14F-4D97-AF65-F5344CB8AC3E}">
        <p14:creationId xmlns:p14="http://schemas.microsoft.com/office/powerpoint/2010/main" val="105888423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GOOD DIALOGUE IS BOOSTED BY DIALOGUE TAGS, GESTURES, AND ACTION, SO THE READER CAN EASILY FOLLOW WHO IS SAYING WHAT</a:t>
            </a:r>
          </a:p>
          <a:p>
            <a:endParaRPr lang="en-US" dirty="0"/>
          </a:p>
        </p:txBody>
      </p:sp>
      <p:sp>
        <p:nvSpPr>
          <p:cNvPr id="4" name="Slide Number Placeholder 3"/>
          <p:cNvSpPr>
            <a:spLocks noGrp="1"/>
          </p:cNvSpPr>
          <p:nvPr>
            <p:ph type="sldNum" sz="quarter" idx="5"/>
          </p:nvPr>
        </p:nvSpPr>
        <p:spPr/>
        <p:txBody>
          <a:bodyPr/>
          <a:lstStyle/>
          <a:p>
            <a:fld id="{0A3C37BE-C303-496D-B5CD-85F2937540FC}" type="slidenum">
              <a:rPr lang="en-US" smtClean="0"/>
              <a:t>18</a:t>
            </a:fld>
            <a:endParaRPr lang="en-US"/>
          </a:p>
        </p:txBody>
      </p:sp>
    </p:spTree>
    <p:extLst>
      <p:ext uri="{BB962C8B-B14F-4D97-AF65-F5344CB8AC3E}">
        <p14:creationId xmlns:p14="http://schemas.microsoft.com/office/powerpoint/2010/main" val="323210054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BUT you don’t want to use it every single time. In a lot of submissions, I review I tend to find things like this:</a:t>
            </a:r>
          </a:p>
          <a:p>
            <a:r>
              <a:rPr lang="en-US" sz="1200" b="1" kern="1200" dirty="0">
                <a:solidFill>
                  <a:schemeClr val="tx1"/>
                </a:solidFill>
                <a:effectLst/>
                <a:latin typeface="+mn-lt"/>
                <a:ea typeface="+mn-ea"/>
                <a:cs typeface="+mn-cs"/>
              </a:rPr>
              <a:t>Not so good dialogue:</a:t>
            </a:r>
          </a:p>
          <a:p>
            <a:pPr lvl="1"/>
            <a:r>
              <a:rPr lang="en-US" sz="1200" kern="1200" dirty="0">
                <a:solidFill>
                  <a:schemeClr val="tx1"/>
                </a:solidFill>
                <a:effectLst/>
                <a:latin typeface="+mn-lt"/>
                <a:ea typeface="+mn-ea"/>
                <a:cs typeface="+mn-cs"/>
              </a:rPr>
              <a:t>“blah, blah,” he said.</a:t>
            </a:r>
          </a:p>
          <a:p>
            <a:pPr lvl="1"/>
            <a:r>
              <a:rPr lang="en-US" sz="1200" kern="1200" dirty="0">
                <a:solidFill>
                  <a:schemeClr val="tx1"/>
                </a:solidFill>
                <a:effectLst/>
                <a:latin typeface="+mn-lt"/>
                <a:ea typeface="+mn-ea"/>
                <a:cs typeface="+mn-cs"/>
              </a:rPr>
              <a:t>“blah, blah,” she said.</a:t>
            </a:r>
          </a:p>
          <a:p>
            <a:pPr lvl="1"/>
            <a:r>
              <a:rPr lang="en-US" sz="1200" kern="1200" dirty="0">
                <a:solidFill>
                  <a:schemeClr val="tx1"/>
                </a:solidFill>
                <a:effectLst/>
                <a:latin typeface="+mn-lt"/>
                <a:ea typeface="+mn-ea"/>
                <a:cs typeface="+mn-cs"/>
              </a:rPr>
              <a:t>“blah, blah,” he said.</a:t>
            </a:r>
          </a:p>
          <a:p>
            <a:pPr lvl="1"/>
            <a:r>
              <a:rPr lang="en-US" sz="1200" kern="1200" dirty="0">
                <a:solidFill>
                  <a:schemeClr val="tx1"/>
                </a:solidFill>
                <a:effectLst/>
                <a:latin typeface="+mn-lt"/>
                <a:ea typeface="+mn-ea"/>
                <a:cs typeface="+mn-cs"/>
              </a:rPr>
              <a:t>“blah, blah.” she said.</a:t>
            </a:r>
          </a:p>
          <a:p>
            <a:pPr lvl="1"/>
            <a:r>
              <a:rPr lang="en-US" sz="1200" kern="1200" dirty="0">
                <a:solidFill>
                  <a:schemeClr val="tx1"/>
                </a:solidFill>
                <a:effectLst/>
                <a:latin typeface="+mn-lt"/>
                <a:ea typeface="+mn-ea"/>
                <a:cs typeface="+mn-cs"/>
              </a:rPr>
              <a:t>“blah, blah,” he said.</a:t>
            </a:r>
          </a:p>
          <a:p>
            <a:pPr lvl="1"/>
            <a:r>
              <a:rPr lang="en-US" sz="1200" kern="1200" dirty="0">
                <a:solidFill>
                  <a:schemeClr val="tx1"/>
                </a:solidFill>
                <a:effectLst/>
                <a:latin typeface="+mn-lt"/>
                <a:ea typeface="+mn-ea"/>
                <a:cs typeface="+mn-cs"/>
              </a:rPr>
              <a:t>“blah, blah?” she said.</a:t>
            </a:r>
          </a:p>
          <a:p>
            <a:endParaRPr lang="en-US" dirty="0"/>
          </a:p>
        </p:txBody>
      </p:sp>
      <p:sp>
        <p:nvSpPr>
          <p:cNvPr id="4" name="Slide Number Placeholder 3"/>
          <p:cNvSpPr>
            <a:spLocks noGrp="1"/>
          </p:cNvSpPr>
          <p:nvPr>
            <p:ph type="sldNum" sz="quarter" idx="5"/>
          </p:nvPr>
        </p:nvSpPr>
        <p:spPr/>
        <p:txBody>
          <a:bodyPr/>
          <a:lstStyle/>
          <a:p>
            <a:fld id="{0A3C37BE-C303-496D-B5CD-85F2937540FC}" type="slidenum">
              <a:rPr lang="en-US" smtClean="0"/>
              <a:t>19</a:t>
            </a:fld>
            <a:endParaRPr lang="en-US"/>
          </a:p>
        </p:txBody>
      </p:sp>
    </p:spTree>
    <p:extLst>
      <p:ext uri="{BB962C8B-B14F-4D97-AF65-F5344CB8AC3E}">
        <p14:creationId xmlns:p14="http://schemas.microsoft.com/office/powerpoint/2010/main" val="6025923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A3C37BE-C303-496D-B5CD-85F2937540FC}" type="slidenum">
              <a:rPr lang="en-US" smtClean="0"/>
              <a:t>2</a:t>
            </a:fld>
            <a:endParaRPr lang="en-US"/>
          </a:p>
        </p:txBody>
      </p:sp>
    </p:spTree>
    <p:extLst>
      <p:ext uri="{BB962C8B-B14F-4D97-AF65-F5344CB8AC3E}">
        <p14:creationId xmlns:p14="http://schemas.microsoft.com/office/powerpoint/2010/main" val="61310848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However, there are a ton of words you can use in place of SAID. The next 2 slides contain nearly 600 of them and this file is available to you as a spreadsheet.</a:t>
            </a:r>
          </a:p>
          <a:p>
            <a:endParaRPr lang="en-US" dirty="0"/>
          </a:p>
        </p:txBody>
      </p:sp>
      <p:sp>
        <p:nvSpPr>
          <p:cNvPr id="4" name="Slide Number Placeholder 3"/>
          <p:cNvSpPr>
            <a:spLocks noGrp="1"/>
          </p:cNvSpPr>
          <p:nvPr>
            <p:ph type="sldNum" sz="quarter" idx="5"/>
          </p:nvPr>
        </p:nvSpPr>
        <p:spPr/>
        <p:txBody>
          <a:bodyPr/>
          <a:lstStyle/>
          <a:p>
            <a:fld id="{0A3C37BE-C303-496D-B5CD-85F2937540FC}" type="slidenum">
              <a:rPr lang="en-US" smtClean="0"/>
              <a:t>20</a:t>
            </a:fld>
            <a:endParaRPr lang="en-US"/>
          </a:p>
        </p:txBody>
      </p:sp>
    </p:spTree>
    <p:extLst>
      <p:ext uri="{BB962C8B-B14F-4D97-AF65-F5344CB8AC3E}">
        <p14:creationId xmlns:p14="http://schemas.microsoft.com/office/powerpoint/2010/main" val="3728538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through I</a:t>
            </a:r>
          </a:p>
        </p:txBody>
      </p:sp>
      <p:sp>
        <p:nvSpPr>
          <p:cNvPr id="4" name="Slide Number Placeholder 3"/>
          <p:cNvSpPr>
            <a:spLocks noGrp="1"/>
          </p:cNvSpPr>
          <p:nvPr>
            <p:ph type="sldNum" sz="quarter" idx="5"/>
          </p:nvPr>
        </p:nvSpPr>
        <p:spPr/>
        <p:txBody>
          <a:bodyPr/>
          <a:lstStyle/>
          <a:p>
            <a:fld id="{0A3C37BE-C303-496D-B5CD-85F2937540FC}" type="slidenum">
              <a:rPr lang="en-US" smtClean="0"/>
              <a:t>21</a:t>
            </a:fld>
            <a:endParaRPr lang="en-US"/>
          </a:p>
        </p:txBody>
      </p:sp>
    </p:spTree>
    <p:extLst>
      <p:ext uri="{BB962C8B-B14F-4D97-AF65-F5344CB8AC3E}">
        <p14:creationId xmlns:p14="http://schemas.microsoft.com/office/powerpoint/2010/main" val="358358735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 through Z</a:t>
            </a:r>
          </a:p>
        </p:txBody>
      </p:sp>
      <p:sp>
        <p:nvSpPr>
          <p:cNvPr id="4" name="Slide Number Placeholder 3"/>
          <p:cNvSpPr>
            <a:spLocks noGrp="1"/>
          </p:cNvSpPr>
          <p:nvPr>
            <p:ph type="sldNum" sz="quarter" idx="5"/>
          </p:nvPr>
        </p:nvSpPr>
        <p:spPr/>
        <p:txBody>
          <a:bodyPr/>
          <a:lstStyle/>
          <a:p>
            <a:fld id="{0A3C37BE-C303-496D-B5CD-85F2937540FC}" type="slidenum">
              <a:rPr lang="en-US" smtClean="0"/>
              <a:t>22</a:t>
            </a:fld>
            <a:endParaRPr lang="en-US"/>
          </a:p>
        </p:txBody>
      </p:sp>
    </p:spTree>
    <p:extLst>
      <p:ext uri="{BB962C8B-B14F-4D97-AF65-F5344CB8AC3E}">
        <p14:creationId xmlns:p14="http://schemas.microsoft.com/office/powerpoint/2010/main" val="266722552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Armed with verbs other than </a:t>
            </a:r>
            <a:r>
              <a:rPr lang="en-US" sz="1200" b="1" kern="1200" dirty="0">
                <a:solidFill>
                  <a:schemeClr val="tx1"/>
                </a:solidFill>
                <a:effectLst/>
                <a:latin typeface="+mn-lt"/>
                <a:ea typeface="+mn-ea"/>
                <a:cs typeface="+mn-cs"/>
              </a:rPr>
              <a:t>said</a:t>
            </a:r>
            <a:r>
              <a:rPr lang="en-US" sz="1200" kern="1200" dirty="0">
                <a:solidFill>
                  <a:schemeClr val="tx1"/>
                </a:solidFill>
                <a:effectLst/>
                <a:latin typeface="+mn-lt"/>
                <a:ea typeface="+mn-ea"/>
                <a:cs typeface="+mn-cs"/>
              </a:rPr>
              <a:t>, there is a temptation to transform the previous example into something like the following: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Not so good dialogue:</a:t>
            </a:r>
          </a:p>
          <a:p>
            <a:pPr lvl="1"/>
            <a:r>
              <a:rPr lang="en-US" sz="1200" kern="1200" dirty="0">
                <a:solidFill>
                  <a:schemeClr val="tx1"/>
                </a:solidFill>
                <a:effectLst/>
                <a:latin typeface="+mn-lt"/>
                <a:ea typeface="+mn-ea"/>
                <a:cs typeface="+mn-cs"/>
              </a:rPr>
              <a:t>“blah, blah,” he asked.</a:t>
            </a:r>
          </a:p>
          <a:p>
            <a:pPr lvl="1"/>
            <a:r>
              <a:rPr lang="en-US" sz="1200" kern="1200" dirty="0">
                <a:solidFill>
                  <a:schemeClr val="tx1"/>
                </a:solidFill>
                <a:effectLst/>
                <a:latin typeface="+mn-lt"/>
                <a:ea typeface="+mn-ea"/>
                <a:cs typeface="+mn-cs"/>
              </a:rPr>
              <a:t>“blah, blah,” she replied.</a:t>
            </a:r>
          </a:p>
          <a:p>
            <a:pPr lvl="1"/>
            <a:r>
              <a:rPr lang="en-US" sz="1200" kern="1200" dirty="0">
                <a:solidFill>
                  <a:schemeClr val="tx1"/>
                </a:solidFill>
                <a:effectLst/>
                <a:latin typeface="+mn-lt"/>
                <a:ea typeface="+mn-ea"/>
                <a:cs typeface="+mn-cs"/>
              </a:rPr>
              <a:t>“blah, blah,” he reiterated.</a:t>
            </a:r>
          </a:p>
          <a:p>
            <a:pPr lvl="1"/>
            <a:r>
              <a:rPr lang="en-US" sz="1200" kern="1200" dirty="0">
                <a:solidFill>
                  <a:schemeClr val="tx1"/>
                </a:solidFill>
                <a:effectLst/>
                <a:latin typeface="+mn-lt"/>
                <a:ea typeface="+mn-ea"/>
                <a:cs typeface="+mn-cs"/>
              </a:rPr>
              <a:t>“blah, blah.” she interjected.</a:t>
            </a:r>
          </a:p>
          <a:p>
            <a:pPr lvl="1"/>
            <a:r>
              <a:rPr lang="en-US" sz="1200" kern="1200" dirty="0">
                <a:solidFill>
                  <a:schemeClr val="tx1"/>
                </a:solidFill>
                <a:effectLst/>
                <a:latin typeface="+mn-lt"/>
                <a:ea typeface="+mn-ea"/>
                <a:cs typeface="+mn-cs"/>
              </a:rPr>
              <a:t>“blah, blah?” he queried.</a:t>
            </a:r>
          </a:p>
          <a:p>
            <a:pPr lvl="1"/>
            <a:r>
              <a:rPr lang="en-US" sz="1200" kern="1200" dirty="0">
                <a:solidFill>
                  <a:schemeClr val="tx1"/>
                </a:solidFill>
                <a:effectLst/>
                <a:latin typeface="+mn-lt"/>
                <a:ea typeface="+mn-ea"/>
                <a:cs typeface="+mn-cs"/>
              </a:rPr>
              <a:t>“blah, blah,” she protested.</a:t>
            </a:r>
          </a:p>
          <a:p>
            <a:r>
              <a:rPr lang="en-US" sz="1200" b="1" kern="1200" dirty="0">
                <a:solidFill>
                  <a:schemeClr val="tx1"/>
                </a:solidFill>
                <a:effectLst/>
                <a:latin typeface="+mn-lt"/>
                <a:ea typeface="+mn-ea"/>
                <a:cs typeface="+mn-cs"/>
              </a:rPr>
              <a:t>In a misguided effort to avoid “repeating oneself” (redundancy) with said after said after said, the author comes up with a variety of identifying verbs and, let’s be honest, in some cases they don’t even accurately relate to the dialogue.</a:t>
            </a:r>
          </a:p>
          <a:p>
            <a:r>
              <a:rPr lang="en-US" sz="1200" kern="1200" dirty="0">
                <a:solidFill>
                  <a:schemeClr val="tx1"/>
                </a:solidFill>
                <a:effectLst/>
                <a:latin typeface="+mn-lt"/>
                <a:ea typeface="+mn-ea"/>
                <a:cs typeface="+mn-cs"/>
              </a:rPr>
              <a:t>The obvious problem is that it is equally bad.</a:t>
            </a:r>
          </a:p>
          <a:p>
            <a:endParaRPr lang="en-US" dirty="0"/>
          </a:p>
        </p:txBody>
      </p:sp>
      <p:sp>
        <p:nvSpPr>
          <p:cNvPr id="4" name="Slide Number Placeholder 3"/>
          <p:cNvSpPr>
            <a:spLocks noGrp="1"/>
          </p:cNvSpPr>
          <p:nvPr>
            <p:ph type="sldNum" sz="quarter" idx="5"/>
          </p:nvPr>
        </p:nvSpPr>
        <p:spPr/>
        <p:txBody>
          <a:bodyPr/>
          <a:lstStyle/>
          <a:p>
            <a:fld id="{0A3C37BE-C303-496D-B5CD-85F2937540FC}" type="slidenum">
              <a:rPr lang="en-US" smtClean="0"/>
              <a:t>23</a:t>
            </a:fld>
            <a:endParaRPr lang="en-US"/>
          </a:p>
        </p:txBody>
      </p:sp>
    </p:spTree>
    <p:extLst>
      <p:ext uri="{BB962C8B-B14F-4D97-AF65-F5344CB8AC3E}">
        <p14:creationId xmlns:p14="http://schemas.microsoft.com/office/powerpoint/2010/main" val="11907015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It’s fine to leave off the identifier entirely whenever it’s </a:t>
            </a:r>
            <a:r>
              <a:rPr lang="en-US" sz="1200" b="1" dirty="0"/>
              <a:t>crystal clear </a:t>
            </a:r>
            <a:r>
              <a:rPr lang="en-US" sz="1200" dirty="0"/>
              <a:t>who is speaking.</a:t>
            </a:r>
          </a:p>
          <a:p>
            <a:endParaRPr lang="en-US" sz="1200" kern="1200" dirty="0">
              <a:solidFill>
                <a:schemeClr val="tx1"/>
              </a:solidFill>
              <a:effectLst/>
              <a:latin typeface="+mn-lt"/>
              <a:ea typeface="+mn-ea"/>
              <a:cs typeface="+mn-cs"/>
            </a:endParaRPr>
          </a:p>
          <a:p>
            <a:pPr lvl="1"/>
            <a:r>
              <a:rPr lang="en-US" sz="1200" kern="1200" dirty="0">
                <a:solidFill>
                  <a:schemeClr val="tx1"/>
                </a:solidFill>
                <a:effectLst/>
                <a:latin typeface="+mn-lt"/>
                <a:ea typeface="+mn-ea"/>
                <a:cs typeface="+mn-cs"/>
              </a:rPr>
              <a:t>“blah, blah.” Boris kept his face perfectly schooled and tried to hide the tension in his neck as he awaited her reply.</a:t>
            </a:r>
          </a:p>
          <a:p>
            <a:pPr lvl="1"/>
            <a:r>
              <a:rPr lang="en-US" sz="1200" kern="1200" dirty="0">
                <a:solidFill>
                  <a:schemeClr val="tx1"/>
                </a:solidFill>
                <a:effectLst/>
                <a:latin typeface="+mn-lt"/>
                <a:ea typeface="+mn-ea"/>
                <a:cs typeface="+mn-cs"/>
              </a:rPr>
              <a:t>“blah, blah.” Natasha studied his face, sensing that Boris hid something much bigger behind his casual question.</a:t>
            </a:r>
          </a:p>
          <a:p>
            <a:pPr lvl="1"/>
            <a:r>
              <a:rPr lang="en-US" sz="1200" kern="1200" dirty="0">
                <a:solidFill>
                  <a:schemeClr val="tx1"/>
                </a:solidFill>
                <a:effectLst/>
                <a:latin typeface="+mn-lt"/>
                <a:ea typeface="+mn-ea"/>
                <a:cs typeface="+mn-cs"/>
              </a:rPr>
              <a:t>“blah, blah.”</a:t>
            </a:r>
          </a:p>
          <a:p>
            <a:pPr lvl="1"/>
            <a:r>
              <a:rPr lang="en-US" sz="1200" kern="1200" dirty="0">
                <a:solidFill>
                  <a:schemeClr val="tx1"/>
                </a:solidFill>
                <a:effectLst/>
                <a:latin typeface="+mn-lt"/>
                <a:ea typeface="+mn-ea"/>
                <a:cs typeface="+mn-cs"/>
              </a:rPr>
              <a:t>“blah, blah.” She knew something else, something unsaid, lurked behind his deep voice.</a:t>
            </a:r>
          </a:p>
          <a:p>
            <a:pPr lvl="1"/>
            <a:r>
              <a:rPr lang="en-US" sz="1200" kern="1200" dirty="0">
                <a:solidFill>
                  <a:schemeClr val="tx1"/>
                </a:solidFill>
                <a:effectLst/>
                <a:latin typeface="+mn-lt"/>
                <a:ea typeface="+mn-ea"/>
                <a:cs typeface="+mn-cs"/>
              </a:rPr>
              <a:t>“blah, blah.” Boris signaled for the waitress to bring him the bill.</a:t>
            </a:r>
          </a:p>
          <a:p>
            <a:pPr lvl="1"/>
            <a:r>
              <a:rPr lang="en-US" sz="1200" kern="1200" dirty="0">
                <a:solidFill>
                  <a:schemeClr val="tx1"/>
                </a:solidFill>
                <a:effectLst/>
                <a:latin typeface="+mn-lt"/>
                <a:ea typeface="+mn-ea"/>
                <a:cs typeface="+mn-cs"/>
              </a:rPr>
              <a:t>“blah, blah,” Natasha blurted, regretting it almost immediately.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Look for opportunities to enhance characterization. Color the dialogue with some secret inner thought or emotion. Add some “stage business” like picking up a coffee mug or tapping a fingernail.</a:t>
            </a:r>
          </a:p>
          <a:p>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0A3C37BE-C303-496D-B5CD-85F2937540FC}" type="slidenum">
              <a:rPr lang="en-US" smtClean="0"/>
              <a:t>24</a:t>
            </a:fld>
            <a:endParaRPr lang="en-US"/>
          </a:p>
        </p:txBody>
      </p:sp>
    </p:spTree>
    <p:extLst>
      <p:ext uri="{BB962C8B-B14F-4D97-AF65-F5344CB8AC3E}">
        <p14:creationId xmlns:p14="http://schemas.microsoft.com/office/powerpoint/2010/main" val="401723985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GOOD DIALOGUE REVEALS PERSONALITY, AND CHARACTERS ONLY VERY RARELY SAY PRECISELY WHAT THEY ARE THINKING</a:t>
            </a:r>
          </a:p>
        </p:txBody>
      </p:sp>
      <p:sp>
        <p:nvSpPr>
          <p:cNvPr id="4" name="Slide Number Placeholder 3"/>
          <p:cNvSpPr>
            <a:spLocks noGrp="1"/>
          </p:cNvSpPr>
          <p:nvPr>
            <p:ph type="sldNum" sz="quarter" idx="5"/>
          </p:nvPr>
        </p:nvSpPr>
        <p:spPr/>
        <p:txBody>
          <a:bodyPr/>
          <a:lstStyle/>
          <a:p>
            <a:fld id="{0A3C37BE-C303-496D-B5CD-85F2937540FC}" type="slidenum">
              <a:rPr lang="en-US" smtClean="0"/>
              <a:t>25</a:t>
            </a:fld>
            <a:endParaRPr lang="en-US"/>
          </a:p>
        </p:txBody>
      </p:sp>
    </p:spTree>
    <p:extLst>
      <p:ext uri="{BB962C8B-B14F-4D97-AF65-F5344CB8AC3E}">
        <p14:creationId xmlns:p14="http://schemas.microsoft.com/office/powerpoint/2010/main" val="92603920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term “On the nose” can refer to overly expository narrative text, but more often generally refers to unnatural sounding dialogue where the characters say exactly what they think, or where they describe in excruciating detail what they plan to do, somewhat like a ‘60s Bond villain on a monologue.</a:t>
            </a:r>
          </a:p>
          <a:p>
            <a:r>
              <a:rPr lang="en-US" sz="1200" b="1" kern="1200" dirty="0">
                <a:solidFill>
                  <a:schemeClr val="tx1"/>
                </a:solidFill>
                <a:effectLst/>
                <a:latin typeface="+mn-lt"/>
                <a:ea typeface="+mn-ea"/>
                <a:cs typeface="+mn-cs"/>
              </a:rPr>
              <a:t>Not so good dialogue:</a:t>
            </a:r>
          </a:p>
          <a:p>
            <a:pPr lvl="1"/>
            <a:r>
              <a:rPr lang="en-US" sz="1200" kern="1200" dirty="0">
                <a:solidFill>
                  <a:schemeClr val="tx1"/>
                </a:solidFill>
                <a:effectLst/>
                <a:latin typeface="+mn-lt"/>
                <a:ea typeface="+mn-ea"/>
                <a:cs typeface="+mn-cs"/>
              </a:rPr>
              <a:t>When they got in the car, Natasha said, “Boris, I am so mad at you because you always flirt with my sister, Doris, and you know how jealous I get and how competitive I am with her.”</a:t>
            </a:r>
          </a:p>
          <a:p>
            <a:r>
              <a:rPr lang="en-US" sz="1200" kern="1200" dirty="0">
                <a:solidFill>
                  <a:schemeClr val="tx1"/>
                </a:solidFill>
                <a:effectLst/>
                <a:latin typeface="+mn-lt"/>
                <a:ea typeface="+mn-ea"/>
                <a:cs typeface="+mn-cs"/>
              </a:rPr>
              <a:t>Is this something Natasha would actually say? Sounds pretty unnatural, forced, stilted, etc., doesn’t it? That’s because real people often go to great lengths to NOT say exactly what they’re thinking or feeling. What if Natasha said this to Boris instead?</a:t>
            </a:r>
          </a:p>
          <a:p>
            <a:r>
              <a:rPr lang="en-US" sz="1200" b="1" kern="1200" dirty="0">
                <a:solidFill>
                  <a:schemeClr val="tx1"/>
                </a:solidFill>
                <a:effectLst/>
                <a:latin typeface="+mn-lt"/>
                <a:ea typeface="+mn-ea"/>
                <a:cs typeface="+mn-cs"/>
              </a:rPr>
              <a:t>Pretty good dialogue:</a:t>
            </a:r>
          </a:p>
          <a:p>
            <a:pPr lvl="1"/>
            <a:r>
              <a:rPr lang="en-US" sz="1200" kern="1200" dirty="0">
                <a:solidFill>
                  <a:schemeClr val="tx1"/>
                </a:solidFill>
                <a:effectLst/>
                <a:latin typeface="+mn-lt"/>
                <a:ea typeface="+mn-ea"/>
                <a:cs typeface="+mn-cs"/>
              </a:rPr>
              <a:t>When they got in the car, Natasha said, “Boris? Remind me the next time we’re at my parents. I think they have a copy of Doris’s prom picture. You can keep it in your wallet.” </a:t>
            </a:r>
          </a:p>
          <a:p>
            <a:endParaRPr lang="en-US" dirty="0"/>
          </a:p>
        </p:txBody>
      </p:sp>
      <p:sp>
        <p:nvSpPr>
          <p:cNvPr id="4" name="Slide Number Placeholder 3"/>
          <p:cNvSpPr>
            <a:spLocks noGrp="1"/>
          </p:cNvSpPr>
          <p:nvPr>
            <p:ph type="sldNum" sz="quarter" idx="5"/>
          </p:nvPr>
        </p:nvSpPr>
        <p:spPr/>
        <p:txBody>
          <a:bodyPr/>
          <a:lstStyle/>
          <a:p>
            <a:fld id="{0A3C37BE-C303-496D-B5CD-85F2937540FC}" type="slidenum">
              <a:rPr lang="en-US" smtClean="0"/>
              <a:t>26</a:t>
            </a:fld>
            <a:endParaRPr lang="en-US"/>
          </a:p>
        </p:txBody>
      </p:sp>
    </p:spTree>
    <p:extLst>
      <p:ext uri="{BB962C8B-B14F-4D97-AF65-F5344CB8AC3E}">
        <p14:creationId xmlns:p14="http://schemas.microsoft.com/office/powerpoint/2010/main" val="177964757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following example is from the late Elmore Leonard. Leonard was known as a master of dialogue.</a:t>
            </a:r>
          </a:p>
          <a:p>
            <a:pPr>
              <a:spcAft>
                <a:spcPts val="600"/>
              </a:spcAft>
            </a:pPr>
            <a:r>
              <a:rPr lang="en-US" sz="1200" b="1" dirty="0"/>
              <a:t>Elmore Leonard’s earliest novels were Westerns published in the ‘50s but he went on to specialize in crime fiction and suspense thrillers. Many of his books and short stories have been adapted into dozens of motion pictures and television shows like </a:t>
            </a:r>
            <a:r>
              <a:rPr lang="en-US" sz="1200" b="1" i="1" dirty="0"/>
              <a:t>Out of Sight, Hombre, Mr. </a:t>
            </a:r>
            <a:r>
              <a:rPr lang="en-US" sz="1200" b="1" i="1" dirty="0" err="1"/>
              <a:t>Majestyk</a:t>
            </a:r>
            <a:r>
              <a:rPr lang="en-US" sz="1200" b="1" dirty="0"/>
              <a:t>, and </a:t>
            </a:r>
            <a:r>
              <a:rPr lang="en-US" sz="1200" b="1" i="1" dirty="0"/>
              <a:t>3:10 to Yuma </a:t>
            </a:r>
            <a:r>
              <a:rPr lang="en-US" sz="1200" b="1" dirty="0"/>
              <a:t>as well as the long running FX television series </a:t>
            </a:r>
            <a:r>
              <a:rPr lang="en-US" sz="1200" b="1" i="1" dirty="0"/>
              <a:t>Justified</a:t>
            </a:r>
            <a:r>
              <a:rPr lang="en-US" sz="1200" b="1" dirty="0"/>
              <a:t> which is set in Kentucky.</a:t>
            </a:r>
          </a:p>
          <a:p>
            <a:r>
              <a:rPr lang="en-US" sz="1200" kern="1200" dirty="0">
                <a:solidFill>
                  <a:schemeClr val="tx1"/>
                </a:solidFill>
                <a:effectLst/>
                <a:latin typeface="+mn-lt"/>
                <a:ea typeface="+mn-ea"/>
                <a:cs typeface="+mn-cs"/>
              </a:rPr>
              <a:t>You would never read one of his books and expect to find something like this farcical example.</a:t>
            </a:r>
          </a:p>
          <a:p>
            <a:r>
              <a:rPr lang="en-US" sz="1200" b="1" kern="1200" dirty="0">
                <a:solidFill>
                  <a:schemeClr val="tx1"/>
                </a:solidFill>
                <a:effectLst/>
                <a:latin typeface="+mn-lt"/>
                <a:ea typeface="+mn-ea"/>
                <a:cs typeface="+mn-cs"/>
              </a:rPr>
              <a:t>In the following scene, two criminals, Bill and Marty, are planning a bank heist. Marty is a two-time loser and a hardened criminal with a penchant for violence. Bill is socially awkward, and rather a weak man, but he is able to open the safe.</a:t>
            </a:r>
          </a:p>
          <a:p>
            <a:endParaRPr lang="en-US" dirty="0"/>
          </a:p>
        </p:txBody>
      </p:sp>
      <p:sp>
        <p:nvSpPr>
          <p:cNvPr id="4" name="Slide Number Placeholder 3"/>
          <p:cNvSpPr>
            <a:spLocks noGrp="1"/>
          </p:cNvSpPr>
          <p:nvPr>
            <p:ph type="sldNum" sz="quarter" idx="5"/>
          </p:nvPr>
        </p:nvSpPr>
        <p:spPr/>
        <p:txBody>
          <a:bodyPr/>
          <a:lstStyle/>
          <a:p>
            <a:fld id="{0A3C37BE-C303-496D-B5CD-85F2937540FC}" type="slidenum">
              <a:rPr lang="en-US" smtClean="0"/>
              <a:t>27</a:t>
            </a:fld>
            <a:endParaRPr lang="en-US"/>
          </a:p>
        </p:txBody>
      </p:sp>
    </p:spTree>
    <p:extLst>
      <p:ext uri="{BB962C8B-B14F-4D97-AF65-F5344CB8AC3E}">
        <p14:creationId xmlns:p14="http://schemas.microsoft.com/office/powerpoint/2010/main" val="344942840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Not so good dialogue:</a:t>
            </a:r>
          </a:p>
          <a:p>
            <a:pPr lvl="1"/>
            <a:r>
              <a:rPr lang="en-US" sz="1200" kern="1200" dirty="0">
                <a:solidFill>
                  <a:schemeClr val="tx1"/>
                </a:solidFill>
                <a:effectLst/>
                <a:latin typeface="+mn-lt"/>
                <a:ea typeface="+mn-ea"/>
                <a:cs typeface="+mn-cs"/>
              </a:rPr>
              <a:t>Bill asked Marty, “But why do we have to be there before lunch? Can’t we just eat lunch then go?</a:t>
            </a:r>
          </a:p>
          <a:p>
            <a:pPr lvl="1"/>
            <a:r>
              <a:rPr lang="en-US" sz="1200" kern="1200" dirty="0">
                <a:solidFill>
                  <a:schemeClr val="tx1"/>
                </a:solidFill>
                <a:effectLst/>
                <a:latin typeface="+mn-lt"/>
                <a:ea typeface="+mn-ea"/>
                <a:cs typeface="+mn-cs"/>
              </a:rPr>
              <a:t>Marty answered, “Are you actually the dumbest bank robber alive? We have to go there before lunch for three reasons. First, because the vault is on a timer. Second, because the armored car arrives between noon and one so if we go in the afternoon, the vault will be empty. Third, our contact at the alarm company can only disable the alarm for a short amount of time. If we don’t get in and get back out before lunch, we need not even do this!”</a:t>
            </a:r>
          </a:p>
          <a:p>
            <a:r>
              <a:rPr lang="en-US" sz="1200" kern="1200" dirty="0">
                <a:solidFill>
                  <a:schemeClr val="tx1"/>
                </a:solidFill>
                <a:effectLst/>
                <a:latin typeface="+mn-lt"/>
                <a:ea typeface="+mn-ea"/>
                <a:cs typeface="+mn-cs"/>
              </a:rPr>
              <a:t>As you can see, the answer I supplied for Marty here is very, very on the nose. It is also well out of character for two-time loser and general tough guy, Marty. Elmore actually wrote the dialogue in that scene like this:</a:t>
            </a:r>
          </a:p>
          <a:p>
            <a:r>
              <a:rPr lang="en-US" sz="1200" b="1" kern="1200" dirty="0">
                <a:solidFill>
                  <a:schemeClr val="tx1"/>
                </a:solidFill>
                <a:effectLst/>
                <a:latin typeface="+mn-lt"/>
                <a:ea typeface="+mn-ea"/>
                <a:cs typeface="+mn-cs"/>
              </a:rPr>
              <a:t>Pretty good dialogue:</a:t>
            </a:r>
          </a:p>
          <a:p>
            <a:pPr lvl="1"/>
            <a:r>
              <a:rPr lang="en-US" sz="1200" kern="1200" dirty="0">
                <a:solidFill>
                  <a:schemeClr val="tx1"/>
                </a:solidFill>
                <a:effectLst/>
                <a:latin typeface="+mn-lt"/>
                <a:ea typeface="+mn-ea"/>
                <a:cs typeface="+mn-cs"/>
              </a:rPr>
              <a:t>Bill asked Marty, “But why do we have to be there before lunch? Can’t we just eat lunch then go?</a:t>
            </a:r>
          </a:p>
          <a:p>
            <a:pPr lvl="1"/>
            <a:r>
              <a:rPr lang="en-US" sz="1200" kern="1200" dirty="0">
                <a:solidFill>
                  <a:schemeClr val="tx1"/>
                </a:solidFill>
                <a:effectLst/>
                <a:latin typeface="+mn-lt"/>
                <a:ea typeface="+mn-ea"/>
                <a:cs typeface="+mn-cs"/>
              </a:rPr>
              <a:t>“Shut up,” Marty explained.</a:t>
            </a:r>
          </a:p>
          <a:p>
            <a:endParaRPr lang="en-US" dirty="0"/>
          </a:p>
        </p:txBody>
      </p:sp>
      <p:sp>
        <p:nvSpPr>
          <p:cNvPr id="4" name="Slide Number Placeholder 3"/>
          <p:cNvSpPr>
            <a:spLocks noGrp="1"/>
          </p:cNvSpPr>
          <p:nvPr>
            <p:ph type="sldNum" sz="quarter" idx="5"/>
          </p:nvPr>
        </p:nvSpPr>
        <p:spPr/>
        <p:txBody>
          <a:bodyPr/>
          <a:lstStyle/>
          <a:p>
            <a:fld id="{0A3C37BE-C303-496D-B5CD-85F2937540FC}" type="slidenum">
              <a:rPr lang="en-US" smtClean="0"/>
              <a:t>28</a:t>
            </a:fld>
            <a:endParaRPr lang="en-US"/>
          </a:p>
        </p:txBody>
      </p:sp>
    </p:spTree>
    <p:extLst>
      <p:ext uri="{BB962C8B-B14F-4D97-AF65-F5344CB8AC3E}">
        <p14:creationId xmlns:p14="http://schemas.microsoft.com/office/powerpoint/2010/main" val="143532337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GOOD DIALOGUE EMPLOYS JARGON, DIALECT, AND OCCASIONALLY DROPS SOME WORDS</a:t>
            </a:r>
          </a:p>
          <a:p>
            <a:endParaRPr lang="en-US" dirty="0"/>
          </a:p>
        </p:txBody>
      </p:sp>
      <p:sp>
        <p:nvSpPr>
          <p:cNvPr id="4" name="Slide Number Placeholder 3"/>
          <p:cNvSpPr>
            <a:spLocks noGrp="1"/>
          </p:cNvSpPr>
          <p:nvPr>
            <p:ph type="sldNum" sz="quarter" idx="5"/>
          </p:nvPr>
        </p:nvSpPr>
        <p:spPr/>
        <p:txBody>
          <a:bodyPr/>
          <a:lstStyle/>
          <a:p>
            <a:fld id="{0A3C37BE-C303-496D-B5CD-85F2937540FC}" type="slidenum">
              <a:rPr lang="en-US" smtClean="0"/>
              <a:t>29</a:t>
            </a:fld>
            <a:endParaRPr lang="en-US"/>
          </a:p>
        </p:txBody>
      </p:sp>
    </p:spTree>
    <p:extLst>
      <p:ext uri="{BB962C8B-B14F-4D97-AF65-F5344CB8AC3E}">
        <p14:creationId xmlns:p14="http://schemas.microsoft.com/office/powerpoint/2010/main" val="41007107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Why is this class important to you?</a:t>
            </a:r>
          </a:p>
          <a:p>
            <a:r>
              <a:rPr lang="en-US" sz="1200" kern="1200" dirty="0">
                <a:solidFill>
                  <a:schemeClr val="tx1"/>
                </a:solidFill>
                <a:effectLst/>
                <a:latin typeface="+mn-lt"/>
                <a:ea typeface="+mn-ea"/>
                <a:cs typeface="+mn-cs"/>
              </a:rPr>
              <a:t>Dialogue instantly reveals your skill as a writer. It’s one of the first things a literary agent or an editor will check when evaluating the marketability of any book.</a:t>
            </a:r>
          </a:p>
        </p:txBody>
      </p:sp>
      <p:sp>
        <p:nvSpPr>
          <p:cNvPr id="4" name="Slide Number Placeholder 3"/>
          <p:cNvSpPr>
            <a:spLocks noGrp="1"/>
          </p:cNvSpPr>
          <p:nvPr>
            <p:ph type="sldNum" sz="quarter" idx="5"/>
          </p:nvPr>
        </p:nvSpPr>
        <p:spPr/>
        <p:txBody>
          <a:bodyPr/>
          <a:lstStyle/>
          <a:p>
            <a:fld id="{0A3C37BE-C303-496D-B5CD-85F2937540FC}" type="slidenum">
              <a:rPr lang="en-US" smtClean="0"/>
              <a:t>3</a:t>
            </a:fld>
            <a:endParaRPr lang="en-US"/>
          </a:p>
        </p:txBody>
      </p:sp>
    </p:spTree>
    <p:extLst>
      <p:ext uri="{BB962C8B-B14F-4D97-AF65-F5344CB8AC3E}">
        <p14:creationId xmlns:p14="http://schemas.microsoft.com/office/powerpoint/2010/main" val="187297170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600"/>
              </a:spcAft>
            </a:pPr>
            <a:r>
              <a:rPr lang="en-US" sz="1200" dirty="0">
                <a:solidFill>
                  <a:schemeClr val="tx1"/>
                </a:solidFill>
              </a:rPr>
              <a:t>Occasionally, in real life conversations, people speak with a certain brevity that drops words from one or more sentences.</a:t>
            </a:r>
          </a:p>
          <a:p>
            <a:pPr>
              <a:spcAft>
                <a:spcPts val="600"/>
              </a:spcAft>
            </a:pPr>
            <a:r>
              <a:rPr lang="en-US" sz="1200" dirty="0">
                <a:solidFill>
                  <a:schemeClr val="tx1"/>
                </a:solidFill>
              </a:rPr>
              <a:t>Instead of:</a:t>
            </a:r>
          </a:p>
          <a:p>
            <a:pPr>
              <a:spcAft>
                <a:spcPts val="600"/>
              </a:spcAft>
            </a:pPr>
            <a:endParaRPr lang="en-US" sz="1200" dirty="0">
              <a:solidFill>
                <a:schemeClr val="tx1"/>
              </a:solidFill>
            </a:endParaRPr>
          </a:p>
          <a:p>
            <a:pPr>
              <a:spcAft>
                <a:spcPts val="600"/>
              </a:spcAft>
            </a:pPr>
            <a:r>
              <a:rPr lang="en-US" sz="1200" dirty="0">
                <a:solidFill>
                  <a:schemeClr val="tx1"/>
                </a:solidFill>
                <a:latin typeface="Times New Roman" panose="02020603050405020304" pitchFamily="18" charset="0"/>
                <a:cs typeface="Times New Roman" panose="02020603050405020304" pitchFamily="18" charset="0"/>
              </a:rPr>
              <a:t>	“I’m so very sorry, Boris,” Natasha said, “but I simply can’t come over right now.”</a:t>
            </a:r>
          </a:p>
          <a:p>
            <a:pPr>
              <a:spcAft>
                <a:spcPts val="600"/>
              </a:spcAft>
            </a:pPr>
            <a:endParaRPr lang="en-US" sz="1200" dirty="0">
              <a:solidFill>
                <a:schemeClr val="tx1"/>
              </a:solidFill>
              <a:cs typeface="Times New Roman" panose="02020603050405020304" pitchFamily="18" charset="0"/>
            </a:endParaRPr>
          </a:p>
          <a:p>
            <a:pPr>
              <a:spcAft>
                <a:spcPts val="600"/>
              </a:spcAft>
            </a:pPr>
            <a:r>
              <a:rPr lang="en-US" sz="1200" dirty="0">
                <a:solidFill>
                  <a:schemeClr val="tx1"/>
                </a:solidFill>
                <a:cs typeface="Times New Roman" panose="02020603050405020304" pitchFamily="18" charset="0"/>
              </a:rPr>
              <a:t>A character might say:</a:t>
            </a:r>
          </a:p>
          <a:p>
            <a:pPr>
              <a:spcAft>
                <a:spcPts val="600"/>
              </a:spcAft>
            </a:pPr>
            <a:endParaRPr lang="en-US" sz="1200" dirty="0">
              <a:solidFill>
                <a:schemeClr val="tx1"/>
              </a:solidFill>
              <a:cs typeface="Times New Roman" panose="02020603050405020304" pitchFamily="18" charset="0"/>
            </a:endParaRPr>
          </a:p>
          <a:p>
            <a:pPr>
              <a:spcAft>
                <a:spcPts val="600"/>
              </a:spcAft>
            </a:pPr>
            <a:r>
              <a:rPr lang="en-US" sz="1200" dirty="0">
                <a:solidFill>
                  <a:schemeClr val="tx1"/>
                </a:solidFill>
                <a:latin typeface="Times New Roman" panose="02020603050405020304" pitchFamily="18" charset="0"/>
                <a:cs typeface="Times New Roman" panose="02020603050405020304" pitchFamily="18" charset="0"/>
              </a:rPr>
              <a:t>	“Sorry, Boris,” Natasha said. “ Can’t make it.”</a:t>
            </a:r>
          </a:p>
          <a:p>
            <a:pPr>
              <a:spcAft>
                <a:spcPts val="600"/>
              </a:spcAft>
            </a:pPr>
            <a:endParaRPr lang="en-US" sz="1200" dirty="0">
              <a:solidFill>
                <a:schemeClr val="tx1"/>
              </a:solidFill>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0A3C37BE-C303-496D-B5CD-85F2937540FC}" type="slidenum">
              <a:rPr lang="en-US" smtClean="0"/>
              <a:t>30</a:t>
            </a:fld>
            <a:endParaRPr lang="en-US"/>
          </a:p>
        </p:txBody>
      </p:sp>
    </p:spTree>
    <p:extLst>
      <p:ext uri="{BB962C8B-B14F-4D97-AF65-F5344CB8AC3E}">
        <p14:creationId xmlns:p14="http://schemas.microsoft.com/office/powerpoint/2010/main" val="160630892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600"/>
              </a:spcAft>
            </a:pPr>
            <a:r>
              <a:rPr lang="en-US" sz="1200" dirty="0">
                <a:solidFill>
                  <a:schemeClr val="tx1"/>
                </a:solidFill>
              </a:rPr>
              <a:t>Use proper jargon. Sparingly, but accurately, for realism.</a:t>
            </a:r>
          </a:p>
          <a:p>
            <a:pPr>
              <a:spcAft>
                <a:spcPts val="600"/>
              </a:spcAft>
            </a:pPr>
            <a:r>
              <a:rPr lang="en-US" sz="1200" dirty="0">
                <a:solidFill>
                  <a:schemeClr val="tx1"/>
                </a:solidFill>
              </a:rPr>
              <a:t>Military, Law Enforcement, Pilots, Lawyers, and just about every other profession use lots of jargon and acronyms. Do your research and use the proper jargon to keep it real.</a:t>
            </a:r>
          </a:p>
          <a:p>
            <a:pPr>
              <a:spcAft>
                <a:spcPts val="600"/>
              </a:spcAft>
            </a:pPr>
            <a:endParaRPr lang="en-US" sz="1200" dirty="0">
              <a:solidFill>
                <a:schemeClr val="tx1"/>
              </a:solidFill>
              <a:cs typeface="Times New Roman" panose="02020603050405020304" pitchFamily="18" charset="0"/>
            </a:endParaRPr>
          </a:p>
          <a:p>
            <a:pPr>
              <a:spcAft>
                <a:spcPts val="600"/>
              </a:spcAft>
            </a:pPr>
            <a:r>
              <a:rPr lang="en-US" sz="1200" dirty="0">
                <a:solidFill>
                  <a:schemeClr val="tx1"/>
                </a:solidFill>
                <a:latin typeface="Times New Roman" panose="02020603050405020304" pitchFamily="18" charset="0"/>
                <a:cs typeface="Times New Roman" panose="02020603050405020304" pitchFamily="18" charset="0"/>
              </a:rPr>
              <a:t>	“Roger, Twelve-Alpha. I read you Five-by-Five.”</a:t>
            </a:r>
          </a:p>
          <a:p>
            <a:pPr>
              <a:spcAft>
                <a:spcPts val="600"/>
              </a:spcAft>
            </a:pPr>
            <a:endParaRPr lang="en-US" sz="1200" dirty="0">
              <a:solidFill>
                <a:schemeClr val="tx1"/>
              </a:solidFill>
            </a:endParaRPr>
          </a:p>
          <a:p>
            <a:pPr>
              <a:spcAft>
                <a:spcPts val="600"/>
              </a:spcAft>
            </a:pPr>
            <a:r>
              <a:rPr lang="en-US" sz="1200" dirty="0">
                <a:solidFill>
                  <a:schemeClr val="tx1"/>
                </a:solidFill>
              </a:rPr>
              <a:t>A computer specialist is going to employ a ton of technical terms. Research is essential in every case. </a:t>
            </a:r>
          </a:p>
          <a:p>
            <a:pPr>
              <a:spcAft>
                <a:spcPts val="600"/>
              </a:spcAft>
            </a:pPr>
            <a:r>
              <a:rPr lang="en-US" sz="1200" dirty="0">
                <a:solidFill>
                  <a:schemeClr val="tx1"/>
                </a:solidFill>
              </a:rPr>
              <a:t>A surgeon in an operating room is going to use </a:t>
            </a:r>
            <a:r>
              <a:rPr lang="en-US" sz="1200" b="1" dirty="0">
                <a:solidFill>
                  <a:schemeClr val="tx1"/>
                </a:solidFill>
              </a:rPr>
              <a:t>jargon</a:t>
            </a:r>
            <a:r>
              <a:rPr lang="en-US" sz="1200" dirty="0">
                <a:solidFill>
                  <a:schemeClr val="tx1"/>
                </a:solidFill>
              </a:rPr>
              <a:t> and speak in acronyms and initialisms. </a:t>
            </a:r>
            <a:r>
              <a:rPr lang="en-US" sz="1200" dirty="0">
                <a:solidFill>
                  <a:schemeClr val="tx1"/>
                </a:solidFill>
                <a:cs typeface="Times New Roman" panose="02020603050405020304" pitchFamily="18" charset="0"/>
              </a:rPr>
              <a:t>For example, he might (or might not) refer to a femoral head ostectomy as a "</a:t>
            </a:r>
            <a:r>
              <a:rPr lang="en-US" sz="1200" dirty="0" err="1">
                <a:solidFill>
                  <a:schemeClr val="tx1"/>
                </a:solidFill>
                <a:cs typeface="Times New Roman" panose="02020603050405020304" pitchFamily="18" charset="0"/>
              </a:rPr>
              <a:t>feo</a:t>
            </a:r>
            <a:r>
              <a:rPr lang="en-US" sz="1200" dirty="0">
                <a:solidFill>
                  <a:schemeClr val="tx1"/>
                </a:solidFill>
                <a:cs typeface="Times New Roman" panose="02020603050405020304" pitchFamily="18" charset="0"/>
              </a:rPr>
              <a:t>." He could say distal or proximal to indicate proximity, or the Latin terms dexter or sinister to indicate the left or right and anterior and posterior to indicate the back or front.</a:t>
            </a:r>
          </a:p>
          <a:p>
            <a:pPr>
              <a:spcAft>
                <a:spcPts val="600"/>
              </a:spcAft>
            </a:pPr>
            <a:endParaRPr lang="en-US" sz="1200" dirty="0">
              <a:solidFill>
                <a:schemeClr val="tx1"/>
              </a:solidFill>
              <a:cs typeface="Times New Roman" panose="02020603050405020304" pitchFamily="18" charset="0"/>
            </a:endParaRPr>
          </a:p>
          <a:p>
            <a:endParaRPr lang="en-US" dirty="0">
              <a:solidFill>
                <a:schemeClr val="tx1"/>
              </a:solidFill>
            </a:endParaRPr>
          </a:p>
        </p:txBody>
      </p:sp>
      <p:sp>
        <p:nvSpPr>
          <p:cNvPr id="4" name="Slide Number Placeholder 3"/>
          <p:cNvSpPr>
            <a:spLocks noGrp="1"/>
          </p:cNvSpPr>
          <p:nvPr>
            <p:ph type="sldNum" sz="quarter" idx="5"/>
          </p:nvPr>
        </p:nvSpPr>
        <p:spPr/>
        <p:txBody>
          <a:bodyPr/>
          <a:lstStyle/>
          <a:p>
            <a:fld id="{0A3C37BE-C303-496D-B5CD-85F2937540FC}" type="slidenum">
              <a:rPr lang="en-US" smtClean="0"/>
              <a:t>31</a:t>
            </a:fld>
            <a:endParaRPr lang="en-US"/>
          </a:p>
        </p:txBody>
      </p:sp>
    </p:spTree>
    <p:extLst>
      <p:ext uri="{BB962C8B-B14F-4D97-AF65-F5344CB8AC3E}">
        <p14:creationId xmlns:p14="http://schemas.microsoft.com/office/powerpoint/2010/main" val="332451673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600"/>
              </a:spcAft>
            </a:pPr>
            <a:r>
              <a:rPr lang="en-US" sz="1200" dirty="0">
                <a:solidFill>
                  <a:schemeClr val="tx1"/>
                </a:solidFill>
                <a:cs typeface="Times New Roman" panose="02020603050405020304" pitchFamily="18" charset="0"/>
              </a:rPr>
              <a:t>If your character has an accent or uses dialect, you may wish to reflect that in your dialogue as well. Don’t be afraid to experiment as long as your spelling remains consistent and reads like it sounds.</a:t>
            </a:r>
          </a:p>
          <a:p>
            <a:pPr>
              <a:spcAft>
                <a:spcPts val="600"/>
              </a:spcAft>
            </a:pPr>
            <a:endParaRPr lang="en-US" sz="1200" dirty="0">
              <a:solidFill>
                <a:schemeClr val="tx1"/>
              </a:solidFill>
              <a:cs typeface="Times New Roman" panose="02020603050405020304" pitchFamily="18" charset="0"/>
            </a:endParaRPr>
          </a:p>
          <a:p>
            <a:pPr marL="914400">
              <a:spcAft>
                <a:spcPts val="600"/>
              </a:spcAft>
            </a:pPr>
            <a:r>
              <a:rPr lang="en-US" sz="1200" dirty="0">
                <a:solidFill>
                  <a:schemeClr val="tx1"/>
                </a:solidFill>
                <a:latin typeface="Times New Roman" panose="02020603050405020304" pitchFamily="18" charset="0"/>
                <a:cs typeface="Times New Roman" panose="02020603050405020304" pitchFamily="18" charset="0"/>
              </a:rPr>
              <a:t>“Aye, Lass. Thus is a kilt </a:t>
            </a:r>
            <a:r>
              <a:rPr lang="en-US" sz="1200" dirty="0" err="1">
                <a:solidFill>
                  <a:schemeClr val="tx1"/>
                </a:solidFill>
                <a:latin typeface="Times New Roman" panose="02020603050405020304" pitchFamily="18" charset="0"/>
                <a:cs typeface="Times New Roman" panose="02020603050405020304" pitchFamily="18" charset="0"/>
              </a:rPr>
              <a:t>Ahm</a:t>
            </a:r>
            <a:r>
              <a:rPr lang="en-US" sz="1200" dirty="0">
                <a:solidFill>
                  <a:schemeClr val="tx1"/>
                </a:solidFill>
                <a:latin typeface="Times New Roman" panose="02020603050405020304" pitchFamily="18" charset="0"/>
                <a:cs typeface="Times New Roman" panose="02020603050405020304" pitchFamily="18" charset="0"/>
              </a:rPr>
              <a:t> </a:t>
            </a:r>
            <a:r>
              <a:rPr lang="en-US" sz="1200" dirty="0" err="1">
                <a:solidFill>
                  <a:schemeClr val="tx1"/>
                </a:solidFill>
                <a:latin typeface="Times New Roman" panose="02020603050405020304" pitchFamily="18" charset="0"/>
                <a:cs typeface="Times New Roman" panose="02020603050405020304" pitchFamily="18" charset="0"/>
              </a:rPr>
              <a:t>weerin</a:t>
            </a:r>
            <a:r>
              <a:rPr lang="en-US" sz="1200" dirty="0">
                <a:solidFill>
                  <a:schemeClr val="tx1"/>
                </a:solidFill>
                <a:latin typeface="Times New Roman" panose="02020603050405020304" pitchFamily="18" charset="0"/>
                <a:cs typeface="Times New Roman" panose="02020603050405020304" pitchFamily="18" charset="0"/>
              </a:rPr>
              <a:t>, an a tartan broach as </a:t>
            </a:r>
            <a:r>
              <a:rPr lang="en-US" sz="1200" dirty="0" err="1">
                <a:solidFill>
                  <a:schemeClr val="tx1"/>
                </a:solidFill>
                <a:latin typeface="Times New Roman" panose="02020603050405020304" pitchFamily="18" charset="0"/>
                <a:cs typeface="Times New Roman" panose="02020603050405020304" pitchFamily="18" charset="0"/>
              </a:rPr>
              <a:t>weel</a:t>
            </a:r>
            <a:r>
              <a:rPr lang="en-US" sz="1200" dirty="0">
                <a:solidFill>
                  <a:schemeClr val="tx1"/>
                </a:solidFill>
                <a:latin typeface="Times New Roman" panose="02020603050405020304" pitchFamily="18" charset="0"/>
                <a:cs typeface="Times New Roman" panose="02020603050405020304" pitchFamily="18" charset="0"/>
              </a:rPr>
              <a:t>. An </a:t>
            </a:r>
            <a:r>
              <a:rPr lang="en-US" sz="1200" dirty="0" err="1">
                <a:solidFill>
                  <a:schemeClr val="tx1"/>
                </a:solidFill>
                <a:latin typeface="Times New Roman" panose="02020603050405020304" pitchFamily="18" charset="0"/>
                <a:cs typeface="Times New Roman" panose="02020603050405020304" pitchFamily="18" charset="0"/>
              </a:rPr>
              <a:t>wut’n</a:t>
            </a:r>
            <a:r>
              <a:rPr lang="en-US" sz="1200" dirty="0">
                <a:solidFill>
                  <a:schemeClr val="tx1"/>
                </a:solidFill>
                <a:latin typeface="Times New Roman" panose="02020603050405020304" pitchFamily="18" charset="0"/>
                <a:cs typeface="Times New Roman" panose="02020603050405020304" pitchFamily="18" charset="0"/>
              </a:rPr>
              <a:t> you like ta take a wee </a:t>
            </a:r>
            <a:r>
              <a:rPr lang="en-US" sz="1200" dirty="0" err="1">
                <a:solidFill>
                  <a:schemeClr val="tx1"/>
                </a:solidFill>
                <a:latin typeface="Times New Roman" panose="02020603050405020304" pitchFamily="18" charset="0"/>
                <a:cs typeface="Times New Roman" panose="02020603050405020304" pitchFamily="18" charset="0"/>
              </a:rPr>
              <a:t>keek</a:t>
            </a:r>
            <a:r>
              <a:rPr lang="en-US" sz="1200" dirty="0">
                <a:solidFill>
                  <a:schemeClr val="tx1"/>
                </a:solidFill>
                <a:latin typeface="Times New Roman" panose="02020603050405020304" pitchFamily="18" charset="0"/>
                <a:cs typeface="Times New Roman" panose="02020603050405020304" pitchFamily="18" charset="0"/>
              </a:rPr>
              <a:t> at </a:t>
            </a:r>
            <a:r>
              <a:rPr lang="en-US" sz="1200" dirty="0" err="1">
                <a:solidFill>
                  <a:schemeClr val="tx1"/>
                </a:solidFill>
                <a:latin typeface="Times New Roman" panose="02020603050405020304" pitchFamily="18" charset="0"/>
                <a:cs typeface="Times New Roman" panose="02020603050405020304" pitchFamily="18" charset="0"/>
              </a:rPr>
              <a:t>mah</a:t>
            </a:r>
            <a:r>
              <a:rPr lang="en-US" sz="1200" dirty="0">
                <a:solidFill>
                  <a:schemeClr val="tx1"/>
                </a:solidFill>
                <a:latin typeface="Times New Roman" panose="02020603050405020304" pitchFamily="18" charset="0"/>
                <a:cs typeface="Times New Roman" panose="02020603050405020304" pitchFamily="18" charset="0"/>
              </a:rPr>
              <a:t> broadsword, no doubt. Aye. I seen </a:t>
            </a:r>
            <a:r>
              <a:rPr lang="en-US" sz="1200" dirty="0" err="1">
                <a:solidFill>
                  <a:schemeClr val="tx1"/>
                </a:solidFill>
                <a:latin typeface="Times New Roman" panose="02020603050405020304" pitchFamily="18" charset="0"/>
                <a:cs typeface="Times New Roman" panose="02020603050405020304" pitchFamily="18" charset="0"/>
              </a:rPr>
              <a:t>ya</a:t>
            </a:r>
            <a:r>
              <a:rPr lang="en-US" sz="1200" dirty="0">
                <a:solidFill>
                  <a:schemeClr val="tx1"/>
                </a:solidFill>
                <a:latin typeface="Times New Roman" panose="02020603050405020304" pitchFamily="18" charset="0"/>
                <a:cs typeface="Times New Roman" panose="02020603050405020304" pitchFamily="18" charset="0"/>
              </a:rPr>
              <a:t> </a:t>
            </a:r>
            <a:r>
              <a:rPr lang="en-US" sz="1200" dirty="0" err="1">
                <a:solidFill>
                  <a:schemeClr val="tx1"/>
                </a:solidFill>
                <a:latin typeface="Times New Roman" panose="02020603050405020304" pitchFamily="18" charset="0"/>
                <a:cs typeface="Times New Roman" panose="02020603050405020304" pitchFamily="18" charset="0"/>
              </a:rPr>
              <a:t>haverin</a:t>
            </a:r>
            <a:r>
              <a:rPr lang="en-US" sz="1200" dirty="0">
                <a:solidFill>
                  <a:schemeClr val="tx1"/>
                </a:solidFill>
                <a:latin typeface="Times New Roman" panose="02020603050405020304" pitchFamily="18" charset="0"/>
                <a:cs typeface="Times New Roman" panose="02020603050405020304" pitchFamily="18" charset="0"/>
              </a:rPr>
              <a:t>.”</a:t>
            </a:r>
          </a:p>
          <a:p>
            <a:pPr>
              <a:spcAft>
                <a:spcPts val="600"/>
              </a:spcAft>
            </a:pPr>
            <a:endParaRPr lang="en-US" sz="1200" dirty="0">
              <a:solidFill>
                <a:schemeClr val="tx1"/>
              </a:solidFill>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1"/>
                </a:solidFill>
                <a:latin typeface="Times New Roman" panose="02020603050405020304" pitchFamily="18" charset="0"/>
                <a:cs typeface="Times New Roman" panose="02020603050405020304" pitchFamily="18" charset="0"/>
              </a:rPr>
              <a:t>But as you can see, it is possible to go overboard.</a:t>
            </a:r>
          </a:p>
          <a:p>
            <a:endParaRPr lang="en-US" dirty="0">
              <a:solidFill>
                <a:schemeClr val="tx1"/>
              </a:solidFill>
            </a:endParaRPr>
          </a:p>
        </p:txBody>
      </p:sp>
      <p:sp>
        <p:nvSpPr>
          <p:cNvPr id="4" name="Slide Number Placeholder 3"/>
          <p:cNvSpPr>
            <a:spLocks noGrp="1"/>
          </p:cNvSpPr>
          <p:nvPr>
            <p:ph type="sldNum" sz="quarter" idx="5"/>
          </p:nvPr>
        </p:nvSpPr>
        <p:spPr/>
        <p:txBody>
          <a:bodyPr/>
          <a:lstStyle/>
          <a:p>
            <a:fld id="{0A3C37BE-C303-496D-B5CD-85F2937540FC}" type="slidenum">
              <a:rPr lang="en-US" smtClean="0"/>
              <a:t>32</a:t>
            </a:fld>
            <a:endParaRPr lang="en-US"/>
          </a:p>
        </p:txBody>
      </p:sp>
    </p:spTree>
    <p:extLst>
      <p:ext uri="{BB962C8B-B14F-4D97-AF65-F5344CB8AC3E}">
        <p14:creationId xmlns:p14="http://schemas.microsoft.com/office/powerpoint/2010/main" val="423954595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spcAft>
                <a:spcPts val="600"/>
              </a:spcAft>
            </a:pPr>
            <a:r>
              <a:rPr lang="en-US" sz="1200" dirty="0">
                <a:solidFill>
                  <a:schemeClr val="tx1"/>
                </a:solidFill>
              </a:rPr>
              <a:t>Occasionally, in real life conversations, people may use cultural dialectics when speaking English. Attempting to imitate this could be seen as a “racializing” style of stereotype.</a:t>
            </a:r>
          </a:p>
          <a:p>
            <a:pPr algn="l">
              <a:spcAft>
                <a:spcPts val="600"/>
              </a:spcAft>
            </a:pPr>
            <a:r>
              <a:rPr lang="en-US" sz="1200" dirty="0">
                <a:solidFill>
                  <a:schemeClr val="tx1"/>
                </a:solidFill>
              </a:rPr>
              <a:t>Comedian Margaret Cho points to the following you probably want to avoid:</a:t>
            </a:r>
          </a:p>
          <a:p>
            <a:pPr algn="l">
              <a:spcAft>
                <a:spcPts val="600"/>
              </a:spcAft>
            </a:pPr>
            <a:endParaRPr lang="en-US" sz="1200" dirty="0">
              <a:solidFill>
                <a:schemeClr val="tx1"/>
              </a:solidFill>
            </a:endParaRPr>
          </a:p>
          <a:p>
            <a:pPr algn="l">
              <a:spcAft>
                <a:spcPts val="600"/>
              </a:spcAft>
            </a:pPr>
            <a:r>
              <a:rPr lang="en-US" sz="1200" dirty="0">
                <a:solidFill>
                  <a:schemeClr val="tx1"/>
                </a:solidFill>
              </a:rPr>
              <a:t>wrong=</a:t>
            </a:r>
            <a:r>
              <a:rPr lang="en-US" sz="1200" dirty="0" err="1">
                <a:solidFill>
                  <a:schemeClr val="tx1"/>
                </a:solidFill>
              </a:rPr>
              <a:t>wong</a:t>
            </a:r>
            <a:endParaRPr lang="en-US" sz="1200" dirty="0">
              <a:solidFill>
                <a:schemeClr val="tx1"/>
              </a:solidFill>
            </a:endParaRPr>
          </a:p>
          <a:p>
            <a:pPr algn="l">
              <a:spcAft>
                <a:spcPts val="600"/>
              </a:spcAft>
            </a:pPr>
            <a:r>
              <a:rPr lang="en-US" sz="1200" dirty="0">
                <a:solidFill>
                  <a:schemeClr val="tx1"/>
                </a:solidFill>
              </a:rPr>
              <a:t>right=white</a:t>
            </a:r>
          </a:p>
          <a:p>
            <a:pPr algn="l">
              <a:spcAft>
                <a:spcPts val="600"/>
              </a:spcAft>
            </a:pPr>
            <a:r>
              <a:rPr lang="en-US" sz="1200" dirty="0">
                <a:solidFill>
                  <a:schemeClr val="tx1"/>
                </a:solidFill>
              </a:rPr>
              <a:t>fried rice=flied lice</a:t>
            </a:r>
          </a:p>
          <a:p>
            <a:pPr algn="l">
              <a:spcAft>
                <a:spcPts val="600"/>
              </a:spcAft>
            </a:pPr>
            <a:r>
              <a:rPr lang="en-US" sz="1200" dirty="0">
                <a:solidFill>
                  <a:schemeClr val="tx1"/>
                </a:solidFill>
              </a:rPr>
              <a:t>Eileen=Irene</a:t>
            </a:r>
          </a:p>
          <a:p>
            <a:pPr algn="l">
              <a:spcAft>
                <a:spcPts val="600"/>
              </a:spcAft>
            </a:pPr>
            <a:r>
              <a:rPr lang="en-US" sz="1200" dirty="0">
                <a:solidFill>
                  <a:schemeClr val="tx1"/>
                </a:solidFill>
              </a:rPr>
              <a:t>like=</a:t>
            </a:r>
            <a:r>
              <a:rPr lang="en-US" sz="1200" dirty="0" err="1">
                <a:solidFill>
                  <a:schemeClr val="tx1"/>
                </a:solidFill>
              </a:rPr>
              <a:t>rike</a:t>
            </a:r>
            <a:endParaRPr lang="en-US" sz="1200" dirty="0">
              <a:solidFill>
                <a:schemeClr val="tx1"/>
              </a:solidFill>
            </a:endParaRPr>
          </a:p>
          <a:p>
            <a:pPr algn="l">
              <a:spcAft>
                <a:spcPts val="600"/>
              </a:spcAft>
            </a:pPr>
            <a:r>
              <a:rPr lang="en-US" sz="1200" dirty="0">
                <a:solidFill>
                  <a:schemeClr val="tx1"/>
                </a:solidFill>
              </a:rPr>
              <a:t>hello=hero</a:t>
            </a:r>
          </a:p>
          <a:p>
            <a:pPr algn="l">
              <a:spcAft>
                <a:spcPts val="600"/>
              </a:spcAft>
            </a:pPr>
            <a:r>
              <a:rPr lang="en-US" sz="1200" dirty="0">
                <a:solidFill>
                  <a:schemeClr val="tx1"/>
                </a:solidFill>
              </a:rPr>
              <a:t>thank you=sank you</a:t>
            </a:r>
          </a:p>
          <a:p>
            <a:pPr algn="l">
              <a:spcAft>
                <a:spcPts val="600"/>
              </a:spcAft>
            </a:pPr>
            <a:r>
              <a:rPr lang="en-US" sz="1200" dirty="0">
                <a:solidFill>
                  <a:schemeClr val="tx1"/>
                </a:solidFill>
              </a:rPr>
              <a:t>I think so=I sink so</a:t>
            </a:r>
            <a:endParaRPr lang="en-US" sz="1200" dirty="0">
              <a:solidFill>
                <a:schemeClr val="tx1"/>
              </a:solidFill>
              <a:latin typeface="Times New Roman" panose="02020603050405020304" pitchFamily="18" charset="0"/>
              <a:cs typeface="Times New Roman" panose="02020603050405020304" pitchFamily="18" charset="0"/>
            </a:endParaRPr>
          </a:p>
          <a:p>
            <a:pPr algn="l">
              <a:spcAft>
                <a:spcPts val="600"/>
              </a:spcAft>
            </a:pPr>
            <a:endParaRPr lang="en-US" sz="1200" dirty="0">
              <a:solidFill>
                <a:schemeClr val="tx1"/>
              </a:solidFill>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0A3C37BE-C303-496D-B5CD-85F2937540FC}" type="slidenum">
              <a:rPr lang="en-US" smtClean="0"/>
              <a:t>33</a:t>
            </a:fld>
            <a:endParaRPr lang="en-US"/>
          </a:p>
        </p:txBody>
      </p:sp>
    </p:spTree>
    <p:extLst>
      <p:ext uri="{BB962C8B-B14F-4D97-AF65-F5344CB8AC3E}">
        <p14:creationId xmlns:p14="http://schemas.microsoft.com/office/powerpoint/2010/main" val="53469149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600"/>
              </a:spcAft>
            </a:pPr>
            <a:r>
              <a:rPr lang="en-US" sz="1200" dirty="0">
                <a:solidFill>
                  <a:schemeClr val="tx1"/>
                </a:solidFill>
                <a:latin typeface="+mn-lt"/>
              </a:rPr>
              <a:t>In 2018, a comedian produced a documentary entitled “The Problem with </a:t>
            </a:r>
            <a:r>
              <a:rPr lang="en-US" sz="1200" dirty="0" err="1">
                <a:solidFill>
                  <a:schemeClr val="tx1"/>
                </a:solidFill>
                <a:latin typeface="+mn-lt"/>
              </a:rPr>
              <a:t>Apu</a:t>
            </a:r>
            <a:r>
              <a:rPr lang="en-US" sz="1200" dirty="0">
                <a:solidFill>
                  <a:schemeClr val="tx1"/>
                </a:solidFill>
                <a:latin typeface="+mn-lt"/>
              </a:rPr>
              <a:t>” which led to the New York Times publishing a series of editorials pointing out the numerous stereotypes the fictional character on the animated TV series “The Simpsons” perpetuates against people from South Asian descent.</a:t>
            </a:r>
          </a:p>
          <a:p>
            <a:pPr>
              <a:spcAft>
                <a:spcPts val="600"/>
              </a:spcAft>
            </a:pPr>
            <a:r>
              <a:rPr lang="en-US" sz="1200" dirty="0">
                <a:solidFill>
                  <a:schemeClr val="tx1"/>
                </a:solidFill>
                <a:latin typeface="+mn-lt"/>
              </a:rPr>
              <a:t>As a result, the show stopped using the character and Hank Azaria stepped down as the voice actor.</a:t>
            </a:r>
          </a:p>
          <a:p>
            <a:pPr>
              <a:spcAft>
                <a:spcPts val="600"/>
              </a:spcAft>
            </a:pPr>
            <a:endParaRPr lang="en-US" sz="1200" dirty="0">
              <a:solidFill>
                <a:schemeClr val="tx1"/>
              </a:solidFill>
              <a:latin typeface="+mn-lt"/>
            </a:endParaRPr>
          </a:p>
          <a:p>
            <a:pPr>
              <a:spcAft>
                <a:spcPts val="600"/>
              </a:spcAft>
            </a:pPr>
            <a:r>
              <a:rPr lang="en-US" sz="1200" dirty="0">
                <a:solidFill>
                  <a:schemeClr val="tx1"/>
                </a:solidFill>
                <a:latin typeface="+mn-lt"/>
              </a:rPr>
              <a:t>The stereotypical dialectic to avoid is swapping out “B” for “P” and speaking very fast with a monotonous cadence.</a:t>
            </a:r>
          </a:p>
          <a:p>
            <a:pPr>
              <a:spcAft>
                <a:spcPts val="600"/>
              </a:spcAft>
            </a:pPr>
            <a:endParaRPr lang="en-US" sz="1200" dirty="0">
              <a:solidFill>
                <a:schemeClr val="tx1"/>
              </a:solidFill>
              <a:latin typeface="+mn-lt"/>
            </a:endParaRPr>
          </a:p>
          <a:p>
            <a:pPr lvl="1">
              <a:spcAft>
                <a:spcPts val="600"/>
              </a:spcAft>
            </a:pPr>
            <a:r>
              <a:rPr lang="en-US" sz="1200" dirty="0" err="1">
                <a:solidFill>
                  <a:schemeClr val="tx1"/>
                </a:solidFill>
                <a:latin typeface="+mn-lt"/>
                <a:cs typeface="Times New Roman" panose="02020603050405020304" pitchFamily="18" charset="0"/>
              </a:rPr>
              <a:t>Beeble</a:t>
            </a:r>
            <a:r>
              <a:rPr lang="en-US" sz="1200" dirty="0">
                <a:solidFill>
                  <a:schemeClr val="tx1"/>
                </a:solidFill>
                <a:latin typeface="+mn-lt"/>
                <a:cs typeface="Times New Roman" panose="02020603050405020304" pitchFamily="18" charset="0"/>
              </a:rPr>
              <a:t> say it’s no </a:t>
            </a:r>
            <a:r>
              <a:rPr lang="en-US" sz="1200" dirty="0" err="1">
                <a:solidFill>
                  <a:schemeClr val="tx1"/>
                </a:solidFill>
                <a:latin typeface="+mn-lt"/>
                <a:cs typeface="Times New Roman" panose="02020603050405020304" pitchFamily="18" charset="0"/>
              </a:rPr>
              <a:t>broblem</a:t>
            </a:r>
            <a:r>
              <a:rPr lang="en-US" sz="1200" dirty="0">
                <a:solidFill>
                  <a:schemeClr val="tx1"/>
                </a:solidFill>
                <a:latin typeface="+mn-lt"/>
                <a:cs typeface="Times New Roman" panose="02020603050405020304" pitchFamily="18" charset="0"/>
              </a:rPr>
              <a:t>.=People say it’s not a problem.</a:t>
            </a:r>
          </a:p>
        </p:txBody>
      </p:sp>
      <p:sp>
        <p:nvSpPr>
          <p:cNvPr id="4" name="Slide Number Placeholder 3"/>
          <p:cNvSpPr>
            <a:spLocks noGrp="1"/>
          </p:cNvSpPr>
          <p:nvPr>
            <p:ph type="sldNum" sz="quarter" idx="5"/>
          </p:nvPr>
        </p:nvSpPr>
        <p:spPr/>
        <p:txBody>
          <a:bodyPr/>
          <a:lstStyle/>
          <a:p>
            <a:fld id="{0A3C37BE-C303-496D-B5CD-85F2937540FC}" type="slidenum">
              <a:rPr lang="en-US" smtClean="0"/>
              <a:t>34</a:t>
            </a:fld>
            <a:endParaRPr lang="en-US"/>
          </a:p>
        </p:txBody>
      </p:sp>
    </p:spTree>
    <p:extLst>
      <p:ext uri="{BB962C8B-B14F-4D97-AF65-F5344CB8AC3E}">
        <p14:creationId xmlns:p14="http://schemas.microsoft.com/office/powerpoint/2010/main" val="411231834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600"/>
              </a:spcAft>
            </a:pPr>
            <a:r>
              <a:rPr lang="en-US" sz="1200" dirty="0">
                <a:solidFill>
                  <a:schemeClr val="tx1"/>
                </a:solidFill>
              </a:rPr>
              <a:t>Comedian Steve Harvey has a famous routine where he riffs on Ebonics which encompasses a specific dialect of American English. Many sources can point to stereotypical dialect you want to avoid:</a:t>
            </a:r>
          </a:p>
          <a:p>
            <a:pPr>
              <a:spcAft>
                <a:spcPts val="600"/>
              </a:spcAft>
            </a:pPr>
            <a:endParaRPr lang="en-US" sz="1200" dirty="0">
              <a:solidFill>
                <a:schemeClr val="tx1"/>
              </a:solidFill>
            </a:endParaRPr>
          </a:p>
          <a:p>
            <a:pPr lvl="1">
              <a:spcAft>
                <a:spcPts val="600"/>
              </a:spcAft>
            </a:pPr>
            <a:r>
              <a:rPr lang="en-US" sz="1200" dirty="0">
                <a:solidFill>
                  <a:schemeClr val="tx1"/>
                </a:solidFill>
              </a:rPr>
              <a:t>She BIN </a:t>
            </a:r>
            <a:r>
              <a:rPr lang="en-US" sz="1200" dirty="0" err="1">
                <a:solidFill>
                  <a:schemeClr val="tx1"/>
                </a:solidFill>
              </a:rPr>
              <a:t>hadat</a:t>
            </a:r>
            <a:r>
              <a:rPr lang="en-US" sz="1200" dirty="0">
                <a:solidFill>
                  <a:schemeClr val="tx1"/>
                </a:solidFill>
              </a:rPr>
              <a:t> </a:t>
            </a:r>
            <a:r>
              <a:rPr lang="en-US" sz="1200" dirty="0" err="1">
                <a:solidFill>
                  <a:schemeClr val="tx1"/>
                </a:solidFill>
              </a:rPr>
              <a:t>han</a:t>
            </a:r>
            <a:r>
              <a:rPr lang="en-US" sz="1200" dirty="0">
                <a:solidFill>
                  <a:schemeClr val="tx1"/>
                </a:solidFill>
              </a:rPr>
              <a:t>’-made dress.</a:t>
            </a:r>
          </a:p>
          <a:p>
            <a:pPr lvl="1">
              <a:spcAft>
                <a:spcPts val="600"/>
              </a:spcAft>
            </a:pPr>
            <a:r>
              <a:rPr lang="en-US" sz="1200" dirty="0">
                <a:solidFill>
                  <a:schemeClr val="tx1"/>
                </a:solidFill>
              </a:rPr>
              <a:t>=She’s had that hand-made dress for a long time, and still does.</a:t>
            </a:r>
          </a:p>
          <a:p>
            <a:pPr lvl="1">
              <a:spcAft>
                <a:spcPts val="600"/>
              </a:spcAft>
            </a:pPr>
            <a:endParaRPr lang="en-US" sz="1200" dirty="0">
              <a:solidFill>
                <a:schemeClr val="tx1"/>
              </a:solidFill>
            </a:endParaRPr>
          </a:p>
          <a:p>
            <a:pPr lvl="1">
              <a:spcAft>
                <a:spcPts val="600"/>
              </a:spcAft>
            </a:pPr>
            <a:r>
              <a:rPr lang="en-US" sz="1200" dirty="0">
                <a:solidFill>
                  <a:schemeClr val="tx1"/>
                </a:solidFill>
              </a:rPr>
              <a:t>Ah own no </a:t>
            </a:r>
            <a:r>
              <a:rPr lang="en-US" sz="1200" dirty="0" err="1">
                <a:solidFill>
                  <a:schemeClr val="tx1"/>
                </a:solidFill>
              </a:rPr>
              <a:t>wut</a:t>
            </a:r>
            <a:r>
              <a:rPr lang="en-US" sz="1200" dirty="0">
                <a:solidFill>
                  <a:schemeClr val="tx1"/>
                </a:solidFill>
              </a:rPr>
              <a:t> homey be </a:t>
            </a:r>
            <a:r>
              <a:rPr lang="en-US" sz="1200" dirty="0" err="1">
                <a:solidFill>
                  <a:schemeClr val="tx1"/>
                </a:solidFill>
              </a:rPr>
              <a:t>doin</a:t>
            </a:r>
            <a:r>
              <a:rPr lang="en-US" sz="1200" dirty="0">
                <a:solidFill>
                  <a:schemeClr val="tx1"/>
                </a:solidFill>
              </a:rPr>
              <a:t>.</a:t>
            </a:r>
          </a:p>
          <a:p>
            <a:pPr lvl="1">
              <a:spcAft>
                <a:spcPts val="600"/>
              </a:spcAft>
            </a:pPr>
            <a:r>
              <a:rPr lang="en-US" sz="1200" dirty="0">
                <a:solidFill>
                  <a:schemeClr val="tx1"/>
                </a:solidFill>
              </a:rPr>
              <a:t>=I don’t know what my friend is usually doing.</a:t>
            </a:r>
          </a:p>
          <a:p>
            <a:pPr lvl="1">
              <a:spcAft>
                <a:spcPts val="600"/>
              </a:spcAft>
            </a:pPr>
            <a:endParaRPr lang="en-US" sz="1200" dirty="0">
              <a:solidFill>
                <a:schemeClr val="tx1"/>
              </a:solidFill>
            </a:endParaRPr>
          </a:p>
          <a:p>
            <a:pPr lvl="1">
              <a:spcAft>
                <a:spcPts val="600"/>
              </a:spcAft>
            </a:pPr>
            <a:r>
              <a:rPr lang="en-US" sz="1200" dirty="0">
                <a:solidFill>
                  <a:schemeClr val="tx1"/>
                </a:solidFill>
              </a:rPr>
              <a:t>Ah ax </a:t>
            </a:r>
            <a:r>
              <a:rPr lang="en-US" sz="1200" dirty="0" err="1">
                <a:solidFill>
                  <a:schemeClr val="tx1"/>
                </a:solidFill>
              </a:rPr>
              <a:t>Ruf</a:t>
            </a:r>
            <a:r>
              <a:rPr lang="en-US" sz="1200" dirty="0">
                <a:solidFill>
                  <a:schemeClr val="tx1"/>
                </a:solidFill>
              </a:rPr>
              <a:t> cud she bring it </a:t>
            </a:r>
            <a:r>
              <a:rPr lang="en-US" sz="1200" dirty="0" err="1">
                <a:solidFill>
                  <a:schemeClr val="tx1"/>
                </a:solidFill>
              </a:rPr>
              <a:t>ovah</a:t>
            </a:r>
            <a:r>
              <a:rPr lang="en-US" sz="1200" dirty="0">
                <a:solidFill>
                  <a:schemeClr val="tx1"/>
                </a:solidFill>
              </a:rPr>
              <a:t> to Tom crib.</a:t>
            </a:r>
          </a:p>
          <a:p>
            <a:pPr lvl="1">
              <a:spcAft>
                <a:spcPts val="600"/>
              </a:spcAft>
            </a:pPr>
            <a:r>
              <a:rPr lang="en-US" sz="1200" dirty="0">
                <a:solidFill>
                  <a:schemeClr val="tx1"/>
                </a:solidFill>
              </a:rPr>
              <a:t>=I asked Ruth if/whether she could bring it over to Tom’s place. </a:t>
            </a:r>
          </a:p>
          <a:p>
            <a:pPr lvl="1">
              <a:spcAft>
                <a:spcPts val="600"/>
              </a:spcAft>
            </a:pPr>
            <a:endParaRPr lang="en-US" sz="1200" dirty="0">
              <a:solidFill>
                <a:schemeClr val="tx1"/>
              </a:solidFill>
            </a:endParaRPr>
          </a:p>
          <a:p>
            <a:pPr lvl="1">
              <a:spcAft>
                <a:spcPts val="600"/>
              </a:spcAft>
            </a:pPr>
            <a:r>
              <a:rPr lang="en-US" sz="1200" dirty="0">
                <a:solidFill>
                  <a:schemeClr val="tx1"/>
                </a:solidFill>
              </a:rPr>
              <a:t>(*Source: Hamilton University—</a:t>
            </a:r>
            <a:r>
              <a:rPr lang="en-US" sz="1200" i="1" dirty="0">
                <a:solidFill>
                  <a:schemeClr val="tx1"/>
                </a:solidFill>
              </a:rPr>
              <a:t>What is Ebonics?</a:t>
            </a:r>
            <a:r>
              <a:rPr lang="en-US" sz="1200" dirty="0">
                <a:solidFill>
                  <a:schemeClr val="tx1"/>
                </a:solidFill>
              </a:rPr>
              <a:t>)</a:t>
            </a:r>
            <a:endParaRPr lang="en-US" sz="1200" dirty="0">
              <a:solidFill>
                <a:schemeClr val="tx1"/>
              </a:solidFill>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0A3C37BE-C303-496D-B5CD-85F2937540FC}" type="slidenum">
              <a:rPr lang="en-US" smtClean="0"/>
              <a:t>35</a:t>
            </a:fld>
            <a:endParaRPr lang="en-US"/>
          </a:p>
        </p:txBody>
      </p:sp>
    </p:spTree>
    <p:extLst>
      <p:ext uri="{BB962C8B-B14F-4D97-AF65-F5344CB8AC3E}">
        <p14:creationId xmlns:p14="http://schemas.microsoft.com/office/powerpoint/2010/main" val="209863572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GOOD DIALOGUE SOUNDS UNIQUE FOR EVERY CHARACTER</a:t>
            </a:r>
          </a:p>
          <a:p>
            <a:endParaRPr lang="en-US" dirty="0"/>
          </a:p>
        </p:txBody>
      </p:sp>
      <p:sp>
        <p:nvSpPr>
          <p:cNvPr id="4" name="Slide Number Placeholder 3"/>
          <p:cNvSpPr>
            <a:spLocks noGrp="1"/>
          </p:cNvSpPr>
          <p:nvPr>
            <p:ph type="sldNum" sz="quarter" idx="5"/>
          </p:nvPr>
        </p:nvSpPr>
        <p:spPr/>
        <p:txBody>
          <a:bodyPr/>
          <a:lstStyle/>
          <a:p>
            <a:fld id="{0A3C37BE-C303-496D-B5CD-85F2937540FC}" type="slidenum">
              <a:rPr lang="en-US" smtClean="0"/>
              <a:t>36</a:t>
            </a:fld>
            <a:endParaRPr lang="en-US"/>
          </a:p>
        </p:txBody>
      </p:sp>
    </p:spTree>
    <p:extLst>
      <p:ext uri="{BB962C8B-B14F-4D97-AF65-F5344CB8AC3E}">
        <p14:creationId xmlns:p14="http://schemas.microsoft.com/office/powerpoint/2010/main" val="302969198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Every character has to have his or her own voice complete with his or her own preferred speech pattern, rhythm, and dialect.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Otherwise, all of your characters are going to sound like just one person.</a:t>
            </a:r>
          </a:p>
          <a:p>
            <a:endParaRPr lang="en-US" dirty="0"/>
          </a:p>
        </p:txBody>
      </p:sp>
      <p:sp>
        <p:nvSpPr>
          <p:cNvPr id="4" name="Slide Number Placeholder 3"/>
          <p:cNvSpPr>
            <a:spLocks noGrp="1"/>
          </p:cNvSpPr>
          <p:nvPr>
            <p:ph type="sldNum" sz="quarter" idx="5"/>
          </p:nvPr>
        </p:nvSpPr>
        <p:spPr/>
        <p:txBody>
          <a:bodyPr/>
          <a:lstStyle/>
          <a:p>
            <a:fld id="{0A3C37BE-C303-496D-B5CD-85F2937540FC}" type="slidenum">
              <a:rPr lang="en-US" smtClean="0"/>
              <a:t>37</a:t>
            </a:fld>
            <a:endParaRPr lang="en-US"/>
          </a:p>
        </p:txBody>
      </p:sp>
    </p:spTree>
    <p:extLst>
      <p:ext uri="{BB962C8B-B14F-4D97-AF65-F5344CB8AC3E}">
        <p14:creationId xmlns:p14="http://schemas.microsoft.com/office/powerpoint/2010/main" val="289775969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Agenda (Three Acts)</a:t>
            </a:r>
          </a:p>
          <a:p>
            <a:r>
              <a:rPr lang="en-US" sz="1200" strike="sngStrike" kern="1200" dirty="0">
                <a:solidFill>
                  <a:schemeClr val="tx1"/>
                </a:solidFill>
                <a:effectLst/>
                <a:latin typeface="+mn-lt"/>
                <a:ea typeface="+mn-ea"/>
                <a:cs typeface="+mn-cs"/>
              </a:rPr>
              <a:t>I. Characteristics of Good Dialogue</a:t>
            </a:r>
          </a:p>
          <a:p>
            <a:r>
              <a:rPr lang="en-US" sz="1200" kern="1200" dirty="0">
                <a:solidFill>
                  <a:schemeClr val="tx1"/>
                </a:solidFill>
                <a:effectLst/>
                <a:latin typeface="+mn-lt"/>
                <a:ea typeface="+mn-ea"/>
                <a:cs typeface="+mn-cs"/>
              </a:rPr>
              <a:t>II. He Said / She Said</a:t>
            </a:r>
          </a:p>
          <a:p>
            <a:r>
              <a:rPr lang="en-US" sz="1200" kern="1200" dirty="0">
                <a:solidFill>
                  <a:schemeClr val="tx1"/>
                </a:solidFill>
                <a:effectLst/>
                <a:latin typeface="+mn-lt"/>
                <a:ea typeface="+mn-ea"/>
                <a:cs typeface="+mn-cs"/>
              </a:rPr>
              <a:t>III. Techniques for Super Realistic dialogue</a:t>
            </a:r>
          </a:p>
        </p:txBody>
      </p:sp>
      <p:sp>
        <p:nvSpPr>
          <p:cNvPr id="4" name="Slide Number Placeholder 3"/>
          <p:cNvSpPr>
            <a:spLocks noGrp="1"/>
          </p:cNvSpPr>
          <p:nvPr>
            <p:ph type="sldNum" sz="quarter" idx="5"/>
          </p:nvPr>
        </p:nvSpPr>
        <p:spPr/>
        <p:txBody>
          <a:bodyPr/>
          <a:lstStyle/>
          <a:p>
            <a:fld id="{0A3C37BE-C303-496D-B5CD-85F2937540FC}" type="slidenum">
              <a:rPr lang="en-US" smtClean="0"/>
              <a:t>38</a:t>
            </a:fld>
            <a:endParaRPr lang="en-US"/>
          </a:p>
        </p:txBody>
      </p:sp>
    </p:spTree>
    <p:extLst>
      <p:ext uri="{BB962C8B-B14F-4D97-AF65-F5344CB8AC3E}">
        <p14:creationId xmlns:p14="http://schemas.microsoft.com/office/powerpoint/2010/main" val="173149476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Act II: </a:t>
            </a:r>
            <a:r>
              <a:rPr lang="en-US" sz="1200" b="1" kern="1200" dirty="0">
                <a:solidFill>
                  <a:schemeClr val="tx1"/>
                </a:solidFill>
                <a:effectLst/>
                <a:latin typeface="+mn-lt"/>
                <a:ea typeface="+mn-ea"/>
                <a:cs typeface="+mn-cs"/>
              </a:rPr>
              <a:t>HE SAID / SHE SAID</a:t>
            </a:r>
          </a:p>
          <a:p>
            <a:r>
              <a:rPr lang="en-US" sz="1200" kern="1200" dirty="0">
                <a:solidFill>
                  <a:schemeClr val="tx1"/>
                </a:solidFill>
                <a:effectLst/>
                <a:latin typeface="+mn-lt"/>
                <a:ea typeface="+mn-ea"/>
                <a:cs typeface="+mn-cs"/>
              </a:rPr>
              <a:t>The key to super realistic dialogue</a:t>
            </a:r>
          </a:p>
          <a:p>
            <a:endParaRPr lang="en-US" dirty="0"/>
          </a:p>
        </p:txBody>
      </p:sp>
      <p:sp>
        <p:nvSpPr>
          <p:cNvPr id="4" name="Slide Number Placeholder 3"/>
          <p:cNvSpPr>
            <a:spLocks noGrp="1"/>
          </p:cNvSpPr>
          <p:nvPr>
            <p:ph type="sldNum" sz="quarter" idx="5"/>
          </p:nvPr>
        </p:nvSpPr>
        <p:spPr/>
        <p:txBody>
          <a:bodyPr/>
          <a:lstStyle/>
          <a:p>
            <a:fld id="{0A3C37BE-C303-496D-B5CD-85F2937540FC}" type="slidenum">
              <a:rPr lang="en-US" smtClean="0"/>
              <a:t>39</a:t>
            </a:fld>
            <a:endParaRPr lang="en-US"/>
          </a:p>
        </p:txBody>
      </p:sp>
    </p:spTree>
    <p:extLst>
      <p:ext uri="{BB962C8B-B14F-4D97-AF65-F5344CB8AC3E}">
        <p14:creationId xmlns:p14="http://schemas.microsoft.com/office/powerpoint/2010/main" val="14858845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Good dialogue can establish the mood. Playing off characters’ verbal exchanges can set an atmosphere for each scene.</a:t>
            </a:r>
          </a:p>
          <a:p>
            <a:r>
              <a:rPr lang="en-US" sz="1200" kern="1200" dirty="0">
                <a:solidFill>
                  <a:schemeClr val="tx1"/>
                </a:solidFill>
                <a:effectLst/>
                <a:latin typeface="+mn-lt"/>
                <a:ea typeface="+mn-ea"/>
                <a:cs typeface="+mn-cs"/>
              </a:rPr>
              <a:t>Good dialogue creates tension in what’s spoken, and especially in what’s not spoken.</a:t>
            </a:r>
          </a:p>
        </p:txBody>
      </p:sp>
      <p:sp>
        <p:nvSpPr>
          <p:cNvPr id="4" name="Slide Number Placeholder 3"/>
          <p:cNvSpPr>
            <a:spLocks noGrp="1"/>
          </p:cNvSpPr>
          <p:nvPr>
            <p:ph type="sldNum" sz="quarter" idx="5"/>
          </p:nvPr>
        </p:nvSpPr>
        <p:spPr/>
        <p:txBody>
          <a:bodyPr/>
          <a:lstStyle/>
          <a:p>
            <a:fld id="{0A3C37BE-C303-496D-B5CD-85F2937540FC}" type="slidenum">
              <a:rPr lang="en-US" smtClean="0"/>
              <a:t>4</a:t>
            </a:fld>
            <a:endParaRPr lang="en-US"/>
          </a:p>
        </p:txBody>
      </p:sp>
    </p:spTree>
    <p:extLst>
      <p:ext uri="{BB962C8B-B14F-4D97-AF65-F5344CB8AC3E}">
        <p14:creationId xmlns:p14="http://schemas.microsoft.com/office/powerpoint/2010/main" val="45274989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200" dirty="0"/>
              <a:t>There are </a:t>
            </a:r>
            <a:r>
              <a:rPr lang="en-US" sz="1200" b="1" dirty="0"/>
              <a:t>fundamental differences between men and women </a:t>
            </a:r>
            <a:r>
              <a:rPr lang="en-US" sz="1200" dirty="0"/>
              <a:t>and you can accurately depict these differences in your dialogue (and the narrative). </a:t>
            </a:r>
          </a:p>
          <a:p>
            <a:r>
              <a:rPr lang="en-US" dirty="0"/>
              <a:t>SHE tends to speak very </a:t>
            </a:r>
            <a:r>
              <a:rPr lang="en-US" b="1" dirty="0"/>
              <a:t>passively</a:t>
            </a:r>
            <a:r>
              <a:rPr lang="en-US" dirty="0"/>
              <a:t> at all times to either sex.</a:t>
            </a:r>
          </a:p>
          <a:p>
            <a:r>
              <a:rPr lang="en-US" dirty="0"/>
              <a:t>HE tends to speak more </a:t>
            </a:r>
            <a:r>
              <a:rPr lang="en-US" b="1" dirty="0"/>
              <a:t>actively</a:t>
            </a:r>
            <a:r>
              <a:rPr lang="en-US" dirty="0"/>
              <a:t> to men and somewhat less actively to women.</a:t>
            </a:r>
          </a:p>
          <a:p>
            <a:r>
              <a:rPr lang="en-US" dirty="0"/>
              <a:t>SHE seeks </a:t>
            </a:r>
            <a:r>
              <a:rPr lang="en-US" b="1" dirty="0"/>
              <a:t>consensus</a:t>
            </a:r>
            <a:r>
              <a:rPr lang="en-US" dirty="0"/>
              <a:t>, agreement, validation and </a:t>
            </a:r>
            <a:r>
              <a:rPr lang="en-US" b="1" dirty="0"/>
              <a:t>without ownership</a:t>
            </a:r>
            <a:r>
              <a:rPr lang="en-US" dirty="0"/>
              <a:t>.</a:t>
            </a:r>
          </a:p>
          <a:p>
            <a:r>
              <a:rPr lang="en-US" dirty="0"/>
              <a:t>HE makes </a:t>
            </a:r>
            <a:r>
              <a:rPr lang="en-US" b="1" dirty="0"/>
              <a:t>individual</a:t>
            </a:r>
            <a:r>
              <a:rPr lang="en-US" dirty="0"/>
              <a:t> choices and </a:t>
            </a:r>
            <a:r>
              <a:rPr lang="en-US" b="1" dirty="0"/>
              <a:t>with</a:t>
            </a:r>
            <a:r>
              <a:rPr lang="en-US" dirty="0"/>
              <a:t> </a:t>
            </a:r>
            <a:r>
              <a:rPr lang="en-US" b="1" dirty="0"/>
              <a:t>ownership</a:t>
            </a:r>
            <a:r>
              <a:rPr lang="en-US" dirty="0"/>
              <a:t>.</a:t>
            </a:r>
          </a:p>
        </p:txBody>
      </p:sp>
      <p:sp>
        <p:nvSpPr>
          <p:cNvPr id="4" name="Slide Number Placeholder 3"/>
          <p:cNvSpPr>
            <a:spLocks noGrp="1"/>
          </p:cNvSpPr>
          <p:nvPr>
            <p:ph type="sldNum" sz="quarter" idx="5"/>
          </p:nvPr>
        </p:nvSpPr>
        <p:spPr/>
        <p:txBody>
          <a:bodyPr/>
          <a:lstStyle/>
          <a:p>
            <a:fld id="{0A3C37BE-C303-496D-B5CD-85F2937540FC}" type="slidenum">
              <a:rPr lang="en-US" smtClean="0"/>
              <a:t>40</a:t>
            </a:fld>
            <a:endParaRPr lang="en-US"/>
          </a:p>
        </p:txBody>
      </p:sp>
    </p:spTree>
    <p:extLst>
      <p:ext uri="{BB962C8B-B14F-4D97-AF65-F5344CB8AC3E}">
        <p14:creationId xmlns:p14="http://schemas.microsoft.com/office/powerpoint/2010/main" val="165718914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 speaks much more </a:t>
            </a:r>
            <a:r>
              <a:rPr lang="en-US" b="1" dirty="0"/>
              <a:t>actively</a:t>
            </a:r>
            <a:r>
              <a:rPr lang="en-US" dirty="0"/>
              <a:t> and with </a:t>
            </a:r>
            <a:r>
              <a:rPr lang="en-US" b="1" dirty="0"/>
              <a:t>ownership</a:t>
            </a:r>
          </a:p>
          <a:p>
            <a:pPr algn="l"/>
            <a:r>
              <a:rPr lang="en-US" dirty="0"/>
              <a:t>I did this. I fought that. I grilled this or that. </a:t>
            </a:r>
          </a:p>
          <a:p>
            <a:pPr algn="l"/>
            <a:r>
              <a:rPr lang="en-US" dirty="0"/>
              <a:t>I killed something. She cooked the thing I killed yesterday. </a:t>
            </a:r>
          </a:p>
          <a:p>
            <a:pPr algn="l"/>
            <a:r>
              <a:rPr lang="en-US" dirty="0"/>
              <a:t>I caught something else. I’ll go do that tomorrow. </a:t>
            </a:r>
          </a:p>
          <a:p>
            <a:pPr algn="l"/>
            <a:r>
              <a:rPr lang="en-US" dirty="0"/>
              <a:t>I made some money. He ran a 10k.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 hit bad traffic on the way in.</a:t>
            </a:r>
          </a:p>
          <a:p>
            <a:pPr algn="l"/>
            <a:r>
              <a:rPr lang="en-US" dirty="0"/>
              <a:t>You should to do this or that. He ought to know better.</a:t>
            </a:r>
          </a:p>
          <a:p>
            <a:pPr algn="l"/>
            <a:r>
              <a:rPr lang="en-US" dirty="0"/>
              <a:t>I showed her how to do it twice already.</a:t>
            </a:r>
          </a:p>
          <a:p>
            <a:pPr algn="l"/>
            <a:r>
              <a:rPr lang="en-US" dirty="0"/>
              <a:t>How much should we make/take/bring?</a:t>
            </a:r>
          </a:p>
          <a:p>
            <a:pPr algn="l"/>
            <a:endParaRPr lang="en-US" dirty="0"/>
          </a:p>
          <a:p>
            <a:endParaRPr lang="en-US" b="0" dirty="0"/>
          </a:p>
        </p:txBody>
      </p:sp>
      <p:sp>
        <p:nvSpPr>
          <p:cNvPr id="4" name="Slide Number Placeholder 3"/>
          <p:cNvSpPr>
            <a:spLocks noGrp="1"/>
          </p:cNvSpPr>
          <p:nvPr>
            <p:ph type="sldNum" sz="quarter" idx="5"/>
          </p:nvPr>
        </p:nvSpPr>
        <p:spPr/>
        <p:txBody>
          <a:bodyPr/>
          <a:lstStyle/>
          <a:p>
            <a:fld id="{0A3C37BE-C303-496D-B5CD-85F2937540FC}" type="slidenum">
              <a:rPr lang="en-US" smtClean="0"/>
              <a:t>41</a:t>
            </a:fld>
            <a:endParaRPr lang="en-US"/>
          </a:p>
        </p:txBody>
      </p:sp>
    </p:spTree>
    <p:extLst>
      <p:ext uri="{BB962C8B-B14F-4D97-AF65-F5344CB8AC3E}">
        <p14:creationId xmlns:p14="http://schemas.microsoft.com/office/powerpoint/2010/main" val="188049151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1" dirty="0"/>
              <a:t>SHE speaks more passively</a:t>
            </a:r>
          </a:p>
          <a:p>
            <a:pPr algn="l"/>
            <a:r>
              <a:rPr lang="en-US" dirty="0"/>
              <a:t>I was thinking about what you said.</a:t>
            </a:r>
          </a:p>
          <a:p>
            <a:pPr algn="l"/>
            <a:r>
              <a:rPr lang="en-US" dirty="0"/>
              <a:t>Seemed like he was enjoying our conversation.</a:t>
            </a:r>
          </a:p>
          <a:p>
            <a:pPr algn="l"/>
            <a:r>
              <a:rPr lang="en-US" dirty="0"/>
              <a:t>He is such a good boy.</a:t>
            </a:r>
          </a:p>
          <a:p>
            <a:pPr algn="l"/>
            <a:r>
              <a:rPr lang="en-US" dirty="0"/>
              <a:t>She is so pretty.</a:t>
            </a:r>
          </a:p>
          <a:p>
            <a:pPr algn="l"/>
            <a:r>
              <a:rPr lang="en-US" dirty="0"/>
              <a:t>My hair is not cooperating today.</a:t>
            </a:r>
          </a:p>
          <a:p>
            <a:pPr algn="l"/>
            <a:r>
              <a:rPr lang="en-US" dirty="0"/>
              <a:t>Traffic was really bad and made me late.</a:t>
            </a:r>
          </a:p>
          <a:p>
            <a:pPr algn="l"/>
            <a:r>
              <a:rPr lang="en-US" dirty="0"/>
              <a:t>Someone should do this or that.</a:t>
            </a:r>
          </a:p>
          <a:p>
            <a:pPr algn="l"/>
            <a:r>
              <a:rPr lang="en-US" dirty="0"/>
              <a:t>I was starving. That was a really good meal.</a:t>
            </a:r>
          </a:p>
          <a:p>
            <a:pPr algn="l"/>
            <a:r>
              <a:rPr lang="en-US" dirty="0"/>
              <a:t>She was talking about that last week.</a:t>
            </a:r>
          </a:p>
          <a:p>
            <a:pPr algn="l"/>
            <a:r>
              <a:rPr lang="en-US" dirty="0"/>
              <a:t>He is going to be trouble.</a:t>
            </a:r>
          </a:p>
          <a:p>
            <a:pPr algn="l"/>
            <a:endParaRPr lang="en-US" dirty="0"/>
          </a:p>
        </p:txBody>
      </p:sp>
      <p:sp>
        <p:nvSpPr>
          <p:cNvPr id="4" name="Slide Number Placeholder 3"/>
          <p:cNvSpPr>
            <a:spLocks noGrp="1"/>
          </p:cNvSpPr>
          <p:nvPr>
            <p:ph type="sldNum" sz="quarter" idx="5"/>
          </p:nvPr>
        </p:nvSpPr>
        <p:spPr/>
        <p:txBody>
          <a:bodyPr/>
          <a:lstStyle/>
          <a:p>
            <a:fld id="{0A3C37BE-C303-496D-B5CD-85F2937540FC}" type="slidenum">
              <a:rPr lang="en-US" smtClean="0"/>
              <a:t>42</a:t>
            </a:fld>
            <a:endParaRPr lang="en-US"/>
          </a:p>
        </p:txBody>
      </p:sp>
    </p:spTree>
    <p:extLst>
      <p:ext uri="{BB962C8B-B14F-4D97-AF65-F5344CB8AC3E}">
        <p14:creationId xmlns:p14="http://schemas.microsoft.com/office/powerpoint/2010/main" val="380768093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 is typically the captain of every event HE experiences in life. </a:t>
            </a:r>
          </a:p>
          <a:p>
            <a:r>
              <a:rPr lang="en-US" dirty="0"/>
              <a:t>One of HIS favorite short words is probably the pronoun “I.”</a:t>
            </a:r>
          </a:p>
          <a:p>
            <a:r>
              <a:rPr lang="en-US" dirty="0"/>
              <a:t>SHE tends to speak passively because, generally, SHE rarely describes any event as if SHE has any personal stake in that event when it is the case that the event has little to do with a relationship.</a:t>
            </a:r>
          </a:p>
          <a:p>
            <a:endParaRPr lang="en-US" dirty="0"/>
          </a:p>
        </p:txBody>
      </p:sp>
      <p:sp>
        <p:nvSpPr>
          <p:cNvPr id="4" name="Slide Number Placeholder 3"/>
          <p:cNvSpPr>
            <a:spLocks noGrp="1"/>
          </p:cNvSpPr>
          <p:nvPr>
            <p:ph type="sldNum" sz="quarter" idx="5"/>
          </p:nvPr>
        </p:nvSpPr>
        <p:spPr/>
        <p:txBody>
          <a:bodyPr/>
          <a:lstStyle/>
          <a:p>
            <a:fld id="{0A3C37BE-C303-496D-B5CD-85F2937540FC}" type="slidenum">
              <a:rPr lang="en-US" smtClean="0"/>
              <a:t>43</a:t>
            </a:fld>
            <a:endParaRPr lang="en-US"/>
          </a:p>
        </p:txBody>
      </p:sp>
    </p:spTree>
    <p:extLst>
      <p:ext uri="{BB962C8B-B14F-4D97-AF65-F5344CB8AC3E}">
        <p14:creationId xmlns:p14="http://schemas.microsoft.com/office/powerpoint/2010/main" val="31360398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exceptions when HE speaks…</a:t>
            </a:r>
          </a:p>
          <a:p>
            <a:r>
              <a:rPr lang="en-US" dirty="0"/>
              <a:t>Familial relationship matters are often </a:t>
            </a:r>
            <a:r>
              <a:rPr lang="en-US" b="1" dirty="0"/>
              <a:t>passive</a:t>
            </a:r>
            <a:r>
              <a:rPr lang="en-US" dirty="0"/>
              <a:t>, for example. “I </a:t>
            </a:r>
            <a:r>
              <a:rPr lang="en-US" b="1" dirty="0"/>
              <a:t>was</a:t>
            </a:r>
            <a:r>
              <a:rPr lang="en-US" dirty="0"/>
              <a:t> thinking of my sister.” “My wife </a:t>
            </a:r>
            <a:r>
              <a:rPr lang="en-US" b="1" dirty="0"/>
              <a:t>was</a:t>
            </a:r>
            <a:r>
              <a:rPr lang="en-US" dirty="0"/>
              <a:t> amazing giving birth to my son.”</a:t>
            </a:r>
          </a:p>
          <a:p>
            <a:r>
              <a:rPr lang="en-US" dirty="0"/>
              <a:t>NOTE: This allows the person who he feels </a:t>
            </a:r>
            <a:r>
              <a:rPr lang="en-US" b="1" dirty="0"/>
              <a:t>deserves all the credit </a:t>
            </a:r>
            <a:r>
              <a:rPr lang="en-US" dirty="0"/>
              <a:t>to actively claim all the credit for the </a:t>
            </a:r>
            <a:r>
              <a:rPr lang="en-US" b="1" dirty="0"/>
              <a:t>accomplishment</a:t>
            </a:r>
            <a:r>
              <a:rPr lang="en-US" dirty="0"/>
              <a:t>.</a:t>
            </a:r>
          </a:p>
          <a:p>
            <a:r>
              <a:rPr lang="en-US" dirty="0"/>
              <a:t>However, if it doesn’t involve a very close relationship, then men generally tend to describe events very </a:t>
            </a:r>
            <a:r>
              <a:rPr lang="en-US" b="1" dirty="0"/>
              <a:t>actively</a:t>
            </a:r>
            <a:r>
              <a:rPr lang="en-US" dirty="0"/>
              <a:t> and as if they were personally involved in whatever transpired.</a:t>
            </a:r>
          </a:p>
          <a:p>
            <a:endParaRPr lang="en-US" dirty="0"/>
          </a:p>
          <a:p>
            <a:endParaRPr lang="en-US" dirty="0"/>
          </a:p>
        </p:txBody>
      </p:sp>
      <p:sp>
        <p:nvSpPr>
          <p:cNvPr id="4" name="Slide Number Placeholder 3"/>
          <p:cNvSpPr>
            <a:spLocks noGrp="1"/>
          </p:cNvSpPr>
          <p:nvPr>
            <p:ph type="sldNum" sz="quarter" idx="5"/>
          </p:nvPr>
        </p:nvSpPr>
        <p:spPr/>
        <p:txBody>
          <a:bodyPr/>
          <a:lstStyle/>
          <a:p>
            <a:fld id="{0A3C37BE-C303-496D-B5CD-85F2937540FC}" type="slidenum">
              <a:rPr lang="en-US" smtClean="0"/>
              <a:t>44</a:t>
            </a:fld>
            <a:endParaRPr lang="en-US"/>
          </a:p>
        </p:txBody>
      </p:sp>
    </p:spTree>
    <p:extLst>
      <p:ext uri="{BB962C8B-B14F-4D97-AF65-F5344CB8AC3E}">
        <p14:creationId xmlns:p14="http://schemas.microsoft.com/office/powerpoint/2010/main" val="209719715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exceptions when SHE speaks…</a:t>
            </a:r>
          </a:p>
          <a:p>
            <a:r>
              <a:rPr lang="en-US" dirty="0"/>
              <a:t>Familial relationship matters are often active, for example. “I called my sister. I gave birth to my son.”</a:t>
            </a:r>
          </a:p>
          <a:p>
            <a:r>
              <a:rPr lang="en-US" dirty="0"/>
              <a:t>NOTE: This is because she feels directly and </a:t>
            </a:r>
            <a:r>
              <a:rPr lang="en-US" b="1" dirty="0"/>
              <a:t>actively</a:t>
            </a:r>
            <a:r>
              <a:rPr lang="en-US" dirty="0"/>
              <a:t> responsible for </a:t>
            </a:r>
            <a:r>
              <a:rPr lang="en-US" b="1" dirty="0"/>
              <a:t>the quality of that relationship</a:t>
            </a:r>
            <a:r>
              <a:rPr lang="en-US" dirty="0"/>
              <a:t>.</a:t>
            </a:r>
          </a:p>
          <a:p>
            <a:r>
              <a:rPr lang="en-US" dirty="0"/>
              <a:t>However, if it doesn’t involve a relationship then women generally tend to speak very passively and as if they were not personally involved in what transpired.</a:t>
            </a:r>
          </a:p>
          <a:p>
            <a:endParaRPr lang="en-US" dirty="0"/>
          </a:p>
          <a:p>
            <a:endParaRPr lang="en-US" dirty="0"/>
          </a:p>
        </p:txBody>
      </p:sp>
      <p:sp>
        <p:nvSpPr>
          <p:cNvPr id="4" name="Slide Number Placeholder 3"/>
          <p:cNvSpPr>
            <a:spLocks noGrp="1"/>
          </p:cNvSpPr>
          <p:nvPr>
            <p:ph type="sldNum" sz="quarter" idx="5"/>
          </p:nvPr>
        </p:nvSpPr>
        <p:spPr/>
        <p:txBody>
          <a:bodyPr/>
          <a:lstStyle/>
          <a:p>
            <a:fld id="{0A3C37BE-C303-496D-B5CD-85F2937540FC}" type="slidenum">
              <a:rPr lang="en-US" smtClean="0"/>
              <a:t>45</a:t>
            </a:fld>
            <a:endParaRPr lang="en-US"/>
          </a:p>
        </p:txBody>
      </p:sp>
    </p:spTree>
    <p:extLst>
      <p:ext uri="{BB962C8B-B14F-4D97-AF65-F5344CB8AC3E}">
        <p14:creationId xmlns:p14="http://schemas.microsoft.com/office/powerpoint/2010/main" val="54336770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400" b="1" dirty="0"/>
              <a:t>Why speak at all?</a:t>
            </a:r>
          </a:p>
          <a:p>
            <a:r>
              <a:rPr lang="en-US" b="1" dirty="0"/>
              <a:t>He</a:t>
            </a:r>
            <a:r>
              <a:rPr lang="en-US" dirty="0"/>
              <a:t> believes communication should have </a:t>
            </a:r>
            <a:r>
              <a:rPr lang="en-US" b="1" dirty="0"/>
              <a:t>a clear purpose</a:t>
            </a:r>
            <a:r>
              <a:rPr lang="en-US" dirty="0"/>
              <a:t>.</a:t>
            </a:r>
          </a:p>
          <a:p>
            <a:pPr marL="0" indent="0">
              <a:buNone/>
            </a:pPr>
            <a:r>
              <a:rPr lang="en-US" dirty="0"/>
              <a:t>Behind every conversation is a </a:t>
            </a:r>
            <a:r>
              <a:rPr lang="en-US" b="1" dirty="0"/>
              <a:t>problem that needs solving </a:t>
            </a:r>
            <a:r>
              <a:rPr lang="en-US" dirty="0"/>
              <a:t>or </a:t>
            </a:r>
            <a:r>
              <a:rPr lang="en-US" b="1" dirty="0"/>
              <a:t>a point </a:t>
            </a:r>
            <a:r>
              <a:rPr lang="en-US" dirty="0"/>
              <a:t>that needs to be made. Communication is used to get to the root of the dilemma as efficiently as possible.</a:t>
            </a:r>
          </a:p>
          <a:p>
            <a:pPr marL="0" indent="0">
              <a:buNone/>
            </a:pPr>
            <a:endParaRPr lang="en-US" dirty="0"/>
          </a:p>
          <a:p>
            <a:r>
              <a:rPr lang="en-US" b="1" dirty="0"/>
              <a:t>She</a:t>
            </a:r>
            <a:r>
              <a:rPr lang="en-US" dirty="0"/>
              <a:t> uses communication to </a:t>
            </a:r>
            <a:r>
              <a:rPr lang="en-US" b="1" dirty="0"/>
              <a:t>discover</a:t>
            </a:r>
            <a:r>
              <a:rPr lang="en-US" dirty="0"/>
              <a:t> how she </a:t>
            </a:r>
            <a:r>
              <a:rPr lang="en-US" b="1" dirty="0"/>
              <a:t>feels</a:t>
            </a:r>
            <a:r>
              <a:rPr lang="en-US" dirty="0"/>
              <a:t> and what she </a:t>
            </a:r>
            <a:r>
              <a:rPr lang="en-US" b="1" dirty="0"/>
              <a:t>wants to say</a:t>
            </a:r>
            <a:r>
              <a:rPr lang="en-US" dirty="0"/>
              <a:t>. </a:t>
            </a:r>
          </a:p>
          <a:p>
            <a:pPr marL="0" indent="0">
              <a:buNone/>
            </a:pPr>
            <a:r>
              <a:rPr lang="en-US" dirty="0"/>
              <a:t>She sees conversation as an </a:t>
            </a:r>
            <a:r>
              <a:rPr lang="en-US" b="1" dirty="0"/>
              <a:t>act of sharing </a:t>
            </a:r>
            <a:r>
              <a:rPr lang="en-US" dirty="0"/>
              <a:t>and an </a:t>
            </a:r>
            <a:r>
              <a:rPr lang="en-US" b="1" dirty="0"/>
              <a:t>opportunity to increase intimacy </a:t>
            </a:r>
            <a:r>
              <a:rPr lang="en-US" dirty="0"/>
              <a:t>with her partner. Through sharing, she releases negative feelings and solidifies her bond with the man she loves or strengthens relationships with friends and loved ones.</a:t>
            </a:r>
          </a:p>
          <a:p>
            <a:endParaRPr lang="en-US" dirty="0"/>
          </a:p>
        </p:txBody>
      </p:sp>
      <p:sp>
        <p:nvSpPr>
          <p:cNvPr id="4" name="Slide Number Placeholder 3"/>
          <p:cNvSpPr>
            <a:spLocks noGrp="1"/>
          </p:cNvSpPr>
          <p:nvPr>
            <p:ph type="sldNum" sz="quarter" idx="5"/>
          </p:nvPr>
        </p:nvSpPr>
        <p:spPr/>
        <p:txBody>
          <a:bodyPr/>
          <a:lstStyle/>
          <a:p>
            <a:fld id="{0A3C37BE-C303-496D-B5CD-85F2937540FC}" type="slidenum">
              <a:rPr lang="en-US" smtClean="0"/>
              <a:t>46</a:t>
            </a:fld>
            <a:endParaRPr lang="en-US"/>
          </a:p>
        </p:txBody>
      </p:sp>
    </p:spTree>
    <p:extLst>
      <p:ext uri="{BB962C8B-B14F-4D97-AF65-F5344CB8AC3E}">
        <p14:creationId xmlns:p14="http://schemas.microsoft.com/office/powerpoint/2010/main" val="59945031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—SHE</a:t>
            </a:r>
            <a:r>
              <a:rPr lang="en-US" dirty="0"/>
              <a:t> uses communication to </a:t>
            </a:r>
            <a:r>
              <a:rPr lang="en-US" b="1" dirty="0"/>
              <a:t>explore</a:t>
            </a:r>
            <a:r>
              <a:rPr lang="en-US" dirty="0"/>
              <a:t> and </a:t>
            </a:r>
            <a:r>
              <a:rPr lang="en-US" b="1" dirty="0"/>
              <a:t>organize</a:t>
            </a:r>
            <a:r>
              <a:rPr lang="en-US" dirty="0"/>
              <a:t> her thoughts — to </a:t>
            </a:r>
            <a:r>
              <a:rPr lang="en-US" b="1" u="sng" dirty="0"/>
              <a:t>discover the point</a:t>
            </a:r>
            <a:r>
              <a:rPr lang="en-US" dirty="0"/>
              <a:t> of the story.</a:t>
            </a:r>
          </a:p>
          <a:p>
            <a:pPr marL="0" indent="0">
              <a:buNone/>
            </a:pPr>
            <a:r>
              <a:rPr lang="en-US" b="1" dirty="0"/>
              <a:t>SHE</a:t>
            </a:r>
            <a:r>
              <a:rPr lang="en-US" dirty="0"/>
              <a:t> isn’t necessarily searching for a solution when she initiates a conversation.</a:t>
            </a:r>
          </a:p>
          <a:p>
            <a:pPr marL="0" indent="0">
              <a:buNone/>
            </a:pPr>
            <a:r>
              <a:rPr lang="en-US" b="1" dirty="0"/>
              <a:t>SHE’S</a:t>
            </a:r>
            <a:r>
              <a:rPr lang="en-US" dirty="0"/>
              <a:t> looking for someone to listen and </a:t>
            </a:r>
            <a:r>
              <a:rPr lang="en-US" b="1" dirty="0"/>
              <a:t>understand what she’s feeling</a:t>
            </a:r>
            <a:r>
              <a:rPr lang="en-US" dirty="0"/>
              <a:t>.</a:t>
            </a:r>
          </a:p>
          <a:p>
            <a:pPr marL="0" indent="0">
              <a:buNone/>
            </a:pPr>
            <a:r>
              <a:rPr lang="en-US" b="1" dirty="0"/>
              <a:t>SHE</a:t>
            </a:r>
            <a:r>
              <a:rPr lang="en-US" dirty="0"/>
              <a:t> </a:t>
            </a:r>
            <a:r>
              <a:rPr lang="en-US" b="1" dirty="0"/>
              <a:t>may not know </a:t>
            </a:r>
            <a:r>
              <a:rPr lang="en-US" dirty="0"/>
              <a:t>what information is </a:t>
            </a:r>
            <a:r>
              <a:rPr lang="en-US" b="1" dirty="0"/>
              <a:t>necessary or excessive </a:t>
            </a:r>
            <a:r>
              <a:rPr lang="en-US" dirty="0"/>
              <a:t>until the words come spilling out. </a:t>
            </a:r>
          </a:p>
          <a:p>
            <a:pPr marL="0" indent="0">
              <a:buNone/>
            </a:pPr>
            <a:r>
              <a:rPr lang="en-US" b="1" dirty="0"/>
              <a:t>—HE</a:t>
            </a:r>
            <a:r>
              <a:rPr lang="en-US" dirty="0"/>
              <a:t> </a:t>
            </a:r>
            <a:r>
              <a:rPr lang="en-US" b="1" dirty="0"/>
              <a:t>prioritizes</a:t>
            </a:r>
            <a:r>
              <a:rPr lang="en-US" dirty="0"/>
              <a:t> productivity, economy, and </a:t>
            </a:r>
            <a:r>
              <a:rPr lang="en-US" b="1" dirty="0"/>
              <a:t>efficiency</a:t>
            </a:r>
            <a:r>
              <a:rPr lang="en-US" dirty="0"/>
              <a:t> in his daily life, and conversation is no exception.</a:t>
            </a:r>
          </a:p>
          <a:p>
            <a:pPr marL="0" indent="0">
              <a:buNone/>
            </a:pPr>
            <a:r>
              <a:rPr lang="en-US" dirty="0"/>
              <a:t>When </a:t>
            </a:r>
            <a:r>
              <a:rPr lang="en-US" b="1" dirty="0"/>
              <a:t>HE</a:t>
            </a:r>
            <a:r>
              <a:rPr lang="en-US" dirty="0"/>
              <a:t> tells a story he has </a:t>
            </a:r>
            <a:r>
              <a:rPr lang="en-US" b="1" dirty="0"/>
              <a:t>already sorted through the details in his own head</a:t>
            </a:r>
            <a:r>
              <a:rPr lang="en-US" dirty="0"/>
              <a:t>, and shares only those details that he deems </a:t>
            </a:r>
            <a:r>
              <a:rPr lang="en-US" b="1" dirty="0"/>
              <a:t>essential to the point </a:t>
            </a:r>
            <a:r>
              <a:rPr lang="en-US" dirty="0"/>
              <a:t>of the story. </a:t>
            </a:r>
          </a:p>
          <a:p>
            <a:pPr marL="0" indent="0">
              <a:buNone/>
            </a:pPr>
            <a:r>
              <a:rPr lang="en-US" b="1" dirty="0"/>
              <a:t>HE</a:t>
            </a:r>
            <a:r>
              <a:rPr lang="en-US" dirty="0"/>
              <a:t> might wonder, “Why do women need to talk as much as they do?”</a:t>
            </a:r>
          </a:p>
          <a:p>
            <a:pPr marL="0" indent="0">
              <a:buNone/>
            </a:pPr>
            <a:r>
              <a:rPr lang="en-US" dirty="0"/>
              <a:t>Often, </a:t>
            </a:r>
            <a:r>
              <a:rPr lang="en-US" b="1" dirty="0"/>
              <a:t>HE</a:t>
            </a:r>
            <a:r>
              <a:rPr lang="en-US" dirty="0"/>
              <a:t> may even </a:t>
            </a:r>
            <a:r>
              <a:rPr lang="en-US" b="1" dirty="0"/>
              <a:t>interrupt</a:t>
            </a:r>
            <a:r>
              <a:rPr lang="en-US" dirty="0"/>
              <a:t> a woman once he has heard the point, or </a:t>
            </a:r>
            <a:r>
              <a:rPr lang="en-US" b="1" dirty="0"/>
              <a:t>offer a solution</a:t>
            </a:r>
            <a:r>
              <a:rPr lang="en-US" dirty="0"/>
              <a:t>.</a:t>
            </a:r>
          </a:p>
          <a:p>
            <a:endParaRPr lang="en-US" dirty="0"/>
          </a:p>
        </p:txBody>
      </p:sp>
      <p:sp>
        <p:nvSpPr>
          <p:cNvPr id="4" name="Slide Number Placeholder 3"/>
          <p:cNvSpPr>
            <a:spLocks noGrp="1"/>
          </p:cNvSpPr>
          <p:nvPr>
            <p:ph type="sldNum" sz="quarter" idx="5"/>
          </p:nvPr>
        </p:nvSpPr>
        <p:spPr/>
        <p:txBody>
          <a:bodyPr/>
          <a:lstStyle/>
          <a:p>
            <a:fld id="{0A3C37BE-C303-496D-B5CD-85F2937540FC}" type="slidenum">
              <a:rPr lang="en-US" smtClean="0"/>
              <a:t>47</a:t>
            </a:fld>
            <a:endParaRPr lang="en-US"/>
          </a:p>
        </p:txBody>
      </p:sp>
    </p:spTree>
    <p:extLst>
      <p:ext uri="{BB962C8B-B14F-4D97-AF65-F5344CB8AC3E}">
        <p14:creationId xmlns:p14="http://schemas.microsoft.com/office/powerpoint/2010/main" val="399749183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—HE </a:t>
            </a:r>
            <a:r>
              <a:rPr lang="en-US" dirty="0"/>
              <a:t>is conditioned to </a:t>
            </a:r>
            <a:r>
              <a:rPr lang="en-US" b="1" dirty="0"/>
              <a:t>listen actively</a:t>
            </a:r>
            <a:r>
              <a:rPr lang="en-US" dirty="0"/>
              <a:t>.</a:t>
            </a:r>
          </a:p>
          <a:p>
            <a:pPr marL="0" indent="0">
              <a:buNone/>
            </a:pPr>
            <a:r>
              <a:rPr lang="en-US" dirty="0"/>
              <a:t>Learning to listen patiently isn’t natural for him. When SHE initiates conversation, HE assumes SHE wants his advice or assistance. HE engages with her, filtering everything SHE says through the lens of, “What can we actually do about this?</a:t>
            </a:r>
          </a:p>
          <a:p>
            <a:endParaRPr lang="en-US" sz="1200" dirty="0"/>
          </a:p>
          <a:p>
            <a:pPr marL="0" indent="0">
              <a:buFont typeface="Wingdings" panose="05000000000000000000" pitchFamily="2" charset="2"/>
              <a:buNone/>
            </a:pPr>
            <a:r>
              <a:rPr lang="en-US" b="1" dirty="0"/>
              <a:t>—SHE</a:t>
            </a:r>
            <a:r>
              <a:rPr lang="en-US" sz="1200" dirty="0"/>
              <a:t> sees </a:t>
            </a:r>
            <a:r>
              <a:rPr lang="en-US" sz="1200" b="1" dirty="0"/>
              <a:t>conversation as a productive end in and of itself</a:t>
            </a:r>
            <a:r>
              <a:rPr lang="en-US" sz="1200" dirty="0"/>
              <a:t>.</a:t>
            </a:r>
          </a:p>
          <a:p>
            <a:endParaRPr lang="en-US" sz="1200" dirty="0"/>
          </a:p>
          <a:p>
            <a:r>
              <a:rPr lang="en-US" sz="1200" dirty="0"/>
              <a:t>If SHE feels sufficiently heard or understood, SHE may not need to take further action to resolve a problem or “make things better.” The fact that SHE </a:t>
            </a:r>
            <a:r>
              <a:rPr lang="en-US" sz="1200" b="1" dirty="0"/>
              <a:t>has been listened to </a:t>
            </a:r>
            <a:r>
              <a:rPr lang="en-US" sz="1200" dirty="0"/>
              <a:t>assuages her anxieties and dulls the pangs of negative feelings. Sharing with someone who understands and loves her heals her from the inside and equips her with the emotional tools necessary to handle the trials and tribulations of the outside world.</a:t>
            </a:r>
          </a:p>
        </p:txBody>
      </p:sp>
      <p:sp>
        <p:nvSpPr>
          <p:cNvPr id="4" name="Slide Number Placeholder 3"/>
          <p:cNvSpPr>
            <a:spLocks noGrp="1"/>
          </p:cNvSpPr>
          <p:nvPr>
            <p:ph type="sldNum" sz="quarter" idx="5"/>
          </p:nvPr>
        </p:nvSpPr>
        <p:spPr/>
        <p:txBody>
          <a:bodyPr/>
          <a:lstStyle/>
          <a:p>
            <a:fld id="{0A3C37BE-C303-496D-B5CD-85F2937540FC}" type="slidenum">
              <a:rPr lang="en-US" smtClean="0"/>
              <a:t>48</a:t>
            </a:fld>
            <a:endParaRPr lang="en-US"/>
          </a:p>
        </p:txBody>
      </p:sp>
    </p:spTree>
    <p:extLst>
      <p:ext uri="{BB962C8B-B14F-4D97-AF65-F5344CB8AC3E}">
        <p14:creationId xmlns:p14="http://schemas.microsoft.com/office/powerpoint/2010/main" val="152077501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 </a:t>
            </a:r>
            <a:r>
              <a:rPr lang="en-US" u="sng" dirty="0"/>
              <a:t>COPES WITH STRESS</a:t>
            </a:r>
            <a:r>
              <a:rPr lang="en-US" dirty="0"/>
              <a:t> differently than SHE does</a:t>
            </a:r>
          </a:p>
          <a:p>
            <a:r>
              <a:rPr lang="en-US" dirty="0"/>
              <a:t>When HE feels stress or any negative emotion, the very </a:t>
            </a:r>
            <a:r>
              <a:rPr lang="en-US" b="1" dirty="0"/>
              <a:t>LAST THING </a:t>
            </a:r>
            <a:r>
              <a:rPr lang="en-US" dirty="0"/>
              <a:t>that HE wants to do is </a:t>
            </a:r>
            <a:r>
              <a:rPr lang="en-US" b="1" dirty="0"/>
              <a:t>TALK</a:t>
            </a:r>
            <a:r>
              <a:rPr lang="en-US" dirty="0"/>
              <a:t> about his </a:t>
            </a:r>
            <a:r>
              <a:rPr lang="en-US" b="1" dirty="0"/>
              <a:t>feelings</a:t>
            </a:r>
            <a:r>
              <a:rPr lang="en-US" dirty="0"/>
              <a:t>. Talking about his feelings would feel like </a:t>
            </a:r>
            <a:r>
              <a:rPr lang="en-US" b="1" dirty="0"/>
              <a:t>torture</a:t>
            </a:r>
            <a:r>
              <a:rPr lang="en-US" dirty="0"/>
              <a:t>.</a:t>
            </a:r>
          </a:p>
          <a:p>
            <a:endParaRPr lang="en-US" dirty="0"/>
          </a:p>
          <a:p>
            <a:r>
              <a:rPr lang="en-US" dirty="0"/>
              <a:t>Often, when upset or stressed, HE will withdraw into his “cave” (become quiet and withdrawn). A man’s “cave time” is like a tiny vacation: HE reduces stress by forgetting about his problems and focusing on other things like; watching television, reading the newspaper, or playing video games. In reality, </a:t>
            </a:r>
            <a:r>
              <a:rPr lang="en-US" b="1" dirty="0"/>
              <a:t>HIS</a:t>
            </a:r>
            <a:r>
              <a:rPr lang="en-US" dirty="0"/>
              <a:t> subconscious mind is </a:t>
            </a:r>
            <a:r>
              <a:rPr lang="en-US" b="1" dirty="0"/>
              <a:t>processing</a:t>
            </a:r>
            <a:r>
              <a:rPr lang="en-US" dirty="0"/>
              <a:t> and determining a viable COA (Course of Action) to take to resolve the problem, usually by confronting it head on.</a:t>
            </a:r>
          </a:p>
          <a:p>
            <a:endParaRPr lang="en-US" dirty="0"/>
          </a:p>
          <a:p>
            <a:r>
              <a:rPr lang="en-US" dirty="0"/>
              <a:t>HE will </a:t>
            </a:r>
            <a:r>
              <a:rPr lang="en-US" b="1" dirty="0"/>
              <a:t>almost always </a:t>
            </a:r>
            <a:r>
              <a:rPr lang="en-US" dirty="0"/>
              <a:t>avoid communication with HER during times of duress. If SHE persists with nurturing questions or criticism, HE will usually withdraw even further, feeling that SHE doesn’t trust him to “take care of business” on his own.</a:t>
            </a:r>
          </a:p>
          <a:p>
            <a:endParaRPr lang="en-US" dirty="0"/>
          </a:p>
          <a:p>
            <a:r>
              <a:rPr lang="en-US" dirty="0"/>
              <a:t>If SHE gives him space and lets him </a:t>
            </a:r>
            <a:r>
              <a:rPr lang="en-US" b="1" dirty="0"/>
              <a:t>process</a:t>
            </a:r>
            <a:r>
              <a:rPr lang="en-US" dirty="0"/>
              <a:t> his stress, HE feels understood and respected.</a:t>
            </a:r>
          </a:p>
          <a:p>
            <a:endParaRPr lang="en-US" dirty="0"/>
          </a:p>
        </p:txBody>
      </p:sp>
      <p:sp>
        <p:nvSpPr>
          <p:cNvPr id="4" name="Slide Number Placeholder 3"/>
          <p:cNvSpPr>
            <a:spLocks noGrp="1"/>
          </p:cNvSpPr>
          <p:nvPr>
            <p:ph type="sldNum" sz="quarter" idx="5"/>
          </p:nvPr>
        </p:nvSpPr>
        <p:spPr/>
        <p:txBody>
          <a:bodyPr/>
          <a:lstStyle/>
          <a:p>
            <a:fld id="{0A3C37BE-C303-496D-B5CD-85F2937540FC}" type="slidenum">
              <a:rPr lang="en-US" smtClean="0"/>
              <a:t>49</a:t>
            </a:fld>
            <a:endParaRPr lang="en-US"/>
          </a:p>
        </p:txBody>
      </p:sp>
    </p:spTree>
    <p:extLst>
      <p:ext uri="{BB962C8B-B14F-4D97-AF65-F5344CB8AC3E}">
        <p14:creationId xmlns:p14="http://schemas.microsoft.com/office/powerpoint/2010/main" val="1677598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Good dialogue can help establish the backstory and reveal important plot details that the reader may not know about yet.</a:t>
            </a:r>
          </a:p>
        </p:txBody>
      </p:sp>
      <p:sp>
        <p:nvSpPr>
          <p:cNvPr id="4" name="Slide Number Placeholder 3"/>
          <p:cNvSpPr>
            <a:spLocks noGrp="1"/>
          </p:cNvSpPr>
          <p:nvPr>
            <p:ph type="sldNum" sz="quarter" idx="5"/>
          </p:nvPr>
        </p:nvSpPr>
        <p:spPr/>
        <p:txBody>
          <a:bodyPr/>
          <a:lstStyle/>
          <a:p>
            <a:fld id="{0A3C37BE-C303-496D-B5CD-85F2937540FC}" type="slidenum">
              <a:rPr lang="en-US" smtClean="0"/>
              <a:t>5</a:t>
            </a:fld>
            <a:endParaRPr lang="en-US"/>
          </a:p>
        </p:txBody>
      </p:sp>
    </p:spTree>
    <p:extLst>
      <p:ext uri="{BB962C8B-B14F-4D97-AF65-F5344CB8AC3E}">
        <p14:creationId xmlns:p14="http://schemas.microsoft.com/office/powerpoint/2010/main" val="401382101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By using words as tools to explore and express her difficult emotions when </a:t>
            </a:r>
            <a:r>
              <a:rPr lang="en-US" b="1" dirty="0"/>
              <a:t>SHE</a:t>
            </a:r>
            <a:r>
              <a:rPr lang="en-US" dirty="0"/>
              <a:t> is upset, </a:t>
            </a:r>
            <a:r>
              <a:rPr lang="en-US" b="1" dirty="0"/>
              <a:t>SHE</a:t>
            </a:r>
            <a:r>
              <a:rPr lang="en-US" dirty="0"/>
              <a:t> is able to </a:t>
            </a:r>
            <a:r>
              <a:rPr lang="en-US" b="1" dirty="0"/>
              <a:t>process</a:t>
            </a:r>
            <a:r>
              <a:rPr lang="en-US" dirty="0"/>
              <a:t> her negative emotions… and let them go.</a:t>
            </a:r>
          </a:p>
          <a:p>
            <a:r>
              <a:rPr lang="en-US" b="1" dirty="0"/>
              <a:t>SHE</a:t>
            </a:r>
            <a:r>
              <a:rPr lang="en-US" dirty="0"/>
              <a:t> values </a:t>
            </a:r>
            <a:r>
              <a:rPr lang="en-US" b="1" dirty="0"/>
              <a:t>support</a:t>
            </a:r>
            <a:r>
              <a:rPr lang="en-US" dirty="0"/>
              <a:t> and </a:t>
            </a:r>
            <a:r>
              <a:rPr lang="en-US" b="1" dirty="0"/>
              <a:t>nurture</a:t>
            </a:r>
            <a:r>
              <a:rPr lang="en-US" dirty="0"/>
              <a:t>, and is most fulfilled by sharing, cooperation, and community because this builds or strengthens relationships.</a:t>
            </a:r>
          </a:p>
          <a:p>
            <a:r>
              <a:rPr lang="en-US" dirty="0"/>
              <a:t>When </a:t>
            </a:r>
            <a:r>
              <a:rPr lang="en-US" b="1" dirty="0"/>
              <a:t>HE</a:t>
            </a:r>
            <a:r>
              <a:rPr lang="en-US" dirty="0"/>
              <a:t> shows interest in </a:t>
            </a:r>
            <a:r>
              <a:rPr lang="en-US" b="1" dirty="0"/>
              <a:t>HER</a:t>
            </a:r>
            <a:r>
              <a:rPr lang="en-US" dirty="0"/>
              <a:t> by asking caring questions or expressing heartfelt concerns, </a:t>
            </a:r>
            <a:r>
              <a:rPr lang="en-US" b="1" dirty="0"/>
              <a:t>SHE</a:t>
            </a:r>
            <a:r>
              <a:rPr lang="en-US" dirty="0"/>
              <a:t> feels loved and cared for because </a:t>
            </a:r>
            <a:r>
              <a:rPr lang="en-US" b="1" dirty="0"/>
              <a:t>HE</a:t>
            </a:r>
            <a:r>
              <a:rPr lang="en-US" dirty="0"/>
              <a:t> is fulfilling her first primary love need.</a:t>
            </a:r>
          </a:p>
        </p:txBody>
      </p:sp>
      <p:sp>
        <p:nvSpPr>
          <p:cNvPr id="4" name="Slide Number Placeholder 3"/>
          <p:cNvSpPr>
            <a:spLocks noGrp="1"/>
          </p:cNvSpPr>
          <p:nvPr>
            <p:ph type="sldNum" sz="quarter" idx="5"/>
          </p:nvPr>
        </p:nvSpPr>
        <p:spPr/>
        <p:txBody>
          <a:bodyPr/>
          <a:lstStyle/>
          <a:p>
            <a:fld id="{0A3C37BE-C303-496D-B5CD-85F2937540FC}" type="slidenum">
              <a:rPr lang="en-US" smtClean="0"/>
              <a:t>50</a:t>
            </a:fld>
            <a:endParaRPr lang="en-US"/>
          </a:p>
        </p:txBody>
      </p:sp>
    </p:spTree>
    <p:extLst>
      <p:ext uri="{BB962C8B-B14F-4D97-AF65-F5344CB8AC3E}">
        <p14:creationId xmlns:p14="http://schemas.microsoft.com/office/powerpoint/2010/main" val="286343201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SHE: Does it feel cold in here to you? It feels colder than usual.</a:t>
            </a:r>
          </a:p>
          <a:p>
            <a:r>
              <a:rPr lang="en-US" dirty="0"/>
              <a:t>HE: It’s cold.</a:t>
            </a:r>
          </a:p>
          <a:p>
            <a:endParaRPr lang="en-US" dirty="0"/>
          </a:p>
          <a:p>
            <a:r>
              <a:rPr lang="en-US" dirty="0"/>
              <a:t>SHE: Do you like Mexican or Chinese food? Maybe pizza?</a:t>
            </a:r>
          </a:p>
          <a:p>
            <a:r>
              <a:rPr lang="en-US" dirty="0"/>
              <a:t>HE: I’m hungry.</a:t>
            </a:r>
          </a:p>
          <a:p>
            <a:endParaRPr lang="en-US" dirty="0"/>
          </a:p>
          <a:p>
            <a:r>
              <a:rPr lang="en-US" dirty="0"/>
              <a:t>SHE: What is that you’re watching? Is that something you should be watching do you think? Isn’t there something else?</a:t>
            </a:r>
          </a:p>
          <a:p>
            <a:r>
              <a:rPr lang="en-US" dirty="0"/>
              <a:t>HE: Turn that off.</a:t>
            </a:r>
          </a:p>
          <a:p>
            <a:endParaRPr lang="en-US" dirty="0"/>
          </a:p>
          <a:p>
            <a:r>
              <a:rPr lang="en-US" dirty="0"/>
              <a:t>SHE tends to seek </a:t>
            </a:r>
            <a:r>
              <a:rPr lang="en-US" b="1" dirty="0"/>
              <a:t>group consensus</a:t>
            </a:r>
            <a:r>
              <a:rPr lang="en-US" dirty="0"/>
              <a:t>. This means SHE often drops hints hoping someone else may interject and validate her observations.</a:t>
            </a:r>
          </a:p>
          <a:p>
            <a:r>
              <a:rPr lang="en-US" dirty="0"/>
              <a:t>HE tends to make </a:t>
            </a:r>
            <a:r>
              <a:rPr lang="en-US" b="1" dirty="0"/>
              <a:t>individual choices</a:t>
            </a:r>
            <a:r>
              <a:rPr lang="en-US" dirty="0"/>
              <a:t>. This means HE is often very direct in his individual observations.</a:t>
            </a:r>
          </a:p>
          <a:p>
            <a:endParaRPr lang="en-US" dirty="0"/>
          </a:p>
        </p:txBody>
      </p:sp>
      <p:sp>
        <p:nvSpPr>
          <p:cNvPr id="4" name="Slide Number Placeholder 3"/>
          <p:cNvSpPr>
            <a:spLocks noGrp="1"/>
          </p:cNvSpPr>
          <p:nvPr>
            <p:ph type="sldNum" sz="quarter" idx="5"/>
          </p:nvPr>
        </p:nvSpPr>
        <p:spPr/>
        <p:txBody>
          <a:bodyPr/>
          <a:lstStyle/>
          <a:p>
            <a:fld id="{0A3C37BE-C303-496D-B5CD-85F2937540FC}" type="slidenum">
              <a:rPr lang="en-US" smtClean="0"/>
              <a:t>51</a:t>
            </a:fld>
            <a:endParaRPr lang="en-US"/>
          </a:p>
        </p:txBody>
      </p:sp>
    </p:spTree>
    <p:extLst>
      <p:ext uri="{BB962C8B-B14F-4D97-AF65-F5344CB8AC3E}">
        <p14:creationId xmlns:p14="http://schemas.microsoft.com/office/powerpoint/2010/main" val="241838021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SHE uses a </a:t>
            </a:r>
            <a:r>
              <a:rPr lang="en-US" sz="3200" dirty="0"/>
              <a:t>LOT</a:t>
            </a:r>
            <a:r>
              <a:rPr lang="en-US" dirty="0"/>
              <a:t> more words per day than HE does</a:t>
            </a:r>
          </a:p>
          <a:p>
            <a:r>
              <a:rPr lang="en-US" dirty="0"/>
              <a:t>These are citations from 3 different studies.</a:t>
            </a:r>
          </a:p>
          <a:p>
            <a:r>
              <a:rPr lang="en-US" dirty="0"/>
              <a:t>All of these studies concluded SHE speaks anywhere from 2,000 to 20,000 words per DAY more than HE speaks.</a:t>
            </a:r>
          </a:p>
        </p:txBody>
      </p:sp>
      <p:sp>
        <p:nvSpPr>
          <p:cNvPr id="4" name="Slide Number Placeholder 3"/>
          <p:cNvSpPr>
            <a:spLocks noGrp="1"/>
          </p:cNvSpPr>
          <p:nvPr>
            <p:ph type="sldNum" sz="quarter" idx="5"/>
          </p:nvPr>
        </p:nvSpPr>
        <p:spPr/>
        <p:txBody>
          <a:bodyPr/>
          <a:lstStyle/>
          <a:p>
            <a:fld id="{0A3C37BE-C303-496D-B5CD-85F2937540FC}" type="slidenum">
              <a:rPr lang="en-US" smtClean="0"/>
              <a:t>52</a:t>
            </a:fld>
            <a:endParaRPr lang="en-US"/>
          </a:p>
        </p:txBody>
      </p:sp>
    </p:spTree>
    <p:extLst>
      <p:ext uri="{BB962C8B-B14F-4D97-AF65-F5344CB8AC3E}">
        <p14:creationId xmlns:p14="http://schemas.microsoft.com/office/powerpoint/2010/main" val="104521567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Men tend to use </a:t>
            </a:r>
            <a:r>
              <a:rPr lang="en-US" b="1" i="1" dirty="0"/>
              <a:t>far fewer words </a:t>
            </a:r>
            <a:r>
              <a:rPr lang="en-US" dirty="0"/>
              <a:t>than women on a daily basis</a:t>
            </a:r>
          </a:p>
          <a:p>
            <a:r>
              <a:rPr lang="en-US" dirty="0"/>
              <a:t>According to various studies, men speak anywhere from </a:t>
            </a:r>
            <a:r>
              <a:rPr lang="en-US" b="1" dirty="0"/>
              <a:t>2,000 </a:t>
            </a:r>
            <a:r>
              <a:rPr lang="en-US" dirty="0"/>
              <a:t>to</a:t>
            </a:r>
            <a:r>
              <a:rPr lang="en-US" b="1" dirty="0"/>
              <a:t> 8,000 </a:t>
            </a:r>
            <a:r>
              <a:rPr lang="en-US" dirty="0"/>
              <a:t>to</a:t>
            </a:r>
            <a:r>
              <a:rPr lang="en-US" b="1" dirty="0"/>
              <a:t> 13,000 </a:t>
            </a:r>
            <a:r>
              <a:rPr lang="en-US" b="1" i="1" dirty="0"/>
              <a:t>fewer</a:t>
            </a:r>
            <a:r>
              <a:rPr lang="en-US" dirty="0"/>
              <a:t> words </a:t>
            </a:r>
            <a:r>
              <a:rPr lang="en-US" b="1" i="1" dirty="0"/>
              <a:t>per day </a:t>
            </a:r>
            <a:r>
              <a:rPr lang="en-US" dirty="0"/>
              <a:t>than women!</a:t>
            </a:r>
          </a:p>
          <a:p>
            <a:r>
              <a:rPr lang="en-US" dirty="0"/>
              <a:t>Men tend to stick to the minimum required facts and/or explain events in </a:t>
            </a:r>
            <a:r>
              <a:rPr lang="en-US" b="1" dirty="0"/>
              <a:t>logical</a:t>
            </a:r>
            <a:r>
              <a:rPr lang="en-US" dirty="0"/>
              <a:t> order—when forced to speak at all—and rarely relate events in </a:t>
            </a:r>
            <a:r>
              <a:rPr lang="en-US" b="1" dirty="0"/>
              <a:t>chronological</a:t>
            </a:r>
            <a:r>
              <a:rPr lang="en-US" dirty="0"/>
              <a:t> order.</a:t>
            </a:r>
          </a:p>
          <a:p>
            <a:r>
              <a:rPr lang="en-US" dirty="0"/>
              <a:t>For women, events that bear little relevance to any personal relationship tend to “just happen” to them and are described in a </a:t>
            </a:r>
            <a:r>
              <a:rPr lang="en-US" b="1" dirty="0"/>
              <a:t>chronological</a:t>
            </a:r>
            <a:r>
              <a:rPr lang="en-US" dirty="0"/>
              <a:t> and </a:t>
            </a:r>
            <a:r>
              <a:rPr lang="en-US" b="1" dirty="0"/>
              <a:t>linear</a:t>
            </a:r>
            <a:r>
              <a:rPr lang="en-US" dirty="0"/>
              <a:t> fashion.</a:t>
            </a:r>
          </a:p>
          <a:p>
            <a:endParaRPr lang="en-US" dirty="0"/>
          </a:p>
        </p:txBody>
      </p:sp>
      <p:sp>
        <p:nvSpPr>
          <p:cNvPr id="4" name="Slide Number Placeholder 3"/>
          <p:cNvSpPr>
            <a:spLocks noGrp="1"/>
          </p:cNvSpPr>
          <p:nvPr>
            <p:ph type="sldNum" sz="quarter" idx="5"/>
          </p:nvPr>
        </p:nvSpPr>
        <p:spPr/>
        <p:txBody>
          <a:bodyPr/>
          <a:lstStyle/>
          <a:p>
            <a:fld id="{0A3C37BE-C303-496D-B5CD-85F2937540FC}" type="slidenum">
              <a:rPr lang="en-US" smtClean="0"/>
              <a:t>53</a:t>
            </a:fld>
            <a:endParaRPr lang="en-US"/>
          </a:p>
        </p:txBody>
      </p:sp>
    </p:spTree>
    <p:extLst>
      <p:ext uri="{BB962C8B-B14F-4D97-AF65-F5344CB8AC3E}">
        <p14:creationId xmlns:p14="http://schemas.microsoft.com/office/powerpoint/2010/main" val="405496855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Generally Speaking, Women Like to Socialize and Men Do Not</a:t>
            </a:r>
          </a:p>
          <a:p>
            <a:r>
              <a:rPr lang="en-US" dirty="0"/>
              <a:t>CARTOON: Whew, that was close. I almost had to socialize.</a:t>
            </a:r>
          </a:p>
        </p:txBody>
      </p:sp>
      <p:sp>
        <p:nvSpPr>
          <p:cNvPr id="4" name="Slide Number Placeholder 3"/>
          <p:cNvSpPr>
            <a:spLocks noGrp="1"/>
          </p:cNvSpPr>
          <p:nvPr>
            <p:ph type="sldNum" sz="quarter" idx="5"/>
          </p:nvPr>
        </p:nvSpPr>
        <p:spPr/>
        <p:txBody>
          <a:bodyPr/>
          <a:lstStyle/>
          <a:p>
            <a:fld id="{0A3C37BE-C303-496D-B5CD-85F2937540FC}" type="slidenum">
              <a:rPr lang="en-US" smtClean="0"/>
              <a:t>54</a:t>
            </a:fld>
            <a:endParaRPr lang="en-US"/>
          </a:p>
        </p:txBody>
      </p:sp>
    </p:spTree>
    <p:extLst>
      <p:ext uri="{BB962C8B-B14F-4D97-AF65-F5344CB8AC3E}">
        <p14:creationId xmlns:p14="http://schemas.microsoft.com/office/powerpoint/2010/main" val="425697123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 lone human being drives a truck down a hill, runs over something sharp, and a flat tire is the end result.</a:t>
            </a:r>
          </a:p>
          <a:p>
            <a:endParaRPr lang="en-US" dirty="0"/>
          </a:p>
        </p:txBody>
      </p:sp>
      <p:sp>
        <p:nvSpPr>
          <p:cNvPr id="4" name="Slide Number Placeholder 3"/>
          <p:cNvSpPr>
            <a:spLocks noGrp="1"/>
          </p:cNvSpPr>
          <p:nvPr>
            <p:ph type="sldNum" sz="quarter" idx="5"/>
          </p:nvPr>
        </p:nvSpPr>
        <p:spPr/>
        <p:txBody>
          <a:bodyPr/>
          <a:lstStyle/>
          <a:p>
            <a:fld id="{0A3C37BE-C303-496D-B5CD-85F2937540FC}" type="slidenum">
              <a:rPr lang="en-US" smtClean="0"/>
              <a:t>55</a:t>
            </a:fld>
            <a:endParaRPr lang="en-US"/>
          </a:p>
        </p:txBody>
      </p:sp>
    </p:spTree>
    <p:extLst>
      <p:ext uri="{BB962C8B-B14F-4D97-AF65-F5344CB8AC3E}">
        <p14:creationId xmlns:p14="http://schemas.microsoft.com/office/powerpoint/2010/main" val="302583402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dirty="0"/>
              <a:t>I blew a tire when I ran over something sharp driving my truck down that hill.</a:t>
            </a:r>
          </a:p>
          <a:p>
            <a:pPr algn="l"/>
            <a:r>
              <a:rPr lang="en-US" dirty="0"/>
              <a:t>OR</a:t>
            </a:r>
          </a:p>
          <a:p>
            <a:pPr algn="l"/>
            <a:r>
              <a:rPr lang="en-US" dirty="0"/>
              <a:t>I blew a tire this morning.</a:t>
            </a:r>
          </a:p>
          <a:p>
            <a:pPr algn="l"/>
            <a:r>
              <a:rPr lang="en-US" dirty="0"/>
              <a:t>Active. Not in chronological order.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tire blowing event, which he considers the most </a:t>
            </a:r>
            <a:r>
              <a:rPr lang="en-US" b="1" dirty="0"/>
              <a:t>significant</a:t>
            </a:r>
            <a:r>
              <a:rPr lang="en-US" dirty="0"/>
              <a:t> event, appears in his dialogue before the actual running over the sharp thing, or even the driving down the hill. </a:t>
            </a:r>
          </a:p>
          <a:p>
            <a:pPr algn="l"/>
            <a:endParaRPr lang="en-US" dirty="0"/>
          </a:p>
          <a:p>
            <a:pPr algn="l"/>
            <a:endParaRPr lang="en-US" dirty="0"/>
          </a:p>
        </p:txBody>
      </p:sp>
      <p:sp>
        <p:nvSpPr>
          <p:cNvPr id="4" name="Slide Number Placeholder 3"/>
          <p:cNvSpPr>
            <a:spLocks noGrp="1"/>
          </p:cNvSpPr>
          <p:nvPr>
            <p:ph type="sldNum" sz="quarter" idx="5"/>
          </p:nvPr>
        </p:nvSpPr>
        <p:spPr/>
        <p:txBody>
          <a:bodyPr/>
          <a:lstStyle/>
          <a:p>
            <a:fld id="{0A3C37BE-C303-496D-B5CD-85F2937540FC}" type="slidenum">
              <a:rPr lang="en-US" smtClean="0"/>
              <a:t>56</a:t>
            </a:fld>
            <a:endParaRPr lang="en-US"/>
          </a:p>
        </p:txBody>
      </p:sp>
    </p:spTree>
    <p:extLst>
      <p:ext uri="{BB962C8B-B14F-4D97-AF65-F5344CB8AC3E}">
        <p14:creationId xmlns:p14="http://schemas.microsoft.com/office/powerpoint/2010/main" val="350833251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 was coming down that hill in the truck and then there must have been something sharp in the road because now the tire is flat.</a:t>
            </a:r>
          </a:p>
          <a:p>
            <a:pPr marL="0" indent="0">
              <a:buNone/>
            </a:pPr>
            <a:r>
              <a:rPr lang="en-US" dirty="0"/>
              <a:t>All very </a:t>
            </a:r>
            <a:r>
              <a:rPr lang="en-US" b="1" dirty="0"/>
              <a:t>passive</a:t>
            </a:r>
            <a:r>
              <a:rPr lang="en-US" dirty="0"/>
              <a:t> (was, been, is) and </a:t>
            </a:r>
            <a:r>
              <a:rPr lang="en-US" b="1" dirty="0"/>
              <a:t>chronologically </a:t>
            </a:r>
            <a:r>
              <a:rPr lang="en-US" dirty="0"/>
              <a:t>ordered, but </a:t>
            </a:r>
            <a:r>
              <a:rPr lang="en-US" b="1" dirty="0"/>
              <a:t>not</a:t>
            </a:r>
            <a:r>
              <a:rPr lang="en-US" dirty="0"/>
              <a:t> </a:t>
            </a:r>
            <a:r>
              <a:rPr lang="en-US" b="1" dirty="0"/>
              <a:t>entirely</a:t>
            </a:r>
            <a:r>
              <a:rPr lang="en-US" dirty="0"/>
              <a:t> </a:t>
            </a:r>
            <a:r>
              <a:rPr lang="en-US" b="1" dirty="0"/>
              <a:t>factual</a:t>
            </a:r>
            <a:r>
              <a:rPr lang="en-US" dirty="0"/>
              <a:t>. </a:t>
            </a:r>
          </a:p>
          <a:p>
            <a:pPr marL="0" indent="0">
              <a:buNone/>
            </a:pPr>
            <a:r>
              <a:rPr lang="en-US" dirty="0"/>
              <a:t>In her dialogue, even though she was actually driving the truck, her phrasing could lead one to believe she was merely a passenger in the truck.</a:t>
            </a:r>
          </a:p>
          <a:p>
            <a:pPr marL="0" indent="0">
              <a:buNone/>
            </a:pPr>
            <a:r>
              <a:rPr lang="en-US" dirty="0"/>
              <a:t>Note that events are described in exact chronological order and stated using “to be” verbs instead of active verbs: WAS, BEEN, IS.</a:t>
            </a:r>
          </a:p>
          <a:p>
            <a:endParaRPr lang="en-US" dirty="0"/>
          </a:p>
        </p:txBody>
      </p:sp>
      <p:sp>
        <p:nvSpPr>
          <p:cNvPr id="4" name="Slide Number Placeholder 3"/>
          <p:cNvSpPr>
            <a:spLocks noGrp="1"/>
          </p:cNvSpPr>
          <p:nvPr>
            <p:ph type="sldNum" sz="quarter" idx="5"/>
          </p:nvPr>
        </p:nvSpPr>
        <p:spPr/>
        <p:txBody>
          <a:bodyPr/>
          <a:lstStyle/>
          <a:p>
            <a:fld id="{0A3C37BE-C303-496D-B5CD-85F2937540FC}" type="slidenum">
              <a:rPr lang="en-US" smtClean="0"/>
              <a:t>57</a:t>
            </a:fld>
            <a:endParaRPr lang="en-US"/>
          </a:p>
        </p:txBody>
      </p:sp>
    </p:spTree>
    <p:extLst>
      <p:ext uri="{BB962C8B-B14F-4D97-AF65-F5344CB8AC3E}">
        <p14:creationId xmlns:p14="http://schemas.microsoft.com/office/powerpoint/2010/main" val="105665265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solidFill>
                  <a:schemeClr val="tx1"/>
                </a:solidFill>
              </a:rPr>
              <a:t>The NEW HOUSE EXAMPLE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1"/>
                </a:solidFill>
              </a:rPr>
              <a:t>PROBLEM! A married couple has outgrown their house and they need to buy a larger home.</a:t>
            </a:r>
          </a:p>
          <a:p>
            <a:endParaRPr lang="en-US" sz="1200" dirty="0">
              <a:solidFill>
                <a:schemeClr val="tx1"/>
              </a:solidFill>
            </a:endParaRPr>
          </a:p>
        </p:txBody>
      </p:sp>
      <p:sp>
        <p:nvSpPr>
          <p:cNvPr id="4" name="Slide Number Placeholder 3"/>
          <p:cNvSpPr>
            <a:spLocks noGrp="1"/>
          </p:cNvSpPr>
          <p:nvPr>
            <p:ph type="sldNum" sz="quarter" idx="5"/>
          </p:nvPr>
        </p:nvSpPr>
        <p:spPr/>
        <p:txBody>
          <a:bodyPr/>
          <a:lstStyle/>
          <a:p>
            <a:fld id="{0A3C37BE-C303-496D-B5CD-85F2937540FC}" type="slidenum">
              <a:rPr lang="en-US" smtClean="0"/>
              <a:t>58</a:t>
            </a:fld>
            <a:endParaRPr lang="en-US"/>
          </a:p>
        </p:txBody>
      </p:sp>
    </p:spTree>
    <p:extLst>
      <p:ext uri="{BB962C8B-B14F-4D97-AF65-F5344CB8AC3E}">
        <p14:creationId xmlns:p14="http://schemas.microsoft.com/office/powerpoint/2010/main" val="370114476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SHE says:</a:t>
            </a:r>
          </a:p>
          <a:p>
            <a:r>
              <a:rPr lang="en-US" dirty="0"/>
              <a:t>Wouldn’t it be great if there were a nice, quiet little house in the suburbs for sale? A house in a good school district with low property taxes?</a:t>
            </a:r>
          </a:p>
          <a:p>
            <a:r>
              <a:rPr lang="en-US" dirty="0"/>
              <a:t>There are neighborhoods with community pools and playgrounds for the kids.</a:t>
            </a:r>
          </a:p>
          <a:p>
            <a:r>
              <a:rPr lang="en-US" dirty="0"/>
              <a:t>Maybe there’s a place with a basement for the quilting supplies and a nice kitchen. Oh, and a garage for your tools and your workbench.</a:t>
            </a:r>
          </a:p>
          <a:p>
            <a:r>
              <a:rPr lang="en-US" dirty="0"/>
              <a:t>And a nice yard with room for a flowerbed and maybe a little victory garden out back. If we get a few acres, we could put in some fruit trees.</a:t>
            </a:r>
          </a:p>
          <a:p>
            <a:r>
              <a:rPr lang="en-US" dirty="0"/>
              <a:t>Wouldn’t that be great?</a:t>
            </a:r>
          </a:p>
          <a:p>
            <a:endParaRPr lang="en-US" dirty="0"/>
          </a:p>
          <a:p>
            <a:pPr marL="0" indent="0">
              <a:buNone/>
            </a:pPr>
            <a:r>
              <a:rPr lang="en-US" dirty="0"/>
              <a:t>Wordcount=94</a:t>
            </a:r>
          </a:p>
          <a:p>
            <a:pPr marL="0" indent="0">
              <a:buNone/>
            </a:pPr>
            <a:r>
              <a:rPr lang="en-US" dirty="0"/>
              <a:t>Sentences=7</a:t>
            </a:r>
          </a:p>
          <a:p>
            <a:pPr marL="0" indent="0">
              <a:buNone/>
            </a:pPr>
            <a:r>
              <a:rPr lang="en-US" dirty="0"/>
              <a:t>Active verbs=2 </a:t>
            </a:r>
          </a:p>
          <a:p>
            <a:pPr marL="0" indent="0">
              <a:buNone/>
            </a:pPr>
            <a:r>
              <a:rPr lang="en-US" dirty="0"/>
              <a:t>“to be” verbs=4</a:t>
            </a:r>
          </a:p>
          <a:p>
            <a:endParaRPr lang="en-US" dirty="0"/>
          </a:p>
        </p:txBody>
      </p:sp>
      <p:sp>
        <p:nvSpPr>
          <p:cNvPr id="4" name="Slide Number Placeholder 3"/>
          <p:cNvSpPr>
            <a:spLocks noGrp="1"/>
          </p:cNvSpPr>
          <p:nvPr>
            <p:ph type="sldNum" sz="quarter" idx="5"/>
          </p:nvPr>
        </p:nvSpPr>
        <p:spPr/>
        <p:txBody>
          <a:bodyPr/>
          <a:lstStyle/>
          <a:p>
            <a:fld id="{0A3C37BE-C303-496D-B5CD-85F2937540FC}" type="slidenum">
              <a:rPr lang="en-US" smtClean="0"/>
              <a:t>59</a:t>
            </a:fld>
            <a:endParaRPr lang="en-US"/>
          </a:p>
        </p:txBody>
      </p:sp>
    </p:spTree>
    <p:extLst>
      <p:ext uri="{BB962C8B-B14F-4D97-AF65-F5344CB8AC3E}">
        <p14:creationId xmlns:p14="http://schemas.microsoft.com/office/powerpoint/2010/main" val="37038722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Good dialogue is great for ratcheting up the tension between characters.</a:t>
            </a:r>
          </a:p>
        </p:txBody>
      </p:sp>
      <p:sp>
        <p:nvSpPr>
          <p:cNvPr id="4" name="Slide Number Placeholder 3"/>
          <p:cNvSpPr>
            <a:spLocks noGrp="1"/>
          </p:cNvSpPr>
          <p:nvPr>
            <p:ph type="sldNum" sz="quarter" idx="5"/>
          </p:nvPr>
        </p:nvSpPr>
        <p:spPr/>
        <p:txBody>
          <a:bodyPr/>
          <a:lstStyle/>
          <a:p>
            <a:fld id="{0A3C37BE-C303-496D-B5CD-85F2937540FC}" type="slidenum">
              <a:rPr lang="en-US" smtClean="0"/>
              <a:t>6</a:t>
            </a:fld>
            <a:endParaRPr lang="en-US"/>
          </a:p>
        </p:txBody>
      </p:sp>
    </p:spTree>
    <p:extLst>
      <p:ext uri="{BB962C8B-B14F-4D97-AF65-F5344CB8AC3E}">
        <p14:creationId xmlns:p14="http://schemas.microsoft.com/office/powerpoint/2010/main" val="80124074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 says:</a:t>
            </a:r>
          </a:p>
          <a:p>
            <a:r>
              <a:rPr lang="en-US" dirty="0"/>
              <a:t>I should probably buy us a bigger house.</a:t>
            </a:r>
          </a:p>
          <a:p>
            <a:endParaRPr lang="en-US" dirty="0"/>
          </a:p>
          <a:p>
            <a:r>
              <a:rPr lang="en-US" dirty="0"/>
              <a:t>Wordcount=8 </a:t>
            </a:r>
          </a:p>
          <a:p>
            <a:r>
              <a:rPr lang="en-US" dirty="0"/>
              <a:t>Sentences=1</a:t>
            </a:r>
          </a:p>
          <a:p>
            <a:r>
              <a:rPr lang="en-US" dirty="0"/>
              <a:t>Active verbs=1 (100%)</a:t>
            </a:r>
          </a:p>
          <a:p>
            <a:r>
              <a:rPr lang="en-US" dirty="0"/>
              <a:t>“to be” verbs=0</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0A3C37BE-C303-496D-B5CD-85F2937540FC}" type="slidenum">
              <a:rPr lang="en-US" smtClean="0"/>
              <a:t>60</a:t>
            </a:fld>
            <a:endParaRPr lang="en-US"/>
          </a:p>
        </p:txBody>
      </p:sp>
    </p:spTree>
    <p:extLst>
      <p:ext uri="{BB962C8B-B14F-4D97-AF65-F5344CB8AC3E}">
        <p14:creationId xmlns:p14="http://schemas.microsoft.com/office/powerpoint/2010/main" val="47028202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 Stats:</a:t>
            </a:r>
          </a:p>
          <a:p>
            <a:pPr marL="0" indent="0">
              <a:buNone/>
            </a:pPr>
            <a:r>
              <a:rPr lang="en-US" dirty="0"/>
              <a:t>Wordcount=94</a:t>
            </a:r>
          </a:p>
          <a:p>
            <a:pPr marL="0" indent="0">
              <a:buNone/>
            </a:pPr>
            <a:r>
              <a:rPr lang="en-US" dirty="0"/>
              <a:t>Sentences=7</a:t>
            </a:r>
          </a:p>
          <a:p>
            <a:pPr marL="0" indent="0">
              <a:buNone/>
            </a:pPr>
            <a:r>
              <a:rPr lang="en-US" dirty="0"/>
              <a:t>Active verbs=2 </a:t>
            </a:r>
          </a:p>
          <a:p>
            <a:pPr marL="0" indent="0">
              <a:buNone/>
            </a:pPr>
            <a:r>
              <a:rPr lang="en-US" dirty="0"/>
              <a:t>“to be” verbs=4</a:t>
            </a:r>
          </a:p>
          <a:p>
            <a:endParaRPr lang="en-US" dirty="0"/>
          </a:p>
          <a:p>
            <a:r>
              <a:rPr lang="en-US" dirty="0"/>
              <a:t>HIS Stats:</a:t>
            </a:r>
          </a:p>
          <a:p>
            <a:r>
              <a:rPr lang="en-US" dirty="0"/>
              <a:t>Wordcount=8 </a:t>
            </a:r>
          </a:p>
          <a:p>
            <a:r>
              <a:rPr lang="en-US" dirty="0"/>
              <a:t>Sentences=1</a:t>
            </a:r>
          </a:p>
          <a:p>
            <a:r>
              <a:rPr lang="en-US" dirty="0"/>
              <a:t>Active verbs=1 (100%)</a:t>
            </a:r>
          </a:p>
          <a:p>
            <a:r>
              <a:rPr lang="en-US" dirty="0"/>
              <a:t>“to be” verbs=0</a:t>
            </a:r>
          </a:p>
          <a:p>
            <a:endParaRPr lang="en-US" dirty="0"/>
          </a:p>
        </p:txBody>
      </p:sp>
      <p:sp>
        <p:nvSpPr>
          <p:cNvPr id="4" name="Slide Number Placeholder 3"/>
          <p:cNvSpPr>
            <a:spLocks noGrp="1"/>
          </p:cNvSpPr>
          <p:nvPr>
            <p:ph type="sldNum" sz="quarter" idx="5"/>
          </p:nvPr>
        </p:nvSpPr>
        <p:spPr/>
        <p:txBody>
          <a:bodyPr/>
          <a:lstStyle/>
          <a:p>
            <a:fld id="{0A3C37BE-C303-496D-B5CD-85F2937540FC}" type="slidenum">
              <a:rPr lang="en-US" smtClean="0"/>
              <a:t>61</a:t>
            </a:fld>
            <a:endParaRPr lang="en-US"/>
          </a:p>
        </p:txBody>
      </p:sp>
    </p:spTree>
    <p:extLst>
      <p:ext uri="{BB962C8B-B14F-4D97-AF65-F5344CB8AC3E}">
        <p14:creationId xmlns:p14="http://schemas.microsoft.com/office/powerpoint/2010/main" val="334642120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t>Generally speaking, </a:t>
            </a:r>
            <a:r>
              <a:rPr lang="en-US" b="1" dirty="0"/>
              <a:t>HE</a:t>
            </a:r>
            <a:r>
              <a:rPr lang="en-US" dirty="0"/>
              <a:t> will:</a:t>
            </a:r>
          </a:p>
          <a:p>
            <a:pPr lvl="1"/>
            <a:r>
              <a:rPr lang="en-US" sz="2000" dirty="0"/>
              <a:t>use </a:t>
            </a:r>
            <a:r>
              <a:rPr lang="en-US" sz="2000" b="1" dirty="0"/>
              <a:t>fewer words</a:t>
            </a:r>
            <a:r>
              <a:rPr lang="en-US" sz="2000" dirty="0"/>
              <a:t> than SHE will</a:t>
            </a:r>
          </a:p>
          <a:p>
            <a:pPr lvl="1"/>
            <a:r>
              <a:rPr lang="en-US" sz="2000" dirty="0"/>
              <a:t>more </a:t>
            </a:r>
            <a:r>
              <a:rPr lang="en-US" sz="2000" b="1" dirty="0"/>
              <a:t>active verbs</a:t>
            </a:r>
          </a:p>
          <a:p>
            <a:pPr lvl="1"/>
            <a:r>
              <a:rPr lang="en-US" sz="2000" dirty="0"/>
              <a:t>describe events </a:t>
            </a:r>
            <a:r>
              <a:rPr lang="en-US" sz="2000" b="1" dirty="0"/>
              <a:t>factually </a:t>
            </a:r>
            <a:r>
              <a:rPr lang="en-US" sz="2000" dirty="0"/>
              <a:t>or</a:t>
            </a:r>
            <a:r>
              <a:rPr lang="en-US" sz="2000" b="1" dirty="0"/>
              <a:t> logically</a:t>
            </a:r>
            <a:r>
              <a:rPr lang="en-US" sz="2000" dirty="0"/>
              <a:t>,</a:t>
            </a:r>
          </a:p>
          <a:p>
            <a:pPr lvl="1"/>
            <a:r>
              <a:rPr lang="en-US" sz="2000" dirty="0"/>
              <a:t>List events by what they perceive as </a:t>
            </a:r>
            <a:r>
              <a:rPr lang="en-US" sz="2000" b="1" dirty="0"/>
              <a:t>significant events first</a:t>
            </a:r>
            <a:r>
              <a:rPr lang="en-US" sz="2000" dirty="0"/>
              <a:t>,</a:t>
            </a:r>
          </a:p>
          <a:p>
            <a:pPr lvl="1"/>
            <a:r>
              <a:rPr lang="en-US" sz="2000" b="1" dirty="0"/>
              <a:t>own</a:t>
            </a:r>
            <a:r>
              <a:rPr lang="en-US" sz="2000" dirty="0"/>
              <a:t> whatever happened</a:t>
            </a:r>
          </a:p>
          <a:p>
            <a:pPr marL="0" indent="0">
              <a:buNone/>
            </a:pPr>
            <a:r>
              <a:rPr lang="en-US" dirty="0"/>
              <a:t>The most significant incident—like the </a:t>
            </a:r>
            <a:r>
              <a:rPr lang="en-US" i="1" dirty="0"/>
              <a:t>flat tire</a:t>
            </a:r>
            <a:r>
              <a:rPr lang="en-US" dirty="0"/>
              <a:t>—is worth describing and prioritizing. Likely, HE perceives the other details as mundane and nearly irrelevant.</a:t>
            </a:r>
          </a:p>
          <a:p>
            <a:pPr marL="0" indent="0">
              <a:buNone/>
            </a:pPr>
            <a:r>
              <a:rPr lang="en-US" dirty="0"/>
              <a:t>When HE identifies a </a:t>
            </a:r>
            <a:r>
              <a:rPr lang="en-US" b="1" i="1" u="sng" dirty="0"/>
              <a:t>problem</a:t>
            </a:r>
            <a:r>
              <a:rPr lang="en-US" dirty="0"/>
              <a:t> (like the house is too small) and a </a:t>
            </a:r>
            <a:r>
              <a:rPr lang="en-US" b="1" i="1" u="sng" dirty="0"/>
              <a:t>solution</a:t>
            </a:r>
            <a:r>
              <a:rPr lang="en-US" dirty="0"/>
              <a:t> (buy a new house) then that is </a:t>
            </a:r>
            <a:r>
              <a:rPr lang="en-US" b="1" i="1" u="sng" dirty="0"/>
              <a:t>LOGICALLY</a:t>
            </a:r>
            <a:r>
              <a:rPr lang="en-US" dirty="0"/>
              <a:t> the end of the matter. Problem solved!</a:t>
            </a:r>
          </a:p>
        </p:txBody>
      </p:sp>
      <p:sp>
        <p:nvSpPr>
          <p:cNvPr id="4" name="Slide Number Placeholder 3"/>
          <p:cNvSpPr>
            <a:spLocks noGrp="1"/>
          </p:cNvSpPr>
          <p:nvPr>
            <p:ph type="sldNum" sz="quarter" idx="5"/>
          </p:nvPr>
        </p:nvSpPr>
        <p:spPr/>
        <p:txBody>
          <a:bodyPr/>
          <a:lstStyle/>
          <a:p>
            <a:fld id="{0A3C37BE-C303-496D-B5CD-85F2937540FC}" type="slidenum">
              <a:rPr lang="en-US" smtClean="0"/>
              <a:t>62</a:t>
            </a:fld>
            <a:endParaRPr lang="en-US"/>
          </a:p>
        </p:txBody>
      </p:sp>
    </p:spTree>
    <p:extLst>
      <p:ext uri="{BB962C8B-B14F-4D97-AF65-F5344CB8AC3E}">
        <p14:creationId xmlns:p14="http://schemas.microsoft.com/office/powerpoint/2010/main" val="278923847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t>Generally speaking, SHE will</a:t>
            </a:r>
          </a:p>
          <a:p>
            <a:pPr lvl="1"/>
            <a:r>
              <a:rPr lang="en-US" sz="2000" b="1" dirty="0"/>
              <a:t>passively </a:t>
            </a:r>
            <a:r>
              <a:rPr lang="en-US" sz="2000" dirty="0"/>
              <a:t>describe the incident using </a:t>
            </a:r>
            <a:r>
              <a:rPr lang="en-US" sz="2000" b="1" dirty="0"/>
              <a:t>fewer active verbs</a:t>
            </a:r>
            <a:r>
              <a:rPr lang="en-US" sz="2000" dirty="0"/>
              <a:t>.</a:t>
            </a:r>
          </a:p>
          <a:p>
            <a:pPr lvl="1"/>
            <a:r>
              <a:rPr lang="en-US" sz="2000" dirty="0"/>
              <a:t>describe it </a:t>
            </a:r>
            <a:r>
              <a:rPr lang="en-US" sz="2000" b="1" dirty="0"/>
              <a:t>chronologically</a:t>
            </a:r>
            <a:r>
              <a:rPr lang="en-US" sz="2000" dirty="0"/>
              <a:t> as events unfolded</a:t>
            </a:r>
          </a:p>
          <a:p>
            <a:pPr lvl="1"/>
            <a:r>
              <a:rPr lang="en-US" sz="2000" dirty="0"/>
              <a:t>Describe it as something that just “happened” with little or </a:t>
            </a:r>
            <a:r>
              <a:rPr lang="en-US" sz="2000" b="1" dirty="0"/>
              <a:t>no ownership </a:t>
            </a:r>
            <a:r>
              <a:rPr lang="en-US" sz="2000" dirty="0"/>
              <a:t>of any of the milestones or waypoints</a:t>
            </a:r>
          </a:p>
          <a:p>
            <a:pPr lvl="1"/>
            <a:r>
              <a:rPr lang="en-US" sz="2000" dirty="0"/>
              <a:t>use </a:t>
            </a:r>
            <a:r>
              <a:rPr lang="en-US" sz="2000" b="1" dirty="0"/>
              <a:t>more words </a:t>
            </a:r>
            <a:r>
              <a:rPr lang="en-US" sz="2000" dirty="0"/>
              <a:t>than their male counterparts</a:t>
            </a:r>
          </a:p>
          <a:p>
            <a:pPr marL="0" indent="0">
              <a:buNone/>
            </a:pPr>
            <a:r>
              <a:rPr lang="en-US" dirty="0"/>
              <a:t>For her, it is more important to understand how the event </a:t>
            </a:r>
            <a:r>
              <a:rPr lang="en-US" b="1" i="1" u="sng" dirty="0"/>
              <a:t>emotionally</a:t>
            </a:r>
            <a:r>
              <a:rPr lang="en-US" dirty="0"/>
              <a:t> affected them, affected a </a:t>
            </a:r>
            <a:r>
              <a:rPr lang="en-US" b="1" i="1" u="sng" dirty="0"/>
              <a:t>relationship</a:t>
            </a:r>
            <a:r>
              <a:rPr lang="en-US" dirty="0"/>
              <a:t>, or was </a:t>
            </a:r>
            <a:r>
              <a:rPr lang="en-US" b="1" i="1" u="sng" dirty="0"/>
              <a:t>perceived</a:t>
            </a:r>
            <a:r>
              <a:rPr lang="en-US" dirty="0"/>
              <a:t> by others.</a:t>
            </a:r>
          </a:p>
          <a:p>
            <a:pPr marL="0" indent="0">
              <a:buNone/>
            </a:pPr>
            <a:r>
              <a:rPr lang="en-US" dirty="0"/>
              <a:t>How SHE anticipates something will make her feel </a:t>
            </a:r>
            <a:r>
              <a:rPr lang="en-US" b="1" i="1" u="sng" dirty="0"/>
              <a:t>EMOTIONALLY</a:t>
            </a:r>
            <a:r>
              <a:rPr lang="en-US" dirty="0"/>
              <a:t> is more important than the </a:t>
            </a:r>
            <a:r>
              <a:rPr lang="en-US" b="1" i="1" u="sng" dirty="0"/>
              <a:t>something itself</a:t>
            </a:r>
            <a:r>
              <a:rPr lang="en-US" dirty="0"/>
              <a:t>. For her, the </a:t>
            </a:r>
            <a:r>
              <a:rPr lang="en-US" b="1" i="1" u="sng" dirty="0"/>
              <a:t>actual problem and solution </a:t>
            </a:r>
            <a:r>
              <a:rPr lang="en-US" dirty="0"/>
              <a:t>are less important than that SHE will </a:t>
            </a:r>
            <a:r>
              <a:rPr lang="en-US" b="1" i="1" u="sng" dirty="0"/>
              <a:t>feel</a:t>
            </a:r>
            <a:r>
              <a:rPr lang="en-US" dirty="0"/>
              <a:t> a certain way once the problem is solved.</a:t>
            </a:r>
          </a:p>
          <a:p>
            <a:endParaRPr lang="en-US" dirty="0"/>
          </a:p>
        </p:txBody>
      </p:sp>
      <p:sp>
        <p:nvSpPr>
          <p:cNvPr id="4" name="Slide Number Placeholder 3"/>
          <p:cNvSpPr>
            <a:spLocks noGrp="1"/>
          </p:cNvSpPr>
          <p:nvPr>
            <p:ph type="sldNum" sz="quarter" idx="5"/>
          </p:nvPr>
        </p:nvSpPr>
        <p:spPr/>
        <p:txBody>
          <a:bodyPr/>
          <a:lstStyle/>
          <a:p>
            <a:fld id="{0A3C37BE-C303-496D-B5CD-85F2937540FC}" type="slidenum">
              <a:rPr lang="en-US" smtClean="0"/>
              <a:t>63</a:t>
            </a:fld>
            <a:endParaRPr lang="en-US"/>
          </a:p>
        </p:txBody>
      </p:sp>
    </p:spTree>
    <p:extLst>
      <p:ext uri="{BB962C8B-B14F-4D97-AF65-F5344CB8AC3E}">
        <p14:creationId xmlns:p14="http://schemas.microsoft.com/office/powerpoint/2010/main" val="338286686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Questioning, Interviewing, and Lying Liars.</a:t>
            </a:r>
          </a:p>
        </p:txBody>
      </p:sp>
      <p:sp>
        <p:nvSpPr>
          <p:cNvPr id="4" name="Slide Number Placeholder 3"/>
          <p:cNvSpPr>
            <a:spLocks noGrp="1"/>
          </p:cNvSpPr>
          <p:nvPr>
            <p:ph type="sldNum" sz="quarter" idx="5"/>
          </p:nvPr>
        </p:nvSpPr>
        <p:spPr/>
        <p:txBody>
          <a:bodyPr/>
          <a:lstStyle/>
          <a:p>
            <a:fld id="{0A3C37BE-C303-496D-B5CD-85F2937540FC}" type="slidenum">
              <a:rPr lang="en-US" smtClean="0"/>
              <a:t>64</a:t>
            </a:fld>
            <a:endParaRPr lang="en-US"/>
          </a:p>
        </p:txBody>
      </p:sp>
    </p:spTree>
    <p:extLst>
      <p:ext uri="{BB962C8B-B14F-4D97-AF65-F5344CB8AC3E}">
        <p14:creationId xmlns:p14="http://schemas.microsoft.com/office/powerpoint/2010/main" val="232715050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solidFill>
                  <a:schemeClr val="tx1"/>
                </a:solidFill>
              </a:rPr>
              <a:t>When HE or SHE is questioned…</a:t>
            </a:r>
          </a:p>
          <a:p>
            <a:r>
              <a:rPr lang="en-US" sz="1200" dirty="0">
                <a:solidFill>
                  <a:schemeClr val="tx1"/>
                </a:solidFill>
              </a:rPr>
              <a:t>The heart of interrogation techniques can   be summed up with the acronym </a:t>
            </a:r>
            <a:r>
              <a:rPr lang="en-US" sz="1200" b="1" dirty="0">
                <a:solidFill>
                  <a:schemeClr val="tx1"/>
                </a:solidFill>
              </a:rPr>
              <a:t>L.E.R.I</a:t>
            </a:r>
            <a:r>
              <a:rPr lang="en-US" sz="1200" dirty="0">
                <a:solidFill>
                  <a:schemeClr val="tx1"/>
                </a:solidFill>
              </a:rPr>
              <a:t>.</a:t>
            </a:r>
          </a:p>
          <a:p>
            <a:pPr marL="457200" lvl="1" indent="0">
              <a:buNone/>
            </a:pPr>
            <a:r>
              <a:rPr lang="en-US" sz="1200" b="1" dirty="0">
                <a:solidFill>
                  <a:schemeClr val="tx1"/>
                </a:solidFill>
              </a:rPr>
              <a:t>L-L</a:t>
            </a:r>
            <a:r>
              <a:rPr lang="en-US" sz="1200" dirty="0">
                <a:solidFill>
                  <a:schemeClr val="tx1"/>
                </a:solidFill>
              </a:rPr>
              <a:t>isten</a:t>
            </a:r>
          </a:p>
          <a:p>
            <a:pPr marL="457200" lvl="1" indent="0">
              <a:buNone/>
            </a:pPr>
            <a:r>
              <a:rPr lang="en-US" sz="1200" b="1" dirty="0">
                <a:solidFill>
                  <a:schemeClr val="tx1"/>
                </a:solidFill>
              </a:rPr>
              <a:t>E-E</a:t>
            </a:r>
            <a:r>
              <a:rPr lang="en-US" sz="1200" dirty="0">
                <a:solidFill>
                  <a:schemeClr val="tx1"/>
                </a:solidFill>
              </a:rPr>
              <a:t>mpathy</a:t>
            </a:r>
          </a:p>
          <a:p>
            <a:pPr marL="457200" lvl="1" indent="0">
              <a:buNone/>
            </a:pPr>
            <a:r>
              <a:rPr lang="en-US" sz="1200" b="1" dirty="0">
                <a:solidFill>
                  <a:schemeClr val="tx1"/>
                </a:solidFill>
              </a:rPr>
              <a:t>R-R</a:t>
            </a:r>
            <a:r>
              <a:rPr lang="en-US" sz="1200" dirty="0">
                <a:solidFill>
                  <a:schemeClr val="tx1"/>
                </a:solidFill>
              </a:rPr>
              <a:t>apport</a:t>
            </a:r>
          </a:p>
          <a:p>
            <a:pPr marL="457200" lvl="1" indent="0">
              <a:buNone/>
            </a:pPr>
            <a:r>
              <a:rPr lang="en-US" sz="1200" b="1" dirty="0">
                <a:solidFill>
                  <a:schemeClr val="tx1"/>
                </a:solidFill>
              </a:rPr>
              <a:t>I-I</a:t>
            </a:r>
            <a:r>
              <a:rPr lang="en-US" sz="1200" dirty="0">
                <a:solidFill>
                  <a:schemeClr val="tx1"/>
                </a:solidFill>
              </a:rPr>
              <a:t>nfluence</a:t>
            </a:r>
          </a:p>
          <a:p>
            <a:r>
              <a:rPr lang="en-US" sz="1200" b="1" dirty="0">
                <a:solidFill>
                  <a:schemeClr val="tx1"/>
                </a:solidFill>
              </a:rPr>
              <a:t>L—</a:t>
            </a:r>
            <a:r>
              <a:rPr lang="en-US" sz="1200" b="1" u="sng" dirty="0">
                <a:solidFill>
                  <a:schemeClr val="tx1"/>
                </a:solidFill>
              </a:rPr>
              <a:t>L</a:t>
            </a:r>
            <a:r>
              <a:rPr lang="en-US" sz="1200" b="1" dirty="0">
                <a:solidFill>
                  <a:schemeClr val="tx1"/>
                </a:solidFill>
              </a:rPr>
              <a:t>isten</a:t>
            </a:r>
            <a:r>
              <a:rPr lang="en-US" sz="1200" dirty="0">
                <a:solidFill>
                  <a:schemeClr val="tx1"/>
                </a:solidFill>
              </a:rPr>
              <a:t> to the subject and try to determine the underlying state of mind or emotional state of the subject.</a:t>
            </a:r>
          </a:p>
          <a:p>
            <a:r>
              <a:rPr lang="en-US" sz="1200" b="1" dirty="0">
                <a:solidFill>
                  <a:schemeClr val="tx1"/>
                </a:solidFill>
              </a:rPr>
              <a:t>E—</a:t>
            </a:r>
            <a:r>
              <a:rPr lang="en-US" sz="1200" b="1" u="sng" dirty="0">
                <a:solidFill>
                  <a:schemeClr val="tx1"/>
                </a:solidFill>
              </a:rPr>
              <a:t>E</a:t>
            </a:r>
            <a:r>
              <a:rPr lang="en-US" sz="1200" b="1" dirty="0">
                <a:solidFill>
                  <a:schemeClr val="tx1"/>
                </a:solidFill>
              </a:rPr>
              <a:t>mpathize</a:t>
            </a:r>
            <a:r>
              <a:rPr lang="en-US" sz="1200" dirty="0">
                <a:solidFill>
                  <a:schemeClr val="tx1"/>
                </a:solidFill>
              </a:rPr>
              <a:t> and establish common ground.</a:t>
            </a:r>
          </a:p>
          <a:p>
            <a:r>
              <a:rPr lang="en-US" sz="1200" b="1" dirty="0">
                <a:solidFill>
                  <a:schemeClr val="tx1"/>
                </a:solidFill>
              </a:rPr>
              <a:t>R—</a:t>
            </a:r>
            <a:r>
              <a:rPr lang="en-US" sz="1200" dirty="0">
                <a:solidFill>
                  <a:schemeClr val="tx1"/>
                </a:solidFill>
              </a:rPr>
              <a:t>Establish </a:t>
            </a:r>
            <a:r>
              <a:rPr lang="en-US" sz="1200" b="1" u="sng" dirty="0">
                <a:solidFill>
                  <a:schemeClr val="tx1"/>
                </a:solidFill>
              </a:rPr>
              <a:t>R</a:t>
            </a:r>
            <a:r>
              <a:rPr lang="en-US" sz="1200" b="1" dirty="0">
                <a:solidFill>
                  <a:schemeClr val="tx1"/>
                </a:solidFill>
              </a:rPr>
              <a:t>apport</a:t>
            </a:r>
            <a:r>
              <a:rPr lang="en-US" sz="1200" dirty="0">
                <a:solidFill>
                  <a:schemeClr val="tx1"/>
                </a:solidFill>
              </a:rPr>
              <a:t> by which information can flow freely</a:t>
            </a:r>
          </a:p>
          <a:p>
            <a:r>
              <a:rPr lang="en-US" sz="1200" b="1" dirty="0">
                <a:solidFill>
                  <a:schemeClr val="tx1"/>
                </a:solidFill>
              </a:rPr>
              <a:t>I—</a:t>
            </a:r>
            <a:r>
              <a:rPr lang="en-US" sz="1200" b="1" u="sng" dirty="0">
                <a:solidFill>
                  <a:schemeClr val="tx1"/>
                </a:solidFill>
              </a:rPr>
              <a:t>I</a:t>
            </a:r>
            <a:r>
              <a:rPr lang="en-US" sz="1200" b="1" dirty="0">
                <a:solidFill>
                  <a:schemeClr val="tx1"/>
                </a:solidFill>
              </a:rPr>
              <a:t>nfluence</a:t>
            </a:r>
            <a:r>
              <a:rPr lang="en-US" sz="1200" dirty="0">
                <a:solidFill>
                  <a:schemeClr val="tx1"/>
                </a:solidFill>
              </a:rPr>
              <a:t> the subject to disclose vital information and thus achieve your own goals.</a:t>
            </a:r>
          </a:p>
          <a:p>
            <a:endParaRPr lang="en-US" sz="1200" dirty="0">
              <a:solidFill>
                <a:schemeClr val="tx1"/>
              </a:solidFill>
            </a:endParaRPr>
          </a:p>
        </p:txBody>
      </p:sp>
      <p:sp>
        <p:nvSpPr>
          <p:cNvPr id="4" name="Slide Number Placeholder 3"/>
          <p:cNvSpPr>
            <a:spLocks noGrp="1"/>
          </p:cNvSpPr>
          <p:nvPr>
            <p:ph type="sldNum" sz="quarter" idx="5"/>
          </p:nvPr>
        </p:nvSpPr>
        <p:spPr/>
        <p:txBody>
          <a:bodyPr/>
          <a:lstStyle/>
          <a:p>
            <a:fld id="{0A3C37BE-C303-496D-B5CD-85F2937540FC}" type="slidenum">
              <a:rPr lang="en-US" smtClean="0"/>
              <a:t>65</a:t>
            </a:fld>
            <a:endParaRPr lang="en-US"/>
          </a:p>
        </p:txBody>
      </p:sp>
    </p:spTree>
    <p:extLst>
      <p:ext uri="{BB962C8B-B14F-4D97-AF65-F5344CB8AC3E}">
        <p14:creationId xmlns:p14="http://schemas.microsoft.com/office/powerpoint/2010/main" val="1054994789"/>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 effective interrogation technique that law enforcement and trained military interrogators employ is to force any male suspect to review events </a:t>
            </a:r>
            <a:r>
              <a:rPr lang="en-US" b="1" dirty="0"/>
              <a:t>Chronologically</a:t>
            </a:r>
            <a:r>
              <a:rPr lang="en-US" dirty="0"/>
              <a:t>.</a:t>
            </a:r>
          </a:p>
          <a:p>
            <a:endParaRPr lang="en-US" dirty="0"/>
          </a:p>
          <a:p>
            <a:r>
              <a:rPr lang="en-US" dirty="0"/>
              <a:t>An effective interrogation technique employed with women is to force any female suspect to speculate about how significant events made others </a:t>
            </a:r>
            <a:r>
              <a:rPr lang="en-US" b="1" dirty="0"/>
              <a:t>FEEL </a:t>
            </a:r>
            <a:r>
              <a:rPr lang="en-US" dirty="0"/>
              <a:t>while asking about those events </a:t>
            </a:r>
            <a:r>
              <a:rPr lang="en-US" b="1" dirty="0"/>
              <a:t>out of context with the timeline </a:t>
            </a:r>
            <a:r>
              <a:rPr lang="en-US" dirty="0"/>
              <a:t>in which they took place.</a:t>
            </a:r>
          </a:p>
        </p:txBody>
      </p:sp>
      <p:sp>
        <p:nvSpPr>
          <p:cNvPr id="4" name="Slide Number Placeholder 3"/>
          <p:cNvSpPr>
            <a:spLocks noGrp="1"/>
          </p:cNvSpPr>
          <p:nvPr>
            <p:ph type="sldNum" sz="quarter" idx="5"/>
          </p:nvPr>
        </p:nvSpPr>
        <p:spPr/>
        <p:txBody>
          <a:bodyPr/>
          <a:lstStyle/>
          <a:p>
            <a:fld id="{0A3C37BE-C303-496D-B5CD-85F2937540FC}" type="slidenum">
              <a:rPr lang="en-US" smtClean="0"/>
              <a:t>66</a:t>
            </a:fld>
            <a:endParaRPr lang="en-US"/>
          </a:p>
        </p:txBody>
      </p:sp>
    </p:spTree>
    <p:extLst>
      <p:ext uri="{BB962C8B-B14F-4D97-AF65-F5344CB8AC3E}">
        <p14:creationId xmlns:p14="http://schemas.microsoft.com/office/powerpoint/2010/main" val="293528646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When HE lies, most men are incapable of creating a logically coherent and realistic </a:t>
            </a:r>
            <a:r>
              <a:rPr lang="en-US" sz="1200" b="1" kern="1200" dirty="0">
                <a:solidFill>
                  <a:schemeClr val="tx1"/>
                </a:solidFill>
                <a:effectLst/>
                <a:latin typeface="+mn-lt"/>
                <a:ea typeface="+mn-ea"/>
                <a:cs typeface="+mn-cs"/>
              </a:rPr>
              <a:t>timeline</a:t>
            </a:r>
            <a:r>
              <a:rPr lang="en-US" sz="1200" kern="1200" dirty="0">
                <a:solidFill>
                  <a:schemeClr val="tx1"/>
                </a:solidFill>
                <a:effectLst/>
                <a:latin typeface="+mn-lt"/>
                <a:ea typeface="+mn-ea"/>
                <a:cs typeface="+mn-cs"/>
              </a:rPr>
              <a:t>. Usually, when HE is forced to review events in a linear and chronological way, HE will eventually slip up and leave some gap or create an impossible overlap in time.</a:t>
            </a:r>
          </a:p>
          <a:p>
            <a:pPr marL="0" indent="0">
              <a:buNone/>
            </a:pPr>
            <a:r>
              <a:rPr lang="en-US" b="1" dirty="0"/>
              <a:t>This is why interrogators will often “Take it from the top.”</a:t>
            </a:r>
          </a:p>
          <a:p>
            <a:pPr marL="0" indent="0">
              <a:buNone/>
            </a:pPr>
            <a:endParaRPr lang="en-US" dirty="0"/>
          </a:p>
          <a:p>
            <a:r>
              <a:rPr lang="en-US" dirty="0"/>
              <a:t>When SHE lies, SHE often cannot appropriately ascribe </a:t>
            </a:r>
            <a:r>
              <a:rPr lang="en-US" b="1" dirty="0"/>
              <a:t>emotional depth </a:t>
            </a:r>
            <a:r>
              <a:rPr lang="en-US" dirty="0"/>
              <a:t>to events or incidents when those events are taken </a:t>
            </a:r>
            <a:r>
              <a:rPr lang="en-US" b="1" dirty="0"/>
              <a:t>out of chronological sequence</a:t>
            </a:r>
            <a:r>
              <a:rPr lang="en-US" dirty="0"/>
              <a:t>.</a:t>
            </a:r>
          </a:p>
          <a:p>
            <a:pPr marL="0" indent="0">
              <a:buNone/>
            </a:pPr>
            <a:r>
              <a:rPr lang="en-US" b="1" dirty="0"/>
              <a:t>This is why interrogators will often ask, “How do you think that made ____ feel when that happened?”</a:t>
            </a:r>
          </a:p>
        </p:txBody>
      </p:sp>
      <p:sp>
        <p:nvSpPr>
          <p:cNvPr id="4" name="Slide Number Placeholder 3"/>
          <p:cNvSpPr>
            <a:spLocks noGrp="1"/>
          </p:cNvSpPr>
          <p:nvPr>
            <p:ph type="sldNum" sz="quarter" idx="5"/>
          </p:nvPr>
        </p:nvSpPr>
        <p:spPr/>
        <p:txBody>
          <a:bodyPr/>
          <a:lstStyle/>
          <a:p>
            <a:fld id="{0A3C37BE-C303-496D-B5CD-85F2937540FC}" type="slidenum">
              <a:rPr lang="en-US" smtClean="0"/>
              <a:t>67</a:t>
            </a:fld>
            <a:endParaRPr lang="en-US"/>
          </a:p>
        </p:txBody>
      </p:sp>
    </p:spTree>
    <p:extLst>
      <p:ext uri="{BB962C8B-B14F-4D97-AF65-F5344CB8AC3E}">
        <p14:creationId xmlns:p14="http://schemas.microsoft.com/office/powerpoint/2010/main" val="11653804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She Asks Emotionally Charged Questions</a:t>
            </a:r>
          </a:p>
        </p:txBody>
      </p:sp>
      <p:sp>
        <p:nvSpPr>
          <p:cNvPr id="4" name="Slide Number Placeholder 3"/>
          <p:cNvSpPr>
            <a:spLocks noGrp="1"/>
          </p:cNvSpPr>
          <p:nvPr>
            <p:ph type="sldNum" sz="quarter" idx="5"/>
          </p:nvPr>
        </p:nvSpPr>
        <p:spPr/>
        <p:txBody>
          <a:bodyPr/>
          <a:lstStyle/>
          <a:p>
            <a:fld id="{0A3C37BE-C303-496D-B5CD-85F2937540FC}" type="slidenum">
              <a:rPr lang="en-US" smtClean="0"/>
              <a:t>68</a:t>
            </a:fld>
            <a:endParaRPr lang="en-US"/>
          </a:p>
        </p:txBody>
      </p:sp>
    </p:spTree>
    <p:extLst>
      <p:ext uri="{BB962C8B-B14F-4D97-AF65-F5344CB8AC3E}">
        <p14:creationId xmlns:p14="http://schemas.microsoft.com/office/powerpoint/2010/main" val="379974071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SHE tends to ask </a:t>
            </a:r>
            <a:r>
              <a:rPr lang="en-US" b="1" dirty="0"/>
              <a:t>many</a:t>
            </a:r>
            <a:r>
              <a:rPr lang="en-US" dirty="0"/>
              <a:t> more </a:t>
            </a:r>
            <a:r>
              <a:rPr lang="en-US" b="1" dirty="0"/>
              <a:t>emotionally</a:t>
            </a:r>
            <a:r>
              <a:rPr lang="en-US" dirty="0"/>
              <a:t> charged questions than their male counterparts. </a:t>
            </a:r>
          </a:p>
          <a:p>
            <a:r>
              <a:rPr lang="en-US" dirty="0"/>
              <a:t>HE tends to </a:t>
            </a:r>
            <a:r>
              <a:rPr lang="en-US" b="1" dirty="0"/>
              <a:t>dodge</a:t>
            </a:r>
            <a:r>
              <a:rPr lang="en-US" dirty="0"/>
              <a:t> emotionally charged questions as </a:t>
            </a:r>
            <a:r>
              <a:rPr lang="en-US" b="1" dirty="0"/>
              <a:t>often as possible</a:t>
            </a:r>
            <a:r>
              <a:rPr lang="en-US"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Emotionally charged questions stress men out. They have measurable physical and physiological reactions when confronted with emotions, especially emotions they consider unreasonable.</a:t>
            </a:r>
          </a:p>
          <a:p>
            <a:endParaRPr lang="en-US" dirty="0"/>
          </a:p>
          <a:p>
            <a:endParaRPr lang="en-US" dirty="0"/>
          </a:p>
        </p:txBody>
      </p:sp>
      <p:sp>
        <p:nvSpPr>
          <p:cNvPr id="4" name="Slide Number Placeholder 3"/>
          <p:cNvSpPr>
            <a:spLocks noGrp="1"/>
          </p:cNvSpPr>
          <p:nvPr>
            <p:ph type="sldNum" sz="quarter" idx="5"/>
          </p:nvPr>
        </p:nvSpPr>
        <p:spPr/>
        <p:txBody>
          <a:bodyPr/>
          <a:lstStyle/>
          <a:p>
            <a:fld id="{0A3C37BE-C303-496D-B5CD-85F2937540FC}" type="slidenum">
              <a:rPr lang="en-US" smtClean="0"/>
              <a:t>69</a:t>
            </a:fld>
            <a:endParaRPr lang="en-US"/>
          </a:p>
        </p:txBody>
      </p:sp>
    </p:spTree>
    <p:extLst>
      <p:ext uri="{BB962C8B-B14F-4D97-AF65-F5344CB8AC3E}">
        <p14:creationId xmlns:p14="http://schemas.microsoft.com/office/powerpoint/2010/main" val="15921804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Bad dialogue signals the work of an amateur who has failed to grasp the mechanics of speech.</a:t>
            </a:r>
          </a:p>
          <a:p>
            <a:r>
              <a:rPr lang="en-US" sz="1200" kern="1200" dirty="0">
                <a:solidFill>
                  <a:schemeClr val="tx1"/>
                </a:solidFill>
                <a:effectLst/>
                <a:latin typeface="+mn-lt"/>
                <a:ea typeface="+mn-ea"/>
                <a:cs typeface="+mn-cs"/>
              </a:rPr>
              <a:t>Good dialogue illuminates your characters, moves your plot forward, and develops relationships.</a:t>
            </a:r>
          </a:p>
        </p:txBody>
      </p:sp>
      <p:sp>
        <p:nvSpPr>
          <p:cNvPr id="4" name="Slide Number Placeholder 3"/>
          <p:cNvSpPr>
            <a:spLocks noGrp="1"/>
          </p:cNvSpPr>
          <p:nvPr>
            <p:ph type="sldNum" sz="quarter" idx="5"/>
          </p:nvPr>
        </p:nvSpPr>
        <p:spPr/>
        <p:txBody>
          <a:bodyPr/>
          <a:lstStyle/>
          <a:p>
            <a:fld id="{0A3C37BE-C303-496D-B5CD-85F2937540FC}" type="slidenum">
              <a:rPr lang="en-US" smtClean="0"/>
              <a:t>7</a:t>
            </a:fld>
            <a:endParaRPr lang="en-US"/>
          </a:p>
        </p:txBody>
      </p:sp>
    </p:spTree>
    <p:extLst>
      <p:ext uri="{BB962C8B-B14F-4D97-AF65-F5344CB8AC3E}">
        <p14:creationId xmlns:p14="http://schemas.microsoft.com/office/powerpoint/2010/main" val="1835782476"/>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SHE asks: Natasha took a deep breath. “Okay. Here goes. Do you hate commitment? Is calling on the phone so awful? Do you have something against communication? Do you believe in the girlfriend stereotype? Are you actually afraid of settling down? Do you think your life ends when you get married? Do you tell your friends we’re engaged? Do you tell your mom everything? Do you notice when I gain weight? Do you want to dump me? Are you actually unhappy? Do </a:t>
            </a:r>
            <a:r>
              <a:rPr lang="en-US" i="1" dirty="0"/>
              <a:t>I</a:t>
            </a:r>
            <a:r>
              <a:rPr lang="en-US" dirty="0"/>
              <a:t> make you unhappy? Do you ever think about your ex-girlfriend when we’re together?”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 responds: Boris frowned, caught her eye, and said, “No.”</a:t>
            </a:r>
          </a:p>
          <a:p>
            <a:endParaRPr lang="en-US" dirty="0"/>
          </a:p>
        </p:txBody>
      </p:sp>
      <p:sp>
        <p:nvSpPr>
          <p:cNvPr id="4" name="Slide Number Placeholder 3"/>
          <p:cNvSpPr>
            <a:spLocks noGrp="1"/>
          </p:cNvSpPr>
          <p:nvPr>
            <p:ph type="sldNum" sz="quarter" idx="5"/>
          </p:nvPr>
        </p:nvSpPr>
        <p:spPr/>
        <p:txBody>
          <a:bodyPr/>
          <a:lstStyle/>
          <a:p>
            <a:fld id="{0A3C37BE-C303-496D-B5CD-85F2937540FC}" type="slidenum">
              <a:rPr lang="en-US" smtClean="0"/>
              <a:t>70</a:t>
            </a:fld>
            <a:endParaRPr lang="en-US"/>
          </a:p>
        </p:txBody>
      </p:sp>
    </p:spTree>
    <p:extLst>
      <p:ext uri="{BB962C8B-B14F-4D97-AF65-F5344CB8AC3E}">
        <p14:creationId xmlns:p14="http://schemas.microsoft.com/office/powerpoint/2010/main" val="3692006065"/>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Agenda (Three Acts)</a:t>
            </a:r>
          </a:p>
          <a:p>
            <a:r>
              <a:rPr lang="en-US" sz="1200" strike="sngStrike" kern="1200" dirty="0">
                <a:solidFill>
                  <a:schemeClr val="tx1"/>
                </a:solidFill>
                <a:effectLst/>
                <a:latin typeface="+mn-lt"/>
                <a:ea typeface="+mn-ea"/>
                <a:cs typeface="+mn-cs"/>
              </a:rPr>
              <a:t>I. Characteristics of Good Dialogue</a:t>
            </a:r>
          </a:p>
          <a:p>
            <a:r>
              <a:rPr lang="en-US" sz="1200" strike="sngStrike" kern="1200" dirty="0">
                <a:solidFill>
                  <a:schemeClr val="tx1"/>
                </a:solidFill>
                <a:effectLst/>
                <a:latin typeface="+mn-lt"/>
                <a:ea typeface="+mn-ea"/>
                <a:cs typeface="+mn-cs"/>
              </a:rPr>
              <a:t>II. He Said / She Said</a:t>
            </a:r>
          </a:p>
          <a:p>
            <a:r>
              <a:rPr lang="en-US" sz="1200" kern="1200" dirty="0">
                <a:solidFill>
                  <a:schemeClr val="tx1"/>
                </a:solidFill>
                <a:effectLst/>
                <a:latin typeface="+mn-lt"/>
                <a:ea typeface="+mn-ea"/>
                <a:cs typeface="+mn-cs"/>
              </a:rPr>
              <a:t>III. Techniques for Super Realistic dialogue</a:t>
            </a:r>
          </a:p>
        </p:txBody>
      </p:sp>
      <p:sp>
        <p:nvSpPr>
          <p:cNvPr id="4" name="Slide Number Placeholder 3"/>
          <p:cNvSpPr>
            <a:spLocks noGrp="1"/>
          </p:cNvSpPr>
          <p:nvPr>
            <p:ph type="sldNum" sz="quarter" idx="5"/>
          </p:nvPr>
        </p:nvSpPr>
        <p:spPr/>
        <p:txBody>
          <a:bodyPr/>
          <a:lstStyle/>
          <a:p>
            <a:fld id="{0A3C37BE-C303-496D-B5CD-85F2937540FC}" type="slidenum">
              <a:rPr lang="en-US" smtClean="0"/>
              <a:t>71</a:t>
            </a:fld>
            <a:endParaRPr lang="en-US"/>
          </a:p>
        </p:txBody>
      </p:sp>
    </p:spTree>
    <p:extLst>
      <p:ext uri="{BB962C8B-B14F-4D97-AF65-F5344CB8AC3E}">
        <p14:creationId xmlns:p14="http://schemas.microsoft.com/office/powerpoint/2010/main" val="4100592666"/>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III. Practical Techniques to Craft Super Realistic Dialogue</a:t>
            </a:r>
          </a:p>
        </p:txBody>
      </p:sp>
      <p:sp>
        <p:nvSpPr>
          <p:cNvPr id="4" name="Slide Number Placeholder 3"/>
          <p:cNvSpPr>
            <a:spLocks noGrp="1"/>
          </p:cNvSpPr>
          <p:nvPr>
            <p:ph type="sldNum" sz="quarter" idx="5"/>
          </p:nvPr>
        </p:nvSpPr>
        <p:spPr/>
        <p:txBody>
          <a:bodyPr/>
          <a:lstStyle/>
          <a:p>
            <a:fld id="{0A3C37BE-C303-496D-B5CD-85F2937540FC}" type="slidenum">
              <a:rPr lang="en-US" smtClean="0"/>
              <a:t>72</a:t>
            </a:fld>
            <a:endParaRPr lang="en-US"/>
          </a:p>
        </p:txBody>
      </p:sp>
    </p:spTree>
    <p:extLst>
      <p:ext uri="{BB962C8B-B14F-4D97-AF65-F5344CB8AC3E}">
        <p14:creationId xmlns:p14="http://schemas.microsoft.com/office/powerpoint/2010/main" val="1691399861"/>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We’ll start with some DIALOGUE REVISION TIPS</a:t>
            </a:r>
          </a:p>
        </p:txBody>
      </p:sp>
      <p:sp>
        <p:nvSpPr>
          <p:cNvPr id="4" name="Slide Number Placeholder 3"/>
          <p:cNvSpPr>
            <a:spLocks noGrp="1"/>
          </p:cNvSpPr>
          <p:nvPr>
            <p:ph type="sldNum" sz="quarter" idx="5"/>
          </p:nvPr>
        </p:nvSpPr>
        <p:spPr/>
        <p:txBody>
          <a:bodyPr/>
          <a:lstStyle/>
          <a:p>
            <a:fld id="{0A3C37BE-C303-496D-B5CD-85F2937540FC}" type="slidenum">
              <a:rPr lang="en-US" smtClean="0"/>
              <a:t>73</a:t>
            </a:fld>
            <a:endParaRPr lang="en-US"/>
          </a:p>
        </p:txBody>
      </p:sp>
    </p:spTree>
    <p:extLst>
      <p:ext uri="{BB962C8B-B14F-4D97-AF65-F5344CB8AC3E}">
        <p14:creationId xmlns:p14="http://schemas.microsoft.com/office/powerpoint/2010/main" val="161652937"/>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t>Female dialogue can be a bit wordy and that’s fine. </a:t>
            </a:r>
          </a:p>
          <a:p>
            <a:pPr marL="0" indent="0">
              <a:buNone/>
            </a:pPr>
            <a:r>
              <a:rPr lang="en-US" dirty="0"/>
              <a:t>In the dialogue in those cases, the </a:t>
            </a:r>
            <a:r>
              <a:rPr lang="en-US" b="1" dirty="0"/>
              <a:t>passive</a:t>
            </a:r>
            <a:r>
              <a:rPr lang="en-US" dirty="0"/>
              <a:t> “to be” state of being verbs are perfectly fine.</a:t>
            </a:r>
          </a:p>
          <a:p>
            <a:pPr marL="0" indent="0">
              <a:buNone/>
            </a:pPr>
            <a:r>
              <a:rPr lang="en-US" b="1" dirty="0"/>
              <a:t>Actively describe any emotional response</a:t>
            </a:r>
            <a:r>
              <a:rPr lang="en-US" dirty="0"/>
              <a:t> to those same events that “passively” happened.</a:t>
            </a:r>
          </a:p>
          <a:p>
            <a:pPr marL="0" indent="0">
              <a:buNone/>
            </a:pPr>
            <a:endParaRPr lang="en-US" dirty="0"/>
          </a:p>
          <a:p>
            <a:pPr marL="0" indent="0">
              <a:buNone/>
            </a:pPr>
            <a:r>
              <a:rPr lang="en-US" b="1" dirty="0"/>
              <a:t>For SHE said:</a:t>
            </a:r>
          </a:p>
          <a:p>
            <a:pPr marL="0" indent="0">
              <a:buNone/>
            </a:pPr>
            <a:r>
              <a:rPr lang="en-US" sz="1200" dirty="0"/>
              <a:t>Depending on the circumstances, female dialogue can be a bit wordy and that’s fine. SHE use thousands or tens of thousands more words per DAY then HE does and rarely feel that a simple “yes or no” answer is the full and complete answer.</a:t>
            </a:r>
          </a:p>
          <a:p>
            <a:pPr marL="0" indent="0">
              <a:buNone/>
            </a:pPr>
            <a:r>
              <a:rPr lang="en-US" sz="1200" dirty="0"/>
              <a:t>For female characters when events “just happen” around them, they are in a “state of being.” So, in the dialogue in those cases, the </a:t>
            </a:r>
            <a:r>
              <a:rPr lang="en-US" sz="1200" b="1" dirty="0"/>
              <a:t>passive</a:t>
            </a:r>
            <a:r>
              <a:rPr lang="en-US" sz="1200" dirty="0"/>
              <a:t> “to be” state of being verbs are perfectly fine.</a:t>
            </a:r>
          </a:p>
          <a:p>
            <a:pPr marL="0" indent="0">
              <a:buNone/>
            </a:pPr>
            <a:r>
              <a:rPr lang="en-US" sz="1200" b="1" dirty="0"/>
              <a:t>Actively describe any emotional response</a:t>
            </a:r>
            <a:r>
              <a:rPr lang="en-US" sz="1200" dirty="0"/>
              <a:t> to those same events that “passively” happened.</a:t>
            </a:r>
          </a:p>
          <a:p>
            <a:pPr marL="0" indent="0">
              <a:buNone/>
            </a:pPr>
            <a:endParaRPr lang="en-US" dirty="0"/>
          </a:p>
        </p:txBody>
      </p:sp>
      <p:sp>
        <p:nvSpPr>
          <p:cNvPr id="4" name="Slide Number Placeholder 3"/>
          <p:cNvSpPr>
            <a:spLocks noGrp="1"/>
          </p:cNvSpPr>
          <p:nvPr>
            <p:ph type="sldNum" sz="quarter" idx="5"/>
          </p:nvPr>
        </p:nvSpPr>
        <p:spPr/>
        <p:txBody>
          <a:bodyPr/>
          <a:lstStyle/>
          <a:p>
            <a:fld id="{0A3C37BE-C303-496D-B5CD-85F2937540FC}" type="slidenum">
              <a:rPr lang="en-US" smtClean="0"/>
              <a:t>74</a:t>
            </a:fld>
            <a:endParaRPr lang="en-US"/>
          </a:p>
        </p:txBody>
      </p:sp>
    </p:spTree>
    <p:extLst>
      <p:ext uri="{BB962C8B-B14F-4D97-AF65-F5344CB8AC3E}">
        <p14:creationId xmlns:p14="http://schemas.microsoft.com/office/powerpoint/2010/main" val="1451649976"/>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solidFill>
                  <a:schemeClr val="tx1"/>
                </a:solidFill>
              </a:rPr>
              <a:t>In the male dialogue, revise a lot of the initial passive “to be” verbs to make it as </a:t>
            </a:r>
            <a:r>
              <a:rPr lang="en-US" b="1" dirty="0">
                <a:solidFill>
                  <a:schemeClr val="tx1"/>
                </a:solidFill>
              </a:rPr>
              <a:t>active</a:t>
            </a:r>
            <a:r>
              <a:rPr lang="en-US" dirty="0">
                <a:solidFill>
                  <a:schemeClr val="tx1"/>
                </a:solidFill>
              </a:rPr>
              <a:t> as possible. </a:t>
            </a:r>
          </a:p>
          <a:p>
            <a:pPr marL="0" indent="0">
              <a:buNone/>
            </a:pPr>
            <a:r>
              <a:rPr lang="en-US" dirty="0">
                <a:solidFill>
                  <a:schemeClr val="tx1"/>
                </a:solidFill>
              </a:rPr>
              <a:t>Give them </a:t>
            </a:r>
            <a:r>
              <a:rPr lang="en-US" b="1" dirty="0">
                <a:solidFill>
                  <a:schemeClr val="tx1"/>
                </a:solidFill>
              </a:rPr>
              <a:t>ownership</a:t>
            </a:r>
            <a:r>
              <a:rPr lang="en-US" dirty="0">
                <a:solidFill>
                  <a:schemeClr val="tx1"/>
                </a:solidFill>
              </a:rPr>
              <a:t>. “I did this/I said that/I worked to </a:t>
            </a:r>
            <a:r>
              <a:rPr lang="en-US" b="1" dirty="0">
                <a:solidFill>
                  <a:schemeClr val="tx1"/>
                </a:solidFill>
              </a:rPr>
              <a:t>achieve</a:t>
            </a:r>
            <a:r>
              <a:rPr lang="en-US" dirty="0">
                <a:solidFill>
                  <a:schemeClr val="tx1"/>
                </a:solidFill>
              </a:rPr>
              <a:t> something.”</a:t>
            </a:r>
          </a:p>
          <a:p>
            <a:pPr marL="0" indent="0">
              <a:buNone/>
            </a:pPr>
            <a:r>
              <a:rPr lang="en-US" dirty="0">
                <a:solidFill>
                  <a:schemeClr val="tx1"/>
                </a:solidFill>
              </a:rPr>
              <a:t>With most male characters, make their speech just as succinct as possible.</a:t>
            </a:r>
          </a:p>
          <a:p>
            <a:pPr marL="0" indent="0">
              <a:buNone/>
            </a:pPr>
            <a:r>
              <a:rPr lang="en-US" dirty="0">
                <a:solidFill>
                  <a:schemeClr val="tx1"/>
                </a:solidFill>
              </a:rPr>
              <a:t>REMEMBER: There are exceptions. Loving male relatives will speak softly, gently, using passive verbs, and at length with loved ones.</a:t>
            </a:r>
          </a:p>
          <a:p>
            <a:pPr marL="0" indent="0">
              <a:buNone/>
            </a:pPr>
            <a:endParaRPr lang="en-US" dirty="0">
              <a:solidFill>
                <a:schemeClr val="tx1"/>
              </a:solidFill>
            </a:endParaRPr>
          </a:p>
          <a:p>
            <a:pPr marL="0" indent="0">
              <a:buNone/>
            </a:pPr>
            <a:r>
              <a:rPr lang="en-US" b="1" dirty="0">
                <a:solidFill>
                  <a:schemeClr val="tx1"/>
                </a:solidFill>
              </a:rPr>
              <a:t>For HE said:</a:t>
            </a:r>
          </a:p>
          <a:p>
            <a:pPr marL="0" indent="0">
              <a:buNone/>
            </a:pPr>
            <a:r>
              <a:rPr lang="en-US" dirty="0">
                <a:solidFill>
                  <a:schemeClr val="tx1"/>
                </a:solidFill>
              </a:rPr>
              <a:t>In the male dialogue, revise a lot of the initial passive “to be” verbs in their speech. When revising male dialogue, generally make it as </a:t>
            </a:r>
            <a:r>
              <a:rPr lang="en-US" b="1" dirty="0">
                <a:solidFill>
                  <a:schemeClr val="tx1"/>
                </a:solidFill>
              </a:rPr>
              <a:t>active</a:t>
            </a:r>
            <a:r>
              <a:rPr lang="en-US" dirty="0">
                <a:solidFill>
                  <a:schemeClr val="tx1"/>
                </a:solidFill>
              </a:rPr>
              <a:t> as possible. </a:t>
            </a:r>
          </a:p>
          <a:p>
            <a:pPr marL="0" indent="0">
              <a:buNone/>
            </a:pPr>
            <a:r>
              <a:rPr lang="en-US" dirty="0">
                <a:solidFill>
                  <a:schemeClr val="tx1"/>
                </a:solidFill>
              </a:rPr>
              <a:t>Give them </a:t>
            </a:r>
            <a:r>
              <a:rPr lang="en-US" b="1" dirty="0">
                <a:solidFill>
                  <a:schemeClr val="tx1"/>
                </a:solidFill>
              </a:rPr>
              <a:t>ownership</a:t>
            </a:r>
            <a:r>
              <a:rPr lang="en-US" dirty="0">
                <a:solidFill>
                  <a:schemeClr val="tx1"/>
                </a:solidFill>
              </a:rPr>
              <a:t>. “I did this/I said that/I worked to </a:t>
            </a:r>
            <a:r>
              <a:rPr lang="en-US" b="1" dirty="0">
                <a:solidFill>
                  <a:schemeClr val="tx1"/>
                </a:solidFill>
              </a:rPr>
              <a:t>achieve </a:t>
            </a:r>
            <a:r>
              <a:rPr lang="en-US" dirty="0">
                <a:solidFill>
                  <a:schemeClr val="tx1"/>
                </a:solidFill>
              </a:rPr>
              <a:t>something.”</a:t>
            </a:r>
          </a:p>
          <a:p>
            <a:pPr marL="0" indent="0">
              <a:buNone/>
            </a:pPr>
            <a:r>
              <a:rPr lang="en-US" dirty="0">
                <a:solidFill>
                  <a:schemeClr val="tx1"/>
                </a:solidFill>
              </a:rPr>
              <a:t>With most male characters, make his speech just as succinct as possible, nearly to the point of sounding terse. We can steal a page from Elmore Leonard’s playbook, here.</a:t>
            </a:r>
          </a:p>
          <a:p>
            <a:pPr marL="0" indent="0">
              <a:buNone/>
            </a:pPr>
            <a:r>
              <a:rPr lang="en-US" dirty="0">
                <a:solidFill>
                  <a:schemeClr val="tx1"/>
                </a:solidFill>
              </a:rPr>
              <a:t>		</a:t>
            </a:r>
            <a:r>
              <a:rPr lang="en-US" dirty="0">
                <a:solidFill>
                  <a:schemeClr val="tx1"/>
                </a:solidFill>
                <a:latin typeface="Times New Roman" panose="02020603050405020304" pitchFamily="18" charset="0"/>
                <a:cs typeface="Times New Roman" panose="02020603050405020304" pitchFamily="18" charset="0"/>
              </a:rPr>
              <a:t>“Shut up,” Marty explained.</a:t>
            </a:r>
          </a:p>
          <a:p>
            <a:pPr marL="0" indent="0">
              <a:buNone/>
            </a:pPr>
            <a:r>
              <a:rPr lang="en-US" dirty="0">
                <a:solidFill>
                  <a:schemeClr val="tx1"/>
                </a:solidFill>
              </a:rPr>
              <a:t>That is some good, tight, active, male dialogue.</a:t>
            </a:r>
          </a:p>
          <a:p>
            <a:pPr marL="0" indent="0">
              <a:buNone/>
            </a:pPr>
            <a:r>
              <a:rPr lang="en-US" dirty="0">
                <a:solidFill>
                  <a:schemeClr val="tx1"/>
                </a:solidFill>
              </a:rPr>
              <a:t>REMEMBER: There are exceptions. Loving male relatives will speak softly, gently, using passive verbs, and at length with loved ones.</a:t>
            </a:r>
          </a:p>
        </p:txBody>
      </p:sp>
      <p:sp>
        <p:nvSpPr>
          <p:cNvPr id="4" name="Slide Number Placeholder 3"/>
          <p:cNvSpPr>
            <a:spLocks noGrp="1"/>
          </p:cNvSpPr>
          <p:nvPr>
            <p:ph type="sldNum" sz="quarter" idx="5"/>
          </p:nvPr>
        </p:nvSpPr>
        <p:spPr/>
        <p:txBody>
          <a:bodyPr/>
          <a:lstStyle/>
          <a:p>
            <a:fld id="{0A3C37BE-C303-496D-B5CD-85F2937540FC}" type="slidenum">
              <a:rPr lang="en-US" smtClean="0"/>
              <a:t>75</a:t>
            </a:fld>
            <a:endParaRPr lang="en-US"/>
          </a:p>
        </p:txBody>
      </p:sp>
    </p:spTree>
    <p:extLst>
      <p:ext uri="{BB962C8B-B14F-4D97-AF65-F5344CB8AC3E}">
        <p14:creationId xmlns:p14="http://schemas.microsoft.com/office/powerpoint/2010/main" val="369333428"/>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Create or Resolve Conflict</a:t>
            </a:r>
          </a:p>
        </p:txBody>
      </p:sp>
      <p:sp>
        <p:nvSpPr>
          <p:cNvPr id="4" name="Slide Number Placeholder 3"/>
          <p:cNvSpPr>
            <a:spLocks noGrp="1"/>
          </p:cNvSpPr>
          <p:nvPr>
            <p:ph type="sldNum" sz="quarter" idx="5"/>
          </p:nvPr>
        </p:nvSpPr>
        <p:spPr/>
        <p:txBody>
          <a:bodyPr/>
          <a:lstStyle/>
          <a:p>
            <a:fld id="{0A3C37BE-C303-496D-B5CD-85F2937540FC}" type="slidenum">
              <a:rPr lang="en-US" smtClean="0"/>
              <a:t>76</a:t>
            </a:fld>
            <a:endParaRPr lang="en-US"/>
          </a:p>
        </p:txBody>
      </p:sp>
    </p:spTree>
    <p:extLst>
      <p:ext uri="{BB962C8B-B14F-4D97-AF65-F5344CB8AC3E}">
        <p14:creationId xmlns:p14="http://schemas.microsoft.com/office/powerpoint/2010/main" val="1210638608"/>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Conflict: SHE feels SHE isn’t being heard</a:t>
            </a:r>
          </a:p>
          <a:p>
            <a:r>
              <a:rPr lang="en-US" dirty="0"/>
              <a:t>SHE: Have you even heard a single word I’ve said?</a:t>
            </a:r>
          </a:p>
          <a:p>
            <a:r>
              <a:rPr lang="en-US" dirty="0"/>
              <a:t>HE: That’s a really strange way to start a conversation.</a:t>
            </a:r>
          </a:p>
          <a:p>
            <a:endParaRPr lang="en-US" dirty="0"/>
          </a:p>
        </p:txBody>
      </p:sp>
      <p:sp>
        <p:nvSpPr>
          <p:cNvPr id="4" name="Slide Number Placeholder 3"/>
          <p:cNvSpPr>
            <a:spLocks noGrp="1"/>
          </p:cNvSpPr>
          <p:nvPr>
            <p:ph type="sldNum" sz="quarter" idx="5"/>
          </p:nvPr>
        </p:nvSpPr>
        <p:spPr/>
        <p:txBody>
          <a:bodyPr/>
          <a:lstStyle/>
          <a:p>
            <a:fld id="{0A3C37BE-C303-496D-B5CD-85F2937540FC}" type="slidenum">
              <a:rPr lang="en-US" smtClean="0"/>
              <a:t>77</a:t>
            </a:fld>
            <a:endParaRPr lang="en-US"/>
          </a:p>
        </p:txBody>
      </p:sp>
    </p:spTree>
    <p:extLst>
      <p:ext uri="{BB962C8B-B14F-4D97-AF65-F5344CB8AC3E}">
        <p14:creationId xmlns:p14="http://schemas.microsoft.com/office/powerpoint/2010/main" val="1049068163"/>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creates conflict.</a:t>
            </a:r>
          </a:p>
        </p:txBody>
      </p:sp>
      <p:sp>
        <p:nvSpPr>
          <p:cNvPr id="4" name="Slide Number Placeholder 3"/>
          <p:cNvSpPr>
            <a:spLocks noGrp="1"/>
          </p:cNvSpPr>
          <p:nvPr>
            <p:ph type="sldNum" sz="quarter" idx="5"/>
          </p:nvPr>
        </p:nvSpPr>
        <p:spPr/>
        <p:txBody>
          <a:bodyPr/>
          <a:lstStyle/>
          <a:p>
            <a:fld id="{0A3C37BE-C303-496D-B5CD-85F2937540FC}" type="slidenum">
              <a:rPr lang="en-US" smtClean="0"/>
              <a:t>78</a:t>
            </a:fld>
            <a:endParaRPr lang="en-US"/>
          </a:p>
        </p:txBody>
      </p:sp>
    </p:spTree>
    <p:extLst>
      <p:ext uri="{BB962C8B-B14F-4D97-AF65-F5344CB8AC3E}">
        <p14:creationId xmlns:p14="http://schemas.microsoft.com/office/powerpoint/2010/main" val="3183937288"/>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Conflict Resolution: SHE feels heard</a:t>
            </a:r>
          </a:p>
          <a:p>
            <a:r>
              <a:rPr lang="en-US" dirty="0"/>
              <a:t>SHE: Have you even heard a single word I’ve said?</a:t>
            </a:r>
          </a:p>
          <a:p>
            <a:r>
              <a:rPr lang="en-US" dirty="0"/>
              <a:t>HE: Of course I’m listening. I’m trying to understand how you feel about what you’re saying.</a:t>
            </a:r>
          </a:p>
        </p:txBody>
      </p:sp>
      <p:sp>
        <p:nvSpPr>
          <p:cNvPr id="4" name="Slide Number Placeholder 3"/>
          <p:cNvSpPr>
            <a:spLocks noGrp="1"/>
          </p:cNvSpPr>
          <p:nvPr>
            <p:ph type="sldNum" sz="quarter" idx="5"/>
          </p:nvPr>
        </p:nvSpPr>
        <p:spPr/>
        <p:txBody>
          <a:bodyPr/>
          <a:lstStyle/>
          <a:p>
            <a:fld id="{0A3C37BE-C303-496D-B5CD-85F2937540FC}" type="slidenum">
              <a:rPr lang="en-US" smtClean="0"/>
              <a:t>79</a:t>
            </a:fld>
            <a:endParaRPr lang="en-US"/>
          </a:p>
        </p:txBody>
      </p:sp>
    </p:spTree>
    <p:extLst>
      <p:ext uri="{BB962C8B-B14F-4D97-AF65-F5344CB8AC3E}">
        <p14:creationId xmlns:p14="http://schemas.microsoft.com/office/powerpoint/2010/main" val="13725900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In my experience, there are three groups of writers. Most writers fall into one of first two groups:</a:t>
            </a:r>
          </a:p>
          <a:p>
            <a:r>
              <a:rPr lang="en-US" sz="1200" kern="1200" dirty="0">
                <a:solidFill>
                  <a:schemeClr val="tx1"/>
                </a:solidFill>
                <a:effectLst/>
                <a:latin typeface="+mn-lt"/>
                <a:ea typeface="+mn-ea"/>
                <a:cs typeface="+mn-cs"/>
              </a:rPr>
              <a:t>1.) either they hate writing dialogue and try to avoid it as much as humanly possible, OR</a:t>
            </a:r>
          </a:p>
          <a:p>
            <a:r>
              <a:rPr lang="en-US" sz="1200" kern="1200" dirty="0">
                <a:solidFill>
                  <a:schemeClr val="tx1"/>
                </a:solidFill>
                <a:effectLst/>
                <a:latin typeface="+mn-lt"/>
                <a:ea typeface="+mn-ea"/>
                <a:cs typeface="+mn-cs"/>
              </a:rPr>
              <a:t>2.) they love writing dialogue and fill their entire novel with mostly useless exchanges.</a:t>
            </a:r>
          </a:p>
          <a:p>
            <a:r>
              <a:rPr lang="en-US" sz="1200" kern="1200" dirty="0">
                <a:solidFill>
                  <a:schemeClr val="tx1"/>
                </a:solidFill>
                <a:effectLst/>
                <a:latin typeface="+mn-lt"/>
                <a:ea typeface="+mn-ea"/>
                <a:cs typeface="+mn-cs"/>
              </a:rPr>
              <a:t>The third group of writers:</a:t>
            </a:r>
          </a:p>
          <a:p>
            <a:r>
              <a:rPr lang="en-US" sz="1200" b="1" i="1" kern="1200" dirty="0">
                <a:solidFill>
                  <a:schemeClr val="tx1"/>
                </a:solidFill>
                <a:effectLst/>
                <a:latin typeface="+mn-lt"/>
                <a:ea typeface="+mn-ea"/>
                <a:cs typeface="+mn-cs"/>
              </a:rPr>
              <a:t>3) understand the importance of dialogue in a story and know how to use dialogue as a tool to enhance their storytelling.</a:t>
            </a:r>
          </a:p>
          <a:p>
            <a:r>
              <a:rPr lang="en-US" sz="1200" kern="1200" dirty="0">
                <a:solidFill>
                  <a:schemeClr val="tx1"/>
                </a:solidFill>
                <a:effectLst/>
                <a:latin typeface="+mn-lt"/>
                <a:ea typeface="+mn-ea"/>
                <a:cs typeface="+mn-cs"/>
              </a:rPr>
              <a:t>THAT is the group you want to join forever and ever.</a:t>
            </a:r>
          </a:p>
        </p:txBody>
      </p:sp>
      <p:sp>
        <p:nvSpPr>
          <p:cNvPr id="4" name="Slide Number Placeholder 3"/>
          <p:cNvSpPr>
            <a:spLocks noGrp="1"/>
          </p:cNvSpPr>
          <p:nvPr>
            <p:ph type="sldNum" sz="quarter" idx="5"/>
          </p:nvPr>
        </p:nvSpPr>
        <p:spPr/>
        <p:txBody>
          <a:bodyPr/>
          <a:lstStyle/>
          <a:p>
            <a:fld id="{0A3C37BE-C303-496D-B5CD-85F2937540FC}" type="slidenum">
              <a:rPr lang="en-US" smtClean="0"/>
              <a:t>8</a:t>
            </a:fld>
            <a:endParaRPr lang="en-US"/>
          </a:p>
        </p:txBody>
      </p:sp>
    </p:spTree>
    <p:extLst>
      <p:ext uri="{BB962C8B-B14F-4D97-AF65-F5344CB8AC3E}">
        <p14:creationId xmlns:p14="http://schemas.microsoft.com/office/powerpoint/2010/main" val="1003317057"/>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Conflict Resolution: SHE feels SHE is being heard</a:t>
            </a:r>
          </a:p>
          <a:p>
            <a:r>
              <a:rPr lang="en-US" dirty="0"/>
              <a:t>CARTOON: A “male prostitute” says to a Jane, “Oh, yeah, baby, I’ll listen to you—I’ll listen to you all night long.”</a:t>
            </a:r>
          </a:p>
        </p:txBody>
      </p:sp>
      <p:sp>
        <p:nvSpPr>
          <p:cNvPr id="4" name="Slide Number Placeholder 3"/>
          <p:cNvSpPr>
            <a:spLocks noGrp="1"/>
          </p:cNvSpPr>
          <p:nvPr>
            <p:ph type="sldNum" sz="quarter" idx="5"/>
          </p:nvPr>
        </p:nvSpPr>
        <p:spPr/>
        <p:txBody>
          <a:bodyPr/>
          <a:lstStyle/>
          <a:p>
            <a:fld id="{0A3C37BE-C303-496D-B5CD-85F2937540FC}" type="slidenum">
              <a:rPr lang="en-US" smtClean="0"/>
              <a:t>80</a:t>
            </a:fld>
            <a:endParaRPr lang="en-US"/>
          </a:p>
        </p:txBody>
      </p:sp>
    </p:spTree>
    <p:extLst>
      <p:ext uri="{BB962C8B-B14F-4D97-AF65-F5344CB8AC3E}">
        <p14:creationId xmlns:p14="http://schemas.microsoft.com/office/powerpoint/2010/main" val="3101714245"/>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Conflict: HE minimizes how SHE experiences stress/negative emotions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SHE: I feel so stressed right now. I have all these negative emotions I am struggling to cope with. Can I just talk about them with you?</a:t>
            </a:r>
          </a:p>
          <a:p>
            <a:r>
              <a:rPr lang="en-US" dirty="0"/>
              <a:t>HE: Reality check! You’re making a mountain out of a mole hill. You’re getting overly emotional about this.</a:t>
            </a:r>
          </a:p>
          <a:p>
            <a:endParaRPr lang="en-US" dirty="0"/>
          </a:p>
          <a:p>
            <a:endParaRPr lang="en-US" dirty="0"/>
          </a:p>
        </p:txBody>
      </p:sp>
      <p:sp>
        <p:nvSpPr>
          <p:cNvPr id="4" name="Slide Number Placeholder 3"/>
          <p:cNvSpPr>
            <a:spLocks noGrp="1"/>
          </p:cNvSpPr>
          <p:nvPr>
            <p:ph type="sldNum" sz="quarter" idx="5"/>
          </p:nvPr>
        </p:nvSpPr>
        <p:spPr/>
        <p:txBody>
          <a:bodyPr/>
          <a:lstStyle/>
          <a:p>
            <a:fld id="{0A3C37BE-C303-496D-B5CD-85F2937540FC}" type="slidenum">
              <a:rPr lang="en-US" smtClean="0"/>
              <a:t>81</a:t>
            </a:fld>
            <a:endParaRPr lang="en-US"/>
          </a:p>
        </p:txBody>
      </p:sp>
    </p:spTree>
    <p:extLst>
      <p:ext uri="{BB962C8B-B14F-4D97-AF65-F5344CB8AC3E}">
        <p14:creationId xmlns:p14="http://schemas.microsoft.com/office/powerpoint/2010/main" val="1058917979"/>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creates conflict.</a:t>
            </a:r>
          </a:p>
        </p:txBody>
      </p:sp>
      <p:sp>
        <p:nvSpPr>
          <p:cNvPr id="4" name="Slide Number Placeholder 3"/>
          <p:cNvSpPr>
            <a:spLocks noGrp="1"/>
          </p:cNvSpPr>
          <p:nvPr>
            <p:ph type="sldNum" sz="quarter" idx="5"/>
          </p:nvPr>
        </p:nvSpPr>
        <p:spPr/>
        <p:txBody>
          <a:bodyPr/>
          <a:lstStyle/>
          <a:p>
            <a:fld id="{0A3C37BE-C303-496D-B5CD-85F2937540FC}" type="slidenum">
              <a:rPr lang="en-US" smtClean="0"/>
              <a:t>82</a:t>
            </a:fld>
            <a:endParaRPr lang="en-US"/>
          </a:p>
        </p:txBody>
      </p:sp>
    </p:spTree>
    <p:extLst>
      <p:ext uri="{BB962C8B-B14F-4D97-AF65-F5344CB8AC3E}">
        <p14:creationId xmlns:p14="http://schemas.microsoft.com/office/powerpoint/2010/main" val="2251984654"/>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Conflict Resolution: HE empathizes with how SHE experiences stress/negative emotions</a:t>
            </a:r>
          </a:p>
          <a:p>
            <a:r>
              <a:rPr lang="en-US" sz="1200" kern="1200" dirty="0">
                <a:solidFill>
                  <a:schemeClr val="tx1"/>
                </a:solidFill>
                <a:effectLst/>
                <a:latin typeface="+mn-lt"/>
                <a:ea typeface="+mn-ea"/>
                <a:cs typeface="+mn-cs"/>
              </a:rPr>
              <a:t>SHE: I feel so stressed right now. I have all these negative emotions I am struggling to cope with. Can I just talk about them with you?</a:t>
            </a:r>
          </a:p>
          <a:p>
            <a:r>
              <a:rPr lang="en-US" dirty="0"/>
              <a:t>HE: Absolutely. Let me make you some tea and you tell me how you feel. Take all the time you need. I’m here to listen.</a:t>
            </a:r>
          </a:p>
          <a:p>
            <a:endParaRPr lang="en-US" dirty="0"/>
          </a:p>
        </p:txBody>
      </p:sp>
      <p:sp>
        <p:nvSpPr>
          <p:cNvPr id="4" name="Slide Number Placeholder 3"/>
          <p:cNvSpPr>
            <a:spLocks noGrp="1"/>
          </p:cNvSpPr>
          <p:nvPr>
            <p:ph type="sldNum" sz="quarter" idx="5"/>
          </p:nvPr>
        </p:nvSpPr>
        <p:spPr/>
        <p:txBody>
          <a:bodyPr/>
          <a:lstStyle/>
          <a:p>
            <a:fld id="{0A3C37BE-C303-496D-B5CD-85F2937540FC}" type="slidenum">
              <a:rPr lang="en-US" smtClean="0"/>
              <a:t>83</a:t>
            </a:fld>
            <a:endParaRPr lang="en-US"/>
          </a:p>
        </p:txBody>
      </p:sp>
    </p:spTree>
    <p:extLst>
      <p:ext uri="{BB962C8B-B14F-4D97-AF65-F5344CB8AC3E}">
        <p14:creationId xmlns:p14="http://schemas.microsoft.com/office/powerpoint/2010/main" val="3224560572"/>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Conflict: HE feels interrogated about how HE copes with stress or negative emotions</a:t>
            </a:r>
          </a:p>
          <a:p>
            <a:r>
              <a:rPr lang="en-US" dirty="0"/>
              <a:t>SHE: You’ll feel better if you just tell me how you FEEL right now. Let’s really talk a lot about your feelings.</a:t>
            </a:r>
          </a:p>
          <a:p>
            <a:r>
              <a:rPr lang="en-US" dirty="0"/>
              <a:t>HE: Leave me alone! I’m in my CAVE!</a:t>
            </a:r>
          </a:p>
          <a:p>
            <a:endParaRPr lang="en-US" dirty="0"/>
          </a:p>
        </p:txBody>
      </p:sp>
      <p:sp>
        <p:nvSpPr>
          <p:cNvPr id="4" name="Slide Number Placeholder 3"/>
          <p:cNvSpPr>
            <a:spLocks noGrp="1"/>
          </p:cNvSpPr>
          <p:nvPr>
            <p:ph type="sldNum" sz="quarter" idx="5"/>
          </p:nvPr>
        </p:nvSpPr>
        <p:spPr/>
        <p:txBody>
          <a:bodyPr/>
          <a:lstStyle/>
          <a:p>
            <a:fld id="{0A3C37BE-C303-496D-B5CD-85F2937540FC}" type="slidenum">
              <a:rPr lang="en-US" smtClean="0"/>
              <a:t>84</a:t>
            </a:fld>
            <a:endParaRPr lang="en-US"/>
          </a:p>
        </p:txBody>
      </p:sp>
    </p:spTree>
    <p:extLst>
      <p:ext uri="{BB962C8B-B14F-4D97-AF65-F5344CB8AC3E}">
        <p14:creationId xmlns:p14="http://schemas.microsoft.com/office/powerpoint/2010/main" val="1077722800"/>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creates conflict.</a:t>
            </a:r>
          </a:p>
          <a:p>
            <a:endParaRPr lang="en-US" dirty="0"/>
          </a:p>
        </p:txBody>
      </p:sp>
      <p:sp>
        <p:nvSpPr>
          <p:cNvPr id="4" name="Slide Number Placeholder 3"/>
          <p:cNvSpPr>
            <a:spLocks noGrp="1"/>
          </p:cNvSpPr>
          <p:nvPr>
            <p:ph type="sldNum" sz="quarter" idx="5"/>
          </p:nvPr>
        </p:nvSpPr>
        <p:spPr/>
        <p:txBody>
          <a:bodyPr/>
          <a:lstStyle/>
          <a:p>
            <a:fld id="{0A3C37BE-C303-496D-B5CD-85F2937540FC}" type="slidenum">
              <a:rPr lang="en-US" smtClean="0"/>
              <a:t>85</a:t>
            </a:fld>
            <a:endParaRPr lang="en-US"/>
          </a:p>
        </p:txBody>
      </p:sp>
    </p:spTree>
    <p:extLst>
      <p:ext uri="{BB962C8B-B14F-4D97-AF65-F5344CB8AC3E}">
        <p14:creationId xmlns:p14="http://schemas.microsoft.com/office/powerpoint/2010/main" val="4281072069"/>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Conflict Resolution: SHE gives him space to cope with stress or negative emotions</a:t>
            </a:r>
          </a:p>
          <a:p>
            <a:r>
              <a:rPr lang="en-US" dirty="0"/>
              <a:t>SHE: I can tell you’re stressed. I’m going to give you your space but I’ll be around if you need anything.</a:t>
            </a:r>
          </a:p>
          <a:p>
            <a:r>
              <a:rPr lang="en-US" dirty="0"/>
              <a:t>HE: Thanks.</a:t>
            </a:r>
          </a:p>
          <a:p>
            <a:endParaRPr lang="en-US" dirty="0"/>
          </a:p>
        </p:txBody>
      </p:sp>
      <p:sp>
        <p:nvSpPr>
          <p:cNvPr id="4" name="Slide Number Placeholder 3"/>
          <p:cNvSpPr>
            <a:spLocks noGrp="1"/>
          </p:cNvSpPr>
          <p:nvPr>
            <p:ph type="sldNum" sz="quarter" idx="5"/>
          </p:nvPr>
        </p:nvSpPr>
        <p:spPr/>
        <p:txBody>
          <a:bodyPr/>
          <a:lstStyle/>
          <a:p>
            <a:fld id="{0A3C37BE-C303-496D-B5CD-85F2937540FC}" type="slidenum">
              <a:rPr lang="en-US" smtClean="0"/>
              <a:t>86</a:t>
            </a:fld>
            <a:endParaRPr lang="en-US"/>
          </a:p>
        </p:txBody>
      </p:sp>
    </p:spTree>
    <p:extLst>
      <p:ext uri="{BB962C8B-B14F-4D97-AF65-F5344CB8AC3E}">
        <p14:creationId xmlns:p14="http://schemas.microsoft.com/office/powerpoint/2010/main" val="1281091595"/>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Conflict: SHE hears any of the following…</a:t>
            </a:r>
          </a:p>
          <a:p>
            <a:r>
              <a:rPr lang="en-US" dirty="0"/>
              <a:t>SHE: Can we talk?</a:t>
            </a:r>
          </a:p>
          <a:p>
            <a:r>
              <a:rPr lang="en-US" dirty="0"/>
              <a:t>HE: Calm Down. What is it </a:t>
            </a:r>
            <a:r>
              <a:rPr lang="en-US" i="1" dirty="0"/>
              <a:t>now</a:t>
            </a:r>
            <a:r>
              <a:rPr lang="en-US" dirty="0"/>
              <a:t>? Why do you always do that?</a:t>
            </a:r>
          </a:p>
        </p:txBody>
      </p:sp>
      <p:sp>
        <p:nvSpPr>
          <p:cNvPr id="4" name="Slide Number Placeholder 3"/>
          <p:cNvSpPr>
            <a:spLocks noGrp="1"/>
          </p:cNvSpPr>
          <p:nvPr>
            <p:ph type="sldNum" sz="quarter" idx="5"/>
          </p:nvPr>
        </p:nvSpPr>
        <p:spPr/>
        <p:txBody>
          <a:bodyPr/>
          <a:lstStyle/>
          <a:p>
            <a:fld id="{0A3C37BE-C303-496D-B5CD-85F2937540FC}" type="slidenum">
              <a:rPr lang="en-US" smtClean="0"/>
              <a:t>87</a:t>
            </a:fld>
            <a:endParaRPr lang="en-US"/>
          </a:p>
        </p:txBody>
      </p:sp>
    </p:spTree>
    <p:extLst>
      <p:ext uri="{BB962C8B-B14F-4D97-AF65-F5344CB8AC3E}">
        <p14:creationId xmlns:p14="http://schemas.microsoft.com/office/powerpoint/2010/main" val="1822526246"/>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creates conflict.</a:t>
            </a:r>
          </a:p>
          <a:p>
            <a:endParaRPr lang="en-US" dirty="0"/>
          </a:p>
        </p:txBody>
      </p:sp>
      <p:sp>
        <p:nvSpPr>
          <p:cNvPr id="4" name="Slide Number Placeholder 3"/>
          <p:cNvSpPr>
            <a:spLocks noGrp="1"/>
          </p:cNvSpPr>
          <p:nvPr>
            <p:ph type="sldNum" sz="quarter" idx="5"/>
          </p:nvPr>
        </p:nvSpPr>
        <p:spPr/>
        <p:txBody>
          <a:bodyPr/>
          <a:lstStyle/>
          <a:p>
            <a:fld id="{0A3C37BE-C303-496D-B5CD-85F2937540FC}" type="slidenum">
              <a:rPr lang="en-US" smtClean="0"/>
              <a:t>88</a:t>
            </a:fld>
            <a:endParaRPr lang="en-US"/>
          </a:p>
        </p:txBody>
      </p:sp>
    </p:spTree>
    <p:extLst>
      <p:ext uri="{BB962C8B-B14F-4D97-AF65-F5344CB8AC3E}">
        <p14:creationId xmlns:p14="http://schemas.microsoft.com/office/powerpoint/2010/main" val="3995213233"/>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Conflict Resolution: SHE hears something like…</a:t>
            </a:r>
          </a:p>
          <a:p>
            <a:r>
              <a:rPr lang="en-US" dirty="0"/>
              <a:t>SHE: Can we talk?</a:t>
            </a:r>
          </a:p>
          <a:p>
            <a:r>
              <a:rPr lang="en-US" dirty="0"/>
              <a:t>HE: Of course. Talk to me. What’s on your mind?</a:t>
            </a:r>
          </a:p>
        </p:txBody>
      </p:sp>
      <p:sp>
        <p:nvSpPr>
          <p:cNvPr id="4" name="Slide Number Placeholder 3"/>
          <p:cNvSpPr>
            <a:spLocks noGrp="1"/>
          </p:cNvSpPr>
          <p:nvPr>
            <p:ph type="sldNum" sz="quarter" idx="5"/>
          </p:nvPr>
        </p:nvSpPr>
        <p:spPr/>
        <p:txBody>
          <a:bodyPr/>
          <a:lstStyle/>
          <a:p>
            <a:fld id="{0A3C37BE-C303-496D-B5CD-85F2937540FC}" type="slidenum">
              <a:rPr lang="en-US" smtClean="0"/>
              <a:t>89</a:t>
            </a:fld>
            <a:endParaRPr lang="en-US"/>
          </a:p>
        </p:txBody>
      </p:sp>
    </p:spTree>
    <p:extLst>
      <p:ext uri="{BB962C8B-B14F-4D97-AF65-F5344CB8AC3E}">
        <p14:creationId xmlns:p14="http://schemas.microsoft.com/office/powerpoint/2010/main" val="22646798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Agenda (Three Acts)</a:t>
            </a:r>
          </a:p>
          <a:p>
            <a:r>
              <a:rPr lang="en-US" sz="1200" kern="1200" dirty="0">
                <a:solidFill>
                  <a:schemeClr val="tx1"/>
                </a:solidFill>
                <a:effectLst/>
                <a:latin typeface="+mn-lt"/>
                <a:ea typeface="+mn-ea"/>
                <a:cs typeface="+mn-cs"/>
              </a:rPr>
              <a:t>I. Characteristics of Good Dialogue</a:t>
            </a:r>
          </a:p>
          <a:p>
            <a:r>
              <a:rPr lang="en-US" sz="1200" kern="1200" dirty="0">
                <a:solidFill>
                  <a:schemeClr val="tx1"/>
                </a:solidFill>
                <a:effectLst/>
                <a:latin typeface="+mn-lt"/>
                <a:ea typeface="+mn-ea"/>
                <a:cs typeface="+mn-cs"/>
              </a:rPr>
              <a:t>II. He Said / She Said</a:t>
            </a:r>
          </a:p>
          <a:p>
            <a:r>
              <a:rPr lang="en-US" sz="1200" kern="1200" dirty="0">
                <a:solidFill>
                  <a:schemeClr val="tx1"/>
                </a:solidFill>
                <a:effectLst/>
                <a:latin typeface="+mn-lt"/>
                <a:ea typeface="+mn-ea"/>
                <a:cs typeface="+mn-cs"/>
              </a:rPr>
              <a:t>III. Techniques for Super Realistic dialogue</a:t>
            </a:r>
          </a:p>
        </p:txBody>
      </p:sp>
      <p:sp>
        <p:nvSpPr>
          <p:cNvPr id="4" name="Slide Number Placeholder 3"/>
          <p:cNvSpPr>
            <a:spLocks noGrp="1"/>
          </p:cNvSpPr>
          <p:nvPr>
            <p:ph type="sldNum" sz="quarter" idx="5"/>
          </p:nvPr>
        </p:nvSpPr>
        <p:spPr/>
        <p:txBody>
          <a:bodyPr/>
          <a:lstStyle/>
          <a:p>
            <a:fld id="{0A3C37BE-C303-496D-B5CD-85F2937540FC}" type="slidenum">
              <a:rPr lang="en-US" smtClean="0"/>
              <a:t>9</a:t>
            </a:fld>
            <a:endParaRPr lang="en-US"/>
          </a:p>
        </p:txBody>
      </p:sp>
    </p:spTree>
    <p:extLst>
      <p:ext uri="{BB962C8B-B14F-4D97-AF65-F5344CB8AC3E}">
        <p14:creationId xmlns:p14="http://schemas.microsoft.com/office/powerpoint/2010/main" val="1472082426"/>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Conflict: HE feels disrespected</a:t>
            </a:r>
          </a:p>
          <a:p>
            <a:r>
              <a:rPr lang="en-US" dirty="0"/>
              <a:t>SHE: I just assumed…</a:t>
            </a:r>
          </a:p>
          <a:p>
            <a:r>
              <a:rPr lang="en-US" dirty="0"/>
              <a:t>HE: That I enjoy </a:t>
            </a:r>
            <a:r>
              <a:rPr lang="en-US" dirty="0" err="1"/>
              <a:t>distrespect</a:t>
            </a:r>
            <a:r>
              <a:rPr lang="en-US" dirty="0"/>
              <a:t>?</a:t>
            </a:r>
          </a:p>
        </p:txBody>
      </p:sp>
      <p:sp>
        <p:nvSpPr>
          <p:cNvPr id="4" name="Slide Number Placeholder 3"/>
          <p:cNvSpPr>
            <a:spLocks noGrp="1"/>
          </p:cNvSpPr>
          <p:nvPr>
            <p:ph type="sldNum" sz="quarter" idx="5"/>
          </p:nvPr>
        </p:nvSpPr>
        <p:spPr/>
        <p:txBody>
          <a:bodyPr/>
          <a:lstStyle/>
          <a:p>
            <a:fld id="{0A3C37BE-C303-496D-B5CD-85F2937540FC}" type="slidenum">
              <a:rPr lang="en-US" smtClean="0"/>
              <a:t>90</a:t>
            </a:fld>
            <a:endParaRPr lang="en-US"/>
          </a:p>
        </p:txBody>
      </p:sp>
    </p:spTree>
    <p:extLst>
      <p:ext uri="{BB962C8B-B14F-4D97-AF65-F5344CB8AC3E}">
        <p14:creationId xmlns:p14="http://schemas.microsoft.com/office/powerpoint/2010/main" val="2676058116"/>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creates conflict.</a:t>
            </a:r>
          </a:p>
          <a:p>
            <a:endParaRPr lang="en-US" dirty="0"/>
          </a:p>
        </p:txBody>
      </p:sp>
      <p:sp>
        <p:nvSpPr>
          <p:cNvPr id="4" name="Slide Number Placeholder 3"/>
          <p:cNvSpPr>
            <a:spLocks noGrp="1"/>
          </p:cNvSpPr>
          <p:nvPr>
            <p:ph type="sldNum" sz="quarter" idx="5"/>
          </p:nvPr>
        </p:nvSpPr>
        <p:spPr/>
        <p:txBody>
          <a:bodyPr/>
          <a:lstStyle/>
          <a:p>
            <a:fld id="{0A3C37BE-C303-496D-B5CD-85F2937540FC}" type="slidenum">
              <a:rPr lang="en-US" smtClean="0"/>
              <a:t>91</a:t>
            </a:fld>
            <a:endParaRPr lang="en-US"/>
          </a:p>
        </p:txBody>
      </p:sp>
    </p:spTree>
    <p:extLst>
      <p:ext uri="{BB962C8B-B14F-4D97-AF65-F5344CB8AC3E}">
        <p14:creationId xmlns:p14="http://schemas.microsoft.com/office/powerpoint/2010/main" val="2858237482"/>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Conflict Resolution: HE feels Respected</a:t>
            </a:r>
          </a:p>
          <a:p>
            <a:r>
              <a:rPr lang="en-US" dirty="0"/>
              <a:t>SHE: I don’t understand why you did/say this but I respect you.</a:t>
            </a:r>
          </a:p>
          <a:p>
            <a:r>
              <a:rPr lang="en-US" dirty="0"/>
              <a:t>HE: You are amazing!</a:t>
            </a:r>
          </a:p>
          <a:p>
            <a:endParaRPr lang="en-US" dirty="0"/>
          </a:p>
        </p:txBody>
      </p:sp>
      <p:sp>
        <p:nvSpPr>
          <p:cNvPr id="4" name="Slide Number Placeholder 3"/>
          <p:cNvSpPr>
            <a:spLocks noGrp="1"/>
          </p:cNvSpPr>
          <p:nvPr>
            <p:ph type="sldNum" sz="quarter" idx="5"/>
          </p:nvPr>
        </p:nvSpPr>
        <p:spPr/>
        <p:txBody>
          <a:bodyPr/>
          <a:lstStyle/>
          <a:p>
            <a:fld id="{0A3C37BE-C303-496D-B5CD-85F2937540FC}" type="slidenum">
              <a:rPr lang="en-US" smtClean="0"/>
              <a:t>92</a:t>
            </a:fld>
            <a:endParaRPr lang="en-US"/>
          </a:p>
        </p:txBody>
      </p:sp>
    </p:spTree>
    <p:extLst>
      <p:ext uri="{BB962C8B-B14F-4D97-AF65-F5344CB8AC3E}">
        <p14:creationId xmlns:p14="http://schemas.microsoft.com/office/powerpoint/2010/main" val="2491570081"/>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Conflict: SHE feels HE won’t “get real” about his feelings</a:t>
            </a:r>
          </a:p>
          <a:p>
            <a:r>
              <a:rPr lang="en-US" dirty="0"/>
              <a:t>SHE asks:</a:t>
            </a:r>
          </a:p>
          <a:p>
            <a:r>
              <a:rPr lang="en-US" dirty="0"/>
              <a:t>  Why won’t you answer me?</a:t>
            </a:r>
          </a:p>
          <a:p>
            <a:r>
              <a:rPr lang="en-US" dirty="0"/>
              <a:t>  Why won’t you return my calls?</a:t>
            </a:r>
          </a:p>
          <a:p>
            <a:r>
              <a:rPr lang="en-US" dirty="0"/>
              <a:t>  Didn’t you get my text message?</a:t>
            </a:r>
          </a:p>
          <a:p>
            <a:r>
              <a:rPr lang="en-US" dirty="0"/>
              <a:t>HE: [nothing]</a:t>
            </a:r>
          </a:p>
        </p:txBody>
      </p:sp>
      <p:sp>
        <p:nvSpPr>
          <p:cNvPr id="4" name="Slide Number Placeholder 3"/>
          <p:cNvSpPr>
            <a:spLocks noGrp="1"/>
          </p:cNvSpPr>
          <p:nvPr>
            <p:ph type="sldNum" sz="quarter" idx="5"/>
          </p:nvPr>
        </p:nvSpPr>
        <p:spPr/>
        <p:txBody>
          <a:bodyPr/>
          <a:lstStyle/>
          <a:p>
            <a:fld id="{0A3C37BE-C303-496D-B5CD-85F2937540FC}" type="slidenum">
              <a:rPr lang="en-US" smtClean="0"/>
              <a:t>93</a:t>
            </a:fld>
            <a:endParaRPr lang="en-US"/>
          </a:p>
        </p:txBody>
      </p:sp>
    </p:spTree>
    <p:extLst>
      <p:ext uri="{BB962C8B-B14F-4D97-AF65-F5344CB8AC3E}">
        <p14:creationId xmlns:p14="http://schemas.microsoft.com/office/powerpoint/2010/main" val="387685651"/>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creates conflict.</a:t>
            </a:r>
          </a:p>
          <a:p>
            <a:endParaRPr lang="en-US" dirty="0"/>
          </a:p>
        </p:txBody>
      </p:sp>
      <p:sp>
        <p:nvSpPr>
          <p:cNvPr id="4" name="Slide Number Placeholder 3"/>
          <p:cNvSpPr>
            <a:spLocks noGrp="1"/>
          </p:cNvSpPr>
          <p:nvPr>
            <p:ph type="sldNum" sz="quarter" idx="5"/>
          </p:nvPr>
        </p:nvSpPr>
        <p:spPr/>
        <p:txBody>
          <a:bodyPr/>
          <a:lstStyle/>
          <a:p>
            <a:fld id="{0A3C37BE-C303-496D-B5CD-85F2937540FC}" type="slidenum">
              <a:rPr lang="en-US" smtClean="0"/>
              <a:t>94</a:t>
            </a:fld>
            <a:endParaRPr lang="en-US"/>
          </a:p>
        </p:txBody>
      </p:sp>
    </p:spTree>
    <p:extLst>
      <p:ext uri="{BB962C8B-B14F-4D97-AF65-F5344CB8AC3E}">
        <p14:creationId xmlns:p14="http://schemas.microsoft.com/office/powerpoint/2010/main" val="1593483384"/>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Conflict Resolution: HE “gets real” about his feelings</a:t>
            </a:r>
          </a:p>
          <a:p>
            <a:r>
              <a:rPr lang="en-US" dirty="0"/>
              <a:t>SHE asks:</a:t>
            </a:r>
          </a:p>
          <a:p>
            <a:r>
              <a:rPr lang="en-US" dirty="0"/>
              <a:t>  Why won’t you answer me?</a:t>
            </a:r>
          </a:p>
          <a:p>
            <a:r>
              <a:rPr lang="en-US" dirty="0"/>
              <a:t>  Why won’t you return my calls?</a:t>
            </a:r>
          </a:p>
          <a:p>
            <a:r>
              <a:rPr lang="en-US" dirty="0"/>
              <a:t>  Didn’t you get my text message?</a:t>
            </a:r>
          </a:p>
          <a:p>
            <a:r>
              <a:rPr lang="en-US" dirty="0"/>
              <a:t>HE: This is hard for me to talk about but here goes…</a:t>
            </a:r>
          </a:p>
          <a:p>
            <a:endParaRPr lang="en-US" dirty="0"/>
          </a:p>
        </p:txBody>
      </p:sp>
      <p:sp>
        <p:nvSpPr>
          <p:cNvPr id="4" name="Slide Number Placeholder 3"/>
          <p:cNvSpPr>
            <a:spLocks noGrp="1"/>
          </p:cNvSpPr>
          <p:nvPr>
            <p:ph type="sldNum" sz="quarter" idx="5"/>
          </p:nvPr>
        </p:nvSpPr>
        <p:spPr/>
        <p:txBody>
          <a:bodyPr/>
          <a:lstStyle/>
          <a:p>
            <a:fld id="{0A3C37BE-C303-496D-B5CD-85F2937540FC}" type="slidenum">
              <a:rPr lang="en-US" smtClean="0"/>
              <a:t>95</a:t>
            </a:fld>
            <a:endParaRPr lang="en-US"/>
          </a:p>
        </p:txBody>
      </p:sp>
    </p:spTree>
    <p:extLst>
      <p:ext uri="{BB962C8B-B14F-4D97-AF65-F5344CB8AC3E}">
        <p14:creationId xmlns:p14="http://schemas.microsoft.com/office/powerpoint/2010/main" val="1358680563"/>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effectLst/>
                <a:latin typeface="Times New Roman" panose="02020603050405020304" pitchFamily="18" charset="0"/>
                <a:ea typeface="Times New Roman" panose="02020603050405020304" pitchFamily="18" charset="0"/>
              </a:rPr>
              <a:t>Scenario: QUESTION—True of False.</a:t>
            </a:r>
          </a:p>
          <a:p>
            <a:pPr marL="0" marR="0">
              <a:lnSpc>
                <a:spcPct val="107000"/>
              </a:lnSpc>
              <a:spcBef>
                <a:spcPts val="0"/>
              </a:spcBef>
              <a:spcAft>
                <a:spcPts val="800"/>
              </a:spcAft>
            </a:pPr>
            <a:r>
              <a:rPr lang="en-US" sz="1800" dirty="0">
                <a:effectLst/>
                <a:latin typeface="Times New Roman" panose="02020603050405020304" pitchFamily="18" charset="0"/>
                <a:ea typeface="Times New Roman" panose="02020603050405020304" pitchFamily="18" charset="0"/>
              </a:rPr>
              <a:t>Hon? I know where we keep everything in the house. I live here, remember?</a:t>
            </a:r>
          </a:p>
          <a:p>
            <a:pPr marL="0" marR="0">
              <a:lnSpc>
                <a:spcPct val="107000"/>
              </a:lnSpc>
              <a:spcBef>
                <a:spcPts val="0"/>
              </a:spcBef>
              <a:spcAft>
                <a:spcPts val="800"/>
              </a:spcAft>
            </a:pPr>
            <a:r>
              <a:rPr lang="en-US" sz="1800" dirty="0">
                <a:effectLst/>
                <a:latin typeface="Times New Roman" panose="02020603050405020304" pitchFamily="18" charset="0"/>
                <a:ea typeface="Times New Roman" panose="02020603050405020304" pitchFamily="18" charset="0"/>
              </a:rPr>
              <a:t>Said no husband ever.</a:t>
            </a:r>
          </a:p>
          <a:p>
            <a:pPr marL="0" marR="0">
              <a:lnSpc>
                <a:spcPct val="107000"/>
              </a:lnSpc>
              <a:spcBef>
                <a:spcPts val="0"/>
              </a:spcBef>
              <a:spcAft>
                <a:spcPts val="800"/>
              </a:spcAft>
            </a:pPr>
            <a:endParaRPr lang="en-US" sz="1800" dirty="0">
              <a:effectLst/>
              <a:latin typeface="Times New Roman" panose="02020603050405020304" pitchFamily="18" charset="0"/>
              <a:ea typeface="Times New Roman" panose="02020603050405020304" pitchFamily="18" charset="0"/>
            </a:endParaRPr>
          </a:p>
          <a:p>
            <a:pPr marL="0" marR="0">
              <a:lnSpc>
                <a:spcPct val="107000"/>
              </a:lnSpc>
              <a:spcBef>
                <a:spcPts val="0"/>
              </a:spcBef>
              <a:spcAft>
                <a:spcPts val="800"/>
              </a:spcAft>
            </a:pPr>
            <a:r>
              <a:rPr lang="en-US" sz="1800" dirty="0">
                <a:effectLst/>
                <a:latin typeface="Times New Roman" panose="02020603050405020304" pitchFamily="18" charset="0"/>
                <a:ea typeface="Times New Roman" panose="02020603050405020304" pitchFamily="18" charset="0"/>
              </a:rPr>
              <a:t>Scenario: ANSWER—True</a:t>
            </a:r>
          </a:p>
          <a:p>
            <a:pPr marL="0" marR="0">
              <a:lnSpc>
                <a:spcPct val="107000"/>
              </a:lnSpc>
              <a:spcBef>
                <a:spcPts val="0"/>
              </a:spcBef>
              <a:spcAft>
                <a:spcPts val="800"/>
              </a:spcAft>
            </a:pPr>
            <a:r>
              <a:rPr lang="en-US" sz="1800" dirty="0">
                <a:effectLst/>
                <a:latin typeface="Times New Roman" panose="02020603050405020304" pitchFamily="18" charset="0"/>
                <a:ea typeface="Times New Roman" panose="02020603050405020304" pitchFamily="18" charset="0"/>
              </a:rPr>
              <a:t>Hon? I could never, EVER say something like that.</a:t>
            </a:r>
          </a:p>
          <a:p>
            <a:pPr marL="0" marR="0">
              <a:lnSpc>
                <a:spcPct val="107000"/>
              </a:lnSpc>
              <a:spcBef>
                <a:spcPts val="0"/>
              </a:spcBef>
              <a:spcAft>
                <a:spcPts val="800"/>
              </a:spcAft>
            </a:pPr>
            <a:r>
              <a:rPr lang="en-US" sz="1800" dirty="0">
                <a:effectLst/>
                <a:latin typeface="Times New Roman" panose="02020603050405020304" pitchFamily="18" charset="0"/>
                <a:ea typeface="Times New Roman" panose="02020603050405020304" pitchFamily="18" charset="0"/>
              </a:rPr>
              <a:t>You move my stuff ALL THE TIME!</a:t>
            </a:r>
          </a:p>
          <a:p>
            <a:endParaRPr lang="en-US" dirty="0"/>
          </a:p>
        </p:txBody>
      </p:sp>
      <p:sp>
        <p:nvSpPr>
          <p:cNvPr id="4" name="Slide Number Placeholder 3"/>
          <p:cNvSpPr>
            <a:spLocks noGrp="1"/>
          </p:cNvSpPr>
          <p:nvPr>
            <p:ph type="sldNum" sz="quarter" idx="5"/>
          </p:nvPr>
        </p:nvSpPr>
        <p:spPr/>
        <p:txBody>
          <a:bodyPr/>
          <a:lstStyle/>
          <a:p>
            <a:fld id="{0A3C37BE-C303-496D-B5CD-85F2937540FC}" type="slidenum">
              <a:rPr lang="en-US" smtClean="0"/>
              <a:t>96</a:t>
            </a:fld>
            <a:endParaRPr lang="en-US"/>
          </a:p>
        </p:txBody>
      </p:sp>
    </p:spTree>
    <p:extLst>
      <p:ext uri="{BB962C8B-B14F-4D97-AF65-F5344CB8AC3E}">
        <p14:creationId xmlns:p14="http://schemas.microsoft.com/office/powerpoint/2010/main" val="3762077253"/>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t>Conflict: SHE will not answer the actual question HE asked</a:t>
            </a:r>
          </a:p>
          <a:p>
            <a:pPr marL="0" indent="0">
              <a:buNone/>
            </a:pPr>
            <a:r>
              <a:rPr lang="en-US" dirty="0"/>
              <a:t>Scenario: HE needs a hammer and some nails to hang a picture. </a:t>
            </a:r>
          </a:p>
          <a:p>
            <a:pPr marL="0" indent="0">
              <a:buNone/>
            </a:pPr>
            <a:r>
              <a:rPr lang="en-US" dirty="0"/>
              <a:t>HE sets the hammer down and goes to retrieve the nails. Upon his return, the hammer is no longer where HE left it. HE is certain he left it there, and that it cannot move itself, and concludes that the most efficient way to get it back is to question the most likely suspect.</a:t>
            </a:r>
          </a:p>
          <a:p>
            <a:endParaRPr lang="en-US" dirty="0"/>
          </a:p>
        </p:txBody>
      </p:sp>
      <p:sp>
        <p:nvSpPr>
          <p:cNvPr id="4" name="Slide Number Placeholder 3"/>
          <p:cNvSpPr>
            <a:spLocks noGrp="1"/>
          </p:cNvSpPr>
          <p:nvPr>
            <p:ph type="sldNum" sz="quarter" idx="5"/>
          </p:nvPr>
        </p:nvSpPr>
        <p:spPr/>
        <p:txBody>
          <a:bodyPr/>
          <a:lstStyle/>
          <a:p>
            <a:fld id="{0A3C37BE-C303-496D-B5CD-85F2937540FC}" type="slidenum">
              <a:rPr lang="en-US" smtClean="0"/>
              <a:t>97</a:t>
            </a:fld>
            <a:endParaRPr lang="en-US"/>
          </a:p>
        </p:txBody>
      </p:sp>
    </p:spTree>
    <p:extLst>
      <p:ext uri="{BB962C8B-B14F-4D97-AF65-F5344CB8AC3E}">
        <p14:creationId xmlns:p14="http://schemas.microsoft.com/office/powerpoint/2010/main" val="1711614266"/>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dirty="0"/>
              <a:t>HE asks: Did you move my hammer? I left it next to the sink.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SHE answers: Maintenance said they were sending someone tomorrow.</a:t>
            </a:r>
          </a:p>
          <a:p>
            <a:endParaRPr lang="en-US" dirty="0"/>
          </a:p>
        </p:txBody>
      </p:sp>
      <p:sp>
        <p:nvSpPr>
          <p:cNvPr id="4" name="Slide Number Placeholder 3"/>
          <p:cNvSpPr>
            <a:spLocks noGrp="1"/>
          </p:cNvSpPr>
          <p:nvPr>
            <p:ph type="sldNum" sz="quarter" idx="5"/>
          </p:nvPr>
        </p:nvSpPr>
        <p:spPr/>
        <p:txBody>
          <a:bodyPr/>
          <a:lstStyle/>
          <a:p>
            <a:fld id="{0A3C37BE-C303-496D-B5CD-85F2937540FC}" type="slidenum">
              <a:rPr lang="en-US" smtClean="0"/>
              <a:t>98</a:t>
            </a:fld>
            <a:endParaRPr lang="en-US"/>
          </a:p>
        </p:txBody>
      </p:sp>
    </p:spTree>
    <p:extLst>
      <p:ext uri="{BB962C8B-B14F-4D97-AF65-F5344CB8AC3E}">
        <p14:creationId xmlns:p14="http://schemas.microsoft.com/office/powerpoint/2010/main" val="403379772"/>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His head literally explodes.</a:t>
            </a:r>
          </a:p>
        </p:txBody>
      </p:sp>
      <p:sp>
        <p:nvSpPr>
          <p:cNvPr id="4" name="Slide Number Placeholder 3"/>
          <p:cNvSpPr>
            <a:spLocks noGrp="1"/>
          </p:cNvSpPr>
          <p:nvPr>
            <p:ph type="sldNum" sz="quarter" idx="5"/>
          </p:nvPr>
        </p:nvSpPr>
        <p:spPr/>
        <p:txBody>
          <a:bodyPr/>
          <a:lstStyle/>
          <a:p>
            <a:fld id="{0A3C37BE-C303-496D-B5CD-85F2937540FC}" type="slidenum">
              <a:rPr lang="en-US" smtClean="0"/>
              <a:t>99</a:t>
            </a:fld>
            <a:endParaRPr lang="en-US"/>
          </a:p>
        </p:txBody>
      </p:sp>
    </p:spTree>
    <p:extLst>
      <p:ext uri="{BB962C8B-B14F-4D97-AF65-F5344CB8AC3E}">
        <p14:creationId xmlns:p14="http://schemas.microsoft.com/office/powerpoint/2010/main" val="1404061272"/>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 name="Rectangle 7"/>
          <p:cNvSpPr/>
          <p:nvPr/>
        </p:nvSpPr>
        <p:spPr>
          <a:xfrm>
            <a:off x="0" y="0"/>
            <a:ext cx="12192000" cy="107987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pic>
        <p:nvPicPr>
          <p:cNvPr id="11" name="Picture 10"/>
          <p:cNvPicPr>
            <a:picLocks noChangeAspect="1"/>
          </p:cNvPicPr>
          <p:nvPr/>
        </p:nvPicPr>
        <p:blipFill rotWithShape="1">
          <a:blip r:embed="rId2" cstate="print">
            <a:duotone>
              <a:schemeClr val="accent2">
                <a:shade val="45000"/>
                <a:satMod val="135000"/>
              </a:schemeClr>
              <a:prstClr val="white"/>
            </a:duotone>
            <a:extLst>
              <a:ext uri="{BEBA8EAE-BF5A-486C-A8C5-ECC9F3942E4B}">
                <a14:imgProps xmlns:a14="http://schemas.microsoft.com/office/drawing/2010/main">
                  <a14:imgLayer r:embed="rId3">
                    <a14:imgEffect>
                      <a14:saturation sat="30000"/>
                    </a14:imgEffect>
                  </a14:imgLayer>
                </a14:imgProps>
              </a:ext>
              <a:ext uri="{28A0092B-C50C-407E-A947-70E740481C1C}">
                <a14:useLocalDpi xmlns:a14="http://schemas.microsoft.com/office/drawing/2010/main" val="0"/>
              </a:ext>
            </a:extLst>
          </a:blip>
          <a:srcRect/>
          <a:stretch/>
        </p:blipFill>
        <p:spPr>
          <a:xfrm>
            <a:off x="1324445" y="0"/>
            <a:ext cx="1747524" cy="2292094"/>
          </a:xfrm>
          <a:prstGeom prst="rect">
            <a:avLst/>
          </a:prstGeom>
        </p:spPr>
      </p:pic>
      <p:sp>
        <p:nvSpPr>
          <p:cNvPr id="2" name="Title 1"/>
          <p:cNvSpPr>
            <a:spLocks noGrp="1"/>
          </p:cNvSpPr>
          <p:nvPr>
            <p:ph type="ctrTitle"/>
          </p:nvPr>
        </p:nvSpPr>
        <p:spPr>
          <a:xfrm>
            <a:off x="1104900" y="2292094"/>
            <a:ext cx="10096500" cy="2219691"/>
          </a:xfrm>
        </p:spPr>
        <p:txBody>
          <a:bodyPr anchor="ctr">
            <a:normAutofit/>
          </a:bodyPr>
          <a:lstStyle>
            <a:lvl1pPr algn="l">
              <a:defRPr sz="4400" cap="all" baseline="0"/>
            </a:lvl1pPr>
          </a:lstStyle>
          <a:p>
            <a:r>
              <a:rPr lang="en-US"/>
              <a:t>Click to edit Master title style</a:t>
            </a:r>
            <a:endParaRPr/>
          </a:p>
        </p:txBody>
      </p:sp>
      <p:sp>
        <p:nvSpPr>
          <p:cNvPr id="3" name="Subtitle 2"/>
          <p:cNvSpPr>
            <a:spLocks noGrp="1"/>
          </p:cNvSpPr>
          <p:nvPr>
            <p:ph type="subTitle" idx="1"/>
          </p:nvPr>
        </p:nvSpPr>
        <p:spPr>
          <a:xfrm>
            <a:off x="1104898" y="4511784"/>
            <a:ext cx="10096501" cy="955565"/>
          </a:xfrm>
        </p:spPr>
        <p:txBody>
          <a:bodyPr>
            <a:normAutofit/>
          </a:bodyPr>
          <a:lstStyle>
            <a:lvl1pPr marL="0" indent="0" algn="l">
              <a:spcBef>
                <a:spcPts val="0"/>
              </a:spcBef>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a:p>
        </p:txBody>
      </p:sp>
      <p:sp>
        <p:nvSpPr>
          <p:cNvPr id="7" name="Rectangle 6"/>
          <p:cNvSpPr/>
          <p:nvPr/>
        </p:nvSpPr>
        <p:spPr>
          <a:xfrm>
            <a:off x="0" y="5778124"/>
            <a:ext cx="12192000" cy="107987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4" name="Date Placeholder 3"/>
          <p:cNvSpPr>
            <a:spLocks noGrp="1"/>
          </p:cNvSpPr>
          <p:nvPr>
            <p:ph type="dt" sz="half" idx="10"/>
          </p:nvPr>
        </p:nvSpPr>
        <p:spPr/>
        <p:txBody>
          <a:bodyPr/>
          <a:lstStyle>
            <a:lvl1pPr>
              <a:defRPr baseline="0">
                <a:solidFill>
                  <a:schemeClr val="tx1">
                    <a:lumMod val="20000"/>
                    <a:lumOff val="80000"/>
                  </a:schemeClr>
                </a:solidFill>
              </a:defRPr>
            </a:lvl1pPr>
          </a:lstStyle>
          <a:p>
            <a:fld id="{402B9795-92DC-40DC-A1CA-9A4B349D7824}" type="datetimeFigureOut">
              <a:rPr lang="en-US" smtClean="0"/>
              <a:pPr/>
              <a:t>03/18/2021</a:t>
            </a:fld>
            <a:endParaRPr lang="en-US" dirty="0"/>
          </a:p>
        </p:txBody>
      </p:sp>
      <p:sp>
        <p:nvSpPr>
          <p:cNvPr id="5" name="Footer Placeholder 4"/>
          <p:cNvSpPr>
            <a:spLocks noGrp="1"/>
          </p:cNvSpPr>
          <p:nvPr>
            <p:ph type="ftr" sz="quarter" idx="11"/>
          </p:nvPr>
        </p:nvSpPr>
        <p:spPr/>
        <p:txBody>
          <a:bodyPr/>
          <a:lstStyle>
            <a:lvl1pPr>
              <a:defRPr baseline="0">
                <a:solidFill>
                  <a:schemeClr val="tx1">
                    <a:lumMod val="20000"/>
                    <a:lumOff val="80000"/>
                  </a:schemeClr>
                </a:solidFill>
              </a:defRPr>
            </a:lvl1pPr>
          </a:lstStyle>
          <a:p>
            <a:endParaRPr lang="en-US"/>
          </a:p>
        </p:txBody>
      </p:sp>
      <p:sp>
        <p:nvSpPr>
          <p:cNvPr id="6" name="Slide Number Placeholder 5"/>
          <p:cNvSpPr>
            <a:spLocks noGrp="1"/>
          </p:cNvSpPr>
          <p:nvPr>
            <p:ph type="sldNum" sz="quarter" idx="12"/>
          </p:nvPr>
        </p:nvSpPr>
        <p:spPr/>
        <p:txBody>
          <a:bodyPr/>
          <a:lstStyle>
            <a:lvl1pPr>
              <a:defRPr baseline="0">
                <a:solidFill>
                  <a:schemeClr val="tx1">
                    <a:lumMod val="20000"/>
                    <a:lumOff val="80000"/>
                  </a:schemeClr>
                </a:solidFill>
              </a:defRPr>
            </a:lvl1pPr>
          </a:lstStyle>
          <a:p>
            <a:fld id="{0FF54DE5-C571-48E8-A5BC-B369434E2F44}" type="slidenum">
              <a:rPr lang="en-US" smtClean="0"/>
              <a:pPr/>
              <a:t>‹#›</a:t>
            </a:fld>
            <a:endParaRPr lang="en-US"/>
          </a:p>
        </p:txBody>
      </p:sp>
    </p:spTree>
    <p:extLst>
      <p:ext uri="{BB962C8B-B14F-4D97-AF65-F5344CB8AC3E}">
        <p14:creationId xmlns:p14="http://schemas.microsoft.com/office/powerpoint/2010/main" val="16597565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nchor="b"/>
          <a:lstStyle>
            <a:lvl1pPr>
              <a:defRPr sz="3200"/>
            </a:lvl1pPr>
          </a:lstStyle>
          <a:p>
            <a:r>
              <a:rPr lang="en-US"/>
              <a:t>Click to edit Master title style</a:t>
            </a:r>
            <a:endParaRPr/>
          </a:p>
        </p:txBody>
      </p:sp>
      <p:sp>
        <p:nvSpPr>
          <p:cNvPr id="4" name="Text Placeholder 3"/>
          <p:cNvSpPr>
            <a:spLocks noGrp="1"/>
          </p:cNvSpPr>
          <p:nvPr>
            <p:ph type="body" sz="half" idx="2"/>
          </p:nvPr>
        </p:nvSpPr>
        <p:spPr>
          <a:xfrm>
            <a:off x="1104900" y="1600200"/>
            <a:ext cx="3396996" cy="4572000"/>
          </a:xfrm>
        </p:spPr>
        <p:txBody>
          <a:bodyPr>
            <a:normAutofit/>
          </a:bodyPr>
          <a:lstStyle>
            <a:lvl1pPr marL="0" indent="0">
              <a:spcBef>
                <a:spcPts val="1200"/>
              </a:spcBef>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3" name="Picture Placeholder 2" descr="An empty placeholder to add an image. Click on the placeholder and select the image that you wish to add."/>
          <p:cNvSpPr>
            <a:spLocks noGrp="1"/>
          </p:cNvSpPr>
          <p:nvPr>
            <p:ph type="pic" idx="1"/>
          </p:nvPr>
        </p:nvSpPr>
        <p:spPr>
          <a:xfrm>
            <a:off x="4654671" y="1600199"/>
            <a:ext cx="6430912" cy="4572001"/>
          </a:xfrm>
        </p:spPr>
        <p:txBody>
          <a:bodyPr tIns="1188720">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a:p>
        </p:txBody>
      </p:sp>
      <p:sp>
        <p:nvSpPr>
          <p:cNvPr id="5" name="Date Placeholder 4"/>
          <p:cNvSpPr>
            <a:spLocks noGrp="1"/>
          </p:cNvSpPr>
          <p:nvPr>
            <p:ph type="dt" sz="half" idx="10"/>
          </p:nvPr>
        </p:nvSpPr>
        <p:spPr/>
        <p:txBody>
          <a:bodyPr/>
          <a:lstStyle/>
          <a:p>
            <a:fld id="{402B9795-92DC-40DC-A1CA-9A4B349D7824}" type="datetimeFigureOut">
              <a:rPr lang="en-US"/>
              <a:t>03/18/2021</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0FF54DE5-C571-48E8-A5BC-B369434E2F44}" type="slidenum">
              <a:rPr/>
              <a:t>‹#›</a:t>
            </a:fld>
            <a:endParaRPr/>
          </a:p>
        </p:txBody>
      </p:sp>
    </p:spTree>
    <p:extLst>
      <p:ext uri="{BB962C8B-B14F-4D97-AF65-F5344CB8AC3E}">
        <p14:creationId xmlns:p14="http://schemas.microsoft.com/office/powerpoint/2010/main" val="7696370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fld id="{402B9795-92DC-40DC-A1CA-9A4B349D7824}" type="datetimeFigureOut">
              <a:rPr lang="en-US"/>
              <a:t>03/18/2021</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0FF54DE5-C571-48E8-A5BC-B369434E2F44}" type="slidenum">
              <a:rPr/>
              <a:t>‹#›</a:t>
            </a:fld>
            <a:endParaRPr/>
          </a:p>
        </p:txBody>
      </p:sp>
    </p:spTree>
    <p:extLst>
      <p:ext uri="{BB962C8B-B14F-4D97-AF65-F5344CB8AC3E}">
        <p14:creationId xmlns:p14="http://schemas.microsoft.com/office/powerpoint/2010/main" val="20120767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372600" y="365125"/>
            <a:ext cx="1714500" cy="5811838"/>
          </a:xfrm>
        </p:spPr>
        <p:txBody>
          <a:bodyPr vert="eaVert"/>
          <a:lstStyle/>
          <a:p>
            <a:r>
              <a:rPr lang="en-US"/>
              <a:t>Click to edit Master title style</a:t>
            </a:r>
            <a:endParaRPr/>
          </a:p>
        </p:txBody>
      </p:sp>
      <p:sp>
        <p:nvSpPr>
          <p:cNvPr id="3" name="Vertical Text Placeholder 2"/>
          <p:cNvSpPr>
            <a:spLocks noGrp="1"/>
          </p:cNvSpPr>
          <p:nvPr>
            <p:ph type="body" orient="vert" idx="1"/>
          </p:nvPr>
        </p:nvSpPr>
        <p:spPr>
          <a:xfrm>
            <a:off x="1104900" y="365125"/>
            <a:ext cx="8098896"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fld id="{402B9795-92DC-40DC-A1CA-9A4B349D7824}" type="datetimeFigureOut">
              <a:rPr lang="en-US"/>
              <a:t>03/18/2021</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0FF54DE5-C571-48E8-A5BC-B369434E2F44}" type="slidenum">
              <a:rPr/>
              <a:t>‹#›</a:t>
            </a:fld>
            <a:endParaRPr/>
          </a:p>
        </p:txBody>
      </p:sp>
      <p:grpSp>
        <p:nvGrpSpPr>
          <p:cNvPr id="7" name="Group 6"/>
          <p:cNvGrpSpPr/>
          <p:nvPr/>
        </p:nvGrpSpPr>
        <p:grpSpPr>
          <a:xfrm rot="5400000">
            <a:off x="6514047" y="3228843"/>
            <a:ext cx="5632704" cy="84403"/>
            <a:chOff x="1073150" y="1219201"/>
            <a:chExt cx="10058400" cy="63125"/>
          </a:xfrm>
        </p:grpSpPr>
        <p:cxnSp>
          <p:nvCxnSpPr>
            <p:cNvPr id="8" name="Straight Connector 7"/>
            <p:cNvCxnSpPr/>
            <p:nvPr/>
          </p:nvCxnSpPr>
          <p:spPr>
            <a:xfrm rot="10800000">
              <a:off x="1073150" y="1219201"/>
              <a:ext cx="10058400" cy="0"/>
            </a:xfrm>
            <a:prstGeom prst="line">
              <a:avLst/>
            </a:prstGeom>
            <a:ln w="381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rot="10800000">
              <a:off x="1073150" y="1282326"/>
              <a:ext cx="10058400" cy="0"/>
            </a:xfrm>
            <a:prstGeom prst="line">
              <a:avLst/>
            </a:prstGeom>
            <a:ln w="127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459271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1_TITLE OR TRANSITION">
    <p:bg>
      <p:bgPr>
        <a:solidFill>
          <a:schemeClr val="bg2"/>
        </a:solidFill>
        <a:effectLst/>
      </p:bgPr>
    </p:bg>
    <p:spTree>
      <p:nvGrpSpPr>
        <p:cNvPr id="1" name=""/>
        <p:cNvGrpSpPr/>
        <p:nvPr/>
      </p:nvGrpSpPr>
      <p:grpSpPr>
        <a:xfrm>
          <a:off x="0" y="0"/>
          <a:ext cx="0" cy="0"/>
          <a:chOff x="0" y="0"/>
          <a:chExt cx="0" cy="0"/>
        </a:xfrm>
      </p:grpSpPr>
      <p:sp>
        <p:nvSpPr>
          <p:cNvPr id="18" name="Oval 17"/>
          <p:cNvSpPr/>
          <p:nvPr userDrawn="1"/>
        </p:nvSpPr>
        <p:spPr>
          <a:xfrm>
            <a:off x="1219939" y="-739444"/>
            <a:ext cx="9107555" cy="9034439"/>
          </a:xfrm>
          <a:prstGeom prst="ellipse">
            <a:avLst/>
          </a:prstGeom>
          <a:noFill/>
          <a:ln w="19050" cap="flat" cmpd="sng" algn="ctr">
            <a:solidFill>
              <a:srgbClr val="75D1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sysClr val="windowText" lastClr="000000"/>
              </a:solidFill>
              <a:effectLst/>
              <a:uLnTx/>
              <a:uFillTx/>
              <a:latin typeface="Segoe UI"/>
              <a:ea typeface="+mn-ea"/>
              <a:cs typeface="+mn-cs"/>
            </a:endParaRPr>
          </a:p>
        </p:txBody>
      </p:sp>
      <p:sp>
        <p:nvSpPr>
          <p:cNvPr id="19" name="Oval 18"/>
          <p:cNvSpPr/>
          <p:nvPr userDrawn="1"/>
        </p:nvSpPr>
        <p:spPr>
          <a:xfrm>
            <a:off x="1219939" y="-739444"/>
            <a:ext cx="9107555" cy="9034439"/>
          </a:xfrm>
          <a:prstGeom prst="ellipse">
            <a:avLst/>
          </a:prstGeom>
          <a:noFill/>
          <a:ln w="19050" cap="flat" cmpd="sng" algn="ctr">
            <a:solidFill>
              <a:srgbClr val="75D1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sysClr val="windowText" lastClr="000000"/>
              </a:solidFill>
              <a:effectLst/>
              <a:uLnTx/>
              <a:uFillTx/>
              <a:latin typeface="Segoe UI"/>
              <a:ea typeface="+mn-ea"/>
              <a:cs typeface="+mn-cs"/>
            </a:endParaRPr>
          </a:p>
        </p:txBody>
      </p:sp>
      <p:sp>
        <p:nvSpPr>
          <p:cNvPr id="21" name="Oval 20"/>
          <p:cNvSpPr/>
          <p:nvPr userDrawn="1"/>
        </p:nvSpPr>
        <p:spPr>
          <a:xfrm>
            <a:off x="5907634" y="3213970"/>
            <a:ext cx="2805809" cy="2783284"/>
          </a:xfrm>
          <a:prstGeom prst="ellipse">
            <a:avLst/>
          </a:prstGeom>
          <a:noFill/>
          <a:ln w="19050" cap="flat" cmpd="sng" algn="ctr">
            <a:solidFill>
              <a:srgbClr val="75D1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sysClr val="windowText" lastClr="000000"/>
              </a:solidFill>
              <a:effectLst/>
              <a:uLnTx/>
              <a:uFillTx/>
              <a:latin typeface="Segoe UI"/>
              <a:ea typeface="+mn-ea"/>
              <a:cs typeface="+mn-cs"/>
            </a:endParaRPr>
          </a:p>
        </p:txBody>
      </p:sp>
      <p:sp>
        <p:nvSpPr>
          <p:cNvPr id="22" name="Oval 21"/>
          <p:cNvSpPr/>
          <p:nvPr userDrawn="1"/>
        </p:nvSpPr>
        <p:spPr>
          <a:xfrm>
            <a:off x="5907634" y="3213970"/>
            <a:ext cx="2805809" cy="2783284"/>
          </a:xfrm>
          <a:prstGeom prst="ellipse">
            <a:avLst/>
          </a:prstGeom>
          <a:noFill/>
          <a:ln w="19050" cap="flat" cmpd="sng" algn="ctr">
            <a:solidFill>
              <a:srgbClr val="75D1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sysClr val="windowText" lastClr="000000"/>
              </a:solidFill>
              <a:effectLst/>
              <a:uLnTx/>
              <a:uFillTx/>
              <a:latin typeface="Segoe UI"/>
              <a:ea typeface="+mn-ea"/>
              <a:cs typeface="+mn-cs"/>
            </a:endParaRPr>
          </a:p>
        </p:txBody>
      </p:sp>
      <p:sp>
        <p:nvSpPr>
          <p:cNvPr id="2" name="Title 1"/>
          <p:cNvSpPr>
            <a:spLocks noGrp="1"/>
          </p:cNvSpPr>
          <p:nvPr>
            <p:ph type="ctrTitle" hasCustomPrompt="1"/>
          </p:nvPr>
        </p:nvSpPr>
        <p:spPr>
          <a:xfrm>
            <a:off x="1219939" y="916229"/>
            <a:ext cx="9107555" cy="3632325"/>
          </a:xfrm>
          <a:prstGeom prst="rect">
            <a:avLst/>
          </a:prstGeom>
          <a:noFill/>
        </p:spPr>
        <p:txBody>
          <a:bodyPr anchor="b"/>
          <a:lstStyle>
            <a:lvl1pPr algn="ctr" defTabSz="914400" rtl="0" eaLnBrk="1" latinLnBrk="0" hangingPunct="1">
              <a:lnSpc>
                <a:spcPct val="90000"/>
              </a:lnSpc>
              <a:spcBef>
                <a:spcPct val="0"/>
              </a:spcBef>
              <a:buNone/>
              <a:defRPr lang="en-US" sz="8000" b="1" i="0" kern="1200" spc="-300" dirty="0">
                <a:gradFill>
                  <a:gsLst>
                    <a:gs pos="0">
                      <a:schemeClr val="accent1">
                        <a:lumMod val="5000"/>
                        <a:lumOff val="95000"/>
                      </a:schemeClr>
                    </a:gs>
                    <a:gs pos="100000">
                      <a:schemeClr val="tx1"/>
                    </a:gs>
                  </a:gsLst>
                  <a:lin ang="5400000" scaled="1"/>
                </a:gradFill>
                <a:latin typeface="+mn-lt"/>
                <a:ea typeface="+mn-ea"/>
                <a:cs typeface="Segoe UI Semilight" panose="020B0402040204020203" pitchFamily="34" charset="0"/>
              </a:defRPr>
            </a:lvl1pPr>
          </a:lstStyle>
          <a:p>
            <a:r>
              <a:rPr lang="en-US" dirty="0"/>
              <a:t>CLICK TO EDIT TITLE</a:t>
            </a:r>
          </a:p>
        </p:txBody>
      </p:sp>
    </p:spTree>
    <p:extLst>
      <p:ext uri="{BB962C8B-B14F-4D97-AF65-F5344CB8AC3E}">
        <p14:creationId xmlns:p14="http://schemas.microsoft.com/office/powerpoint/2010/main" val="246186012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repeatCount="1000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par>
                                <p:cTn id="10" presetID="10" presetClass="exit" presetSubtype="0" fill="hold" grpId="1" nodeType="withEffect">
                                  <p:stCondLst>
                                    <p:cond delay="250"/>
                                  </p:stCondLst>
                                  <p:childTnLst>
                                    <p:animEffect transition="out" filter="fade">
                                      <p:cBhvr>
                                        <p:cTn id="11" dur="500"/>
                                        <p:tgtEl>
                                          <p:spTgt spid="18"/>
                                        </p:tgtEl>
                                      </p:cBhvr>
                                    </p:animEffect>
                                    <p:set>
                                      <p:cBhvr>
                                        <p:cTn id="12" dur="1" fill="hold">
                                          <p:stCondLst>
                                            <p:cond delay="499"/>
                                          </p:stCondLst>
                                        </p:cTn>
                                        <p:tgtEl>
                                          <p:spTgt spid="18"/>
                                        </p:tgtEl>
                                        <p:attrNameLst>
                                          <p:attrName>style.visibility</p:attrName>
                                        </p:attrNameLst>
                                      </p:cBhvr>
                                      <p:to>
                                        <p:strVal val="hidden"/>
                                      </p:to>
                                    </p:set>
                                  </p:childTnLst>
                                </p:cTn>
                              </p:par>
                              <p:par>
                                <p:cTn id="13" presetID="53" presetClass="entr" presetSubtype="16" fill="hold" grpId="0" nodeType="withEffect">
                                  <p:stCondLst>
                                    <p:cond delay="250"/>
                                  </p:stCondLst>
                                  <p:childTnLst>
                                    <p:set>
                                      <p:cBhvr>
                                        <p:cTn id="14" dur="1" fill="hold">
                                          <p:stCondLst>
                                            <p:cond delay="0"/>
                                          </p:stCondLst>
                                        </p:cTn>
                                        <p:tgtEl>
                                          <p:spTgt spid="19"/>
                                        </p:tgtEl>
                                        <p:attrNameLst>
                                          <p:attrName>style.visibility</p:attrName>
                                        </p:attrNameLst>
                                      </p:cBhvr>
                                      <p:to>
                                        <p:strVal val="visible"/>
                                      </p:to>
                                    </p:set>
                                    <p:anim calcmode="lin" valueType="num">
                                      <p:cBhvr>
                                        <p:cTn id="15" dur="500" fill="hold"/>
                                        <p:tgtEl>
                                          <p:spTgt spid="19"/>
                                        </p:tgtEl>
                                        <p:attrNameLst>
                                          <p:attrName>ppt_w</p:attrName>
                                        </p:attrNameLst>
                                      </p:cBhvr>
                                      <p:tavLst>
                                        <p:tav tm="0">
                                          <p:val>
                                            <p:fltVal val="0"/>
                                          </p:val>
                                        </p:tav>
                                        <p:tav tm="100000">
                                          <p:val>
                                            <p:strVal val="#ppt_w"/>
                                          </p:val>
                                        </p:tav>
                                      </p:tavLst>
                                    </p:anim>
                                    <p:anim calcmode="lin" valueType="num">
                                      <p:cBhvr>
                                        <p:cTn id="16" dur="500" fill="hold"/>
                                        <p:tgtEl>
                                          <p:spTgt spid="19"/>
                                        </p:tgtEl>
                                        <p:attrNameLst>
                                          <p:attrName>ppt_h</p:attrName>
                                        </p:attrNameLst>
                                      </p:cBhvr>
                                      <p:tavLst>
                                        <p:tav tm="0">
                                          <p:val>
                                            <p:fltVal val="0"/>
                                          </p:val>
                                        </p:tav>
                                        <p:tav tm="100000">
                                          <p:val>
                                            <p:strVal val="#ppt_h"/>
                                          </p:val>
                                        </p:tav>
                                      </p:tavLst>
                                    </p:anim>
                                    <p:animEffect transition="in" filter="fade">
                                      <p:cBhvr>
                                        <p:cTn id="17" dur="500"/>
                                        <p:tgtEl>
                                          <p:spTgt spid="19"/>
                                        </p:tgtEl>
                                      </p:cBhvr>
                                    </p:animEffect>
                                  </p:childTnLst>
                                </p:cTn>
                              </p:par>
                              <p:par>
                                <p:cTn id="18" presetID="10" presetClass="exit" presetSubtype="0" fill="hold" grpId="1" nodeType="withEffect">
                                  <p:stCondLst>
                                    <p:cond delay="500"/>
                                  </p:stCondLst>
                                  <p:childTnLst>
                                    <p:animEffect transition="out" filter="fade">
                                      <p:cBhvr>
                                        <p:cTn id="19" dur="500"/>
                                        <p:tgtEl>
                                          <p:spTgt spid="19"/>
                                        </p:tgtEl>
                                      </p:cBhvr>
                                    </p:animEffect>
                                    <p:set>
                                      <p:cBhvr>
                                        <p:cTn id="20" dur="1" fill="hold">
                                          <p:stCondLst>
                                            <p:cond delay="499"/>
                                          </p:stCondLst>
                                        </p:cTn>
                                        <p:tgtEl>
                                          <p:spTgt spid="19"/>
                                        </p:tgtEl>
                                        <p:attrNameLst>
                                          <p:attrName>style.visibility</p:attrName>
                                        </p:attrNameLst>
                                      </p:cBhvr>
                                      <p:to>
                                        <p:strVal val="hidden"/>
                                      </p:to>
                                    </p:set>
                                  </p:childTnLst>
                                </p:cTn>
                              </p:par>
                              <p:par>
                                <p:cTn id="21" presetID="53" presetClass="entr" presetSubtype="16" fill="hold" grpId="0" nodeType="withEffect">
                                  <p:stCondLst>
                                    <p:cond delay="0"/>
                                  </p:stCondLst>
                                  <p:childTnLst>
                                    <p:set>
                                      <p:cBhvr>
                                        <p:cTn id="22" dur="1" fill="hold">
                                          <p:stCondLst>
                                            <p:cond delay="0"/>
                                          </p:stCondLst>
                                        </p:cTn>
                                        <p:tgtEl>
                                          <p:spTgt spid="21"/>
                                        </p:tgtEl>
                                        <p:attrNameLst>
                                          <p:attrName>style.visibility</p:attrName>
                                        </p:attrNameLst>
                                      </p:cBhvr>
                                      <p:to>
                                        <p:strVal val="visible"/>
                                      </p:to>
                                    </p:set>
                                    <p:anim calcmode="lin" valueType="num">
                                      <p:cBhvr>
                                        <p:cTn id="23" dur="500" fill="hold"/>
                                        <p:tgtEl>
                                          <p:spTgt spid="21"/>
                                        </p:tgtEl>
                                        <p:attrNameLst>
                                          <p:attrName>ppt_w</p:attrName>
                                        </p:attrNameLst>
                                      </p:cBhvr>
                                      <p:tavLst>
                                        <p:tav tm="0">
                                          <p:val>
                                            <p:fltVal val="0"/>
                                          </p:val>
                                        </p:tav>
                                        <p:tav tm="100000">
                                          <p:val>
                                            <p:strVal val="#ppt_w"/>
                                          </p:val>
                                        </p:tav>
                                      </p:tavLst>
                                    </p:anim>
                                    <p:anim calcmode="lin" valueType="num">
                                      <p:cBhvr>
                                        <p:cTn id="24" dur="500" fill="hold"/>
                                        <p:tgtEl>
                                          <p:spTgt spid="21"/>
                                        </p:tgtEl>
                                        <p:attrNameLst>
                                          <p:attrName>ppt_h</p:attrName>
                                        </p:attrNameLst>
                                      </p:cBhvr>
                                      <p:tavLst>
                                        <p:tav tm="0">
                                          <p:val>
                                            <p:fltVal val="0"/>
                                          </p:val>
                                        </p:tav>
                                        <p:tav tm="100000">
                                          <p:val>
                                            <p:strVal val="#ppt_h"/>
                                          </p:val>
                                        </p:tav>
                                      </p:tavLst>
                                    </p:anim>
                                    <p:animEffect transition="in" filter="fade">
                                      <p:cBhvr>
                                        <p:cTn id="25" dur="500"/>
                                        <p:tgtEl>
                                          <p:spTgt spid="21"/>
                                        </p:tgtEl>
                                      </p:cBhvr>
                                    </p:animEffect>
                                  </p:childTnLst>
                                </p:cTn>
                              </p:par>
                              <p:par>
                                <p:cTn id="26" presetID="10" presetClass="exit" presetSubtype="0" fill="hold" grpId="1" nodeType="withEffect">
                                  <p:stCondLst>
                                    <p:cond delay="250"/>
                                  </p:stCondLst>
                                  <p:childTnLst>
                                    <p:animEffect transition="out" filter="fade">
                                      <p:cBhvr>
                                        <p:cTn id="27" dur="500"/>
                                        <p:tgtEl>
                                          <p:spTgt spid="21"/>
                                        </p:tgtEl>
                                      </p:cBhvr>
                                    </p:animEffect>
                                    <p:set>
                                      <p:cBhvr>
                                        <p:cTn id="28" dur="1" fill="hold">
                                          <p:stCondLst>
                                            <p:cond delay="499"/>
                                          </p:stCondLst>
                                        </p:cTn>
                                        <p:tgtEl>
                                          <p:spTgt spid="21"/>
                                        </p:tgtEl>
                                        <p:attrNameLst>
                                          <p:attrName>style.visibility</p:attrName>
                                        </p:attrNameLst>
                                      </p:cBhvr>
                                      <p:to>
                                        <p:strVal val="hidden"/>
                                      </p:to>
                                    </p:set>
                                  </p:childTnLst>
                                </p:cTn>
                              </p:par>
                              <p:par>
                                <p:cTn id="29" presetID="53" presetClass="entr" presetSubtype="16" fill="hold" grpId="0" nodeType="withEffect">
                                  <p:stCondLst>
                                    <p:cond delay="250"/>
                                  </p:stCondLst>
                                  <p:childTnLst>
                                    <p:set>
                                      <p:cBhvr>
                                        <p:cTn id="30" dur="1" fill="hold">
                                          <p:stCondLst>
                                            <p:cond delay="0"/>
                                          </p:stCondLst>
                                        </p:cTn>
                                        <p:tgtEl>
                                          <p:spTgt spid="22"/>
                                        </p:tgtEl>
                                        <p:attrNameLst>
                                          <p:attrName>style.visibility</p:attrName>
                                        </p:attrNameLst>
                                      </p:cBhvr>
                                      <p:to>
                                        <p:strVal val="visible"/>
                                      </p:to>
                                    </p:set>
                                    <p:anim calcmode="lin" valueType="num">
                                      <p:cBhvr>
                                        <p:cTn id="31" dur="500" fill="hold"/>
                                        <p:tgtEl>
                                          <p:spTgt spid="22"/>
                                        </p:tgtEl>
                                        <p:attrNameLst>
                                          <p:attrName>ppt_w</p:attrName>
                                        </p:attrNameLst>
                                      </p:cBhvr>
                                      <p:tavLst>
                                        <p:tav tm="0">
                                          <p:val>
                                            <p:fltVal val="0"/>
                                          </p:val>
                                        </p:tav>
                                        <p:tav tm="100000">
                                          <p:val>
                                            <p:strVal val="#ppt_w"/>
                                          </p:val>
                                        </p:tav>
                                      </p:tavLst>
                                    </p:anim>
                                    <p:anim calcmode="lin" valueType="num">
                                      <p:cBhvr>
                                        <p:cTn id="32" dur="500" fill="hold"/>
                                        <p:tgtEl>
                                          <p:spTgt spid="22"/>
                                        </p:tgtEl>
                                        <p:attrNameLst>
                                          <p:attrName>ppt_h</p:attrName>
                                        </p:attrNameLst>
                                      </p:cBhvr>
                                      <p:tavLst>
                                        <p:tav tm="0">
                                          <p:val>
                                            <p:fltVal val="0"/>
                                          </p:val>
                                        </p:tav>
                                        <p:tav tm="100000">
                                          <p:val>
                                            <p:strVal val="#ppt_h"/>
                                          </p:val>
                                        </p:tav>
                                      </p:tavLst>
                                    </p:anim>
                                    <p:animEffect transition="in" filter="fade">
                                      <p:cBhvr>
                                        <p:cTn id="33" dur="500"/>
                                        <p:tgtEl>
                                          <p:spTgt spid="22"/>
                                        </p:tgtEl>
                                      </p:cBhvr>
                                    </p:animEffect>
                                  </p:childTnLst>
                                </p:cTn>
                              </p:par>
                              <p:par>
                                <p:cTn id="34" presetID="10" presetClass="exit" presetSubtype="0" fill="hold" grpId="1" nodeType="withEffect">
                                  <p:stCondLst>
                                    <p:cond delay="500"/>
                                  </p:stCondLst>
                                  <p:childTnLst>
                                    <p:animEffect transition="out" filter="fade">
                                      <p:cBhvr>
                                        <p:cTn id="35" dur="500"/>
                                        <p:tgtEl>
                                          <p:spTgt spid="22"/>
                                        </p:tgtEl>
                                      </p:cBhvr>
                                    </p:animEffect>
                                    <p:set>
                                      <p:cBhvr>
                                        <p:cTn id="36" dur="1" fill="hold">
                                          <p:stCondLst>
                                            <p:cond delay="499"/>
                                          </p:stCondLst>
                                        </p:cTn>
                                        <p:tgtEl>
                                          <p:spTgt spid="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8" grpId="1" animBg="1"/>
      <p:bldP spid="19" grpId="0" animBg="1"/>
      <p:bldP spid="19" grpId="1" animBg="1"/>
      <p:bldP spid="21" grpId="0" animBg="1"/>
      <p:bldP spid="21" grpId="1" animBg="1"/>
      <p:bldP spid="22" grpId="0" animBg="1"/>
      <p:bldP spid="22" grpId="1" animBg="1"/>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fld id="{402B9795-92DC-40DC-A1CA-9A4B349D7824}" type="datetimeFigureOut">
              <a:rPr lang="en-US"/>
              <a:t>03/18/2021</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0FF54DE5-C571-48E8-A5BC-B369434E2F44}" type="slidenum">
              <a:rPr/>
              <a:t>‹#›</a:t>
            </a:fld>
            <a:endParaRPr/>
          </a:p>
        </p:txBody>
      </p:sp>
    </p:spTree>
    <p:extLst>
      <p:ext uri="{BB962C8B-B14F-4D97-AF65-F5344CB8AC3E}">
        <p14:creationId xmlns:p14="http://schemas.microsoft.com/office/powerpoint/2010/main" val="37868768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Title Slide with Picture">
    <p:spTree>
      <p:nvGrpSpPr>
        <p:cNvPr id="1" name=""/>
        <p:cNvGrpSpPr/>
        <p:nvPr/>
      </p:nvGrpSpPr>
      <p:grpSpPr>
        <a:xfrm>
          <a:off x="0" y="0"/>
          <a:ext cx="0" cy="0"/>
          <a:chOff x="0" y="0"/>
          <a:chExt cx="0" cy="0"/>
        </a:xfrm>
      </p:grpSpPr>
      <p:sp>
        <p:nvSpPr>
          <p:cNvPr id="2" name="Title 1"/>
          <p:cNvSpPr>
            <a:spLocks noGrp="1"/>
          </p:cNvSpPr>
          <p:nvPr>
            <p:ph type="ctrTitle"/>
          </p:nvPr>
        </p:nvSpPr>
        <p:spPr>
          <a:xfrm>
            <a:off x="1104900" y="2292094"/>
            <a:ext cx="5734050" cy="2219691"/>
          </a:xfrm>
        </p:spPr>
        <p:txBody>
          <a:bodyPr anchor="ctr">
            <a:normAutofit/>
          </a:bodyPr>
          <a:lstStyle>
            <a:lvl1pPr algn="l">
              <a:defRPr sz="4400" cap="all" baseline="0"/>
            </a:lvl1pPr>
          </a:lstStyle>
          <a:p>
            <a:r>
              <a:rPr lang="en-US"/>
              <a:t>Click to edit Master title style</a:t>
            </a:r>
            <a:endParaRPr/>
          </a:p>
        </p:txBody>
      </p:sp>
      <p:sp>
        <p:nvSpPr>
          <p:cNvPr id="3" name="Subtitle 2"/>
          <p:cNvSpPr>
            <a:spLocks noGrp="1"/>
          </p:cNvSpPr>
          <p:nvPr>
            <p:ph type="subTitle" idx="1"/>
          </p:nvPr>
        </p:nvSpPr>
        <p:spPr>
          <a:xfrm>
            <a:off x="1104900" y="4511784"/>
            <a:ext cx="5734050" cy="955565"/>
          </a:xfrm>
        </p:spPr>
        <p:txBody>
          <a:bodyPr>
            <a:normAutofit/>
          </a:bodyPr>
          <a:lstStyle>
            <a:lvl1pPr marL="0" indent="0" algn="l">
              <a:spcBef>
                <a:spcPts val="0"/>
              </a:spcBef>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a:p>
        </p:txBody>
      </p:sp>
      <p:sp>
        <p:nvSpPr>
          <p:cNvPr id="11" name="Picture Placeholder 10" descr="An empty placeholder to add an image. Click on the placeholder and select the image that you wish to add."/>
          <p:cNvSpPr>
            <a:spLocks noGrp="1"/>
          </p:cNvSpPr>
          <p:nvPr>
            <p:ph type="pic" sz="quarter" idx="13"/>
          </p:nvPr>
        </p:nvSpPr>
        <p:spPr>
          <a:xfrm>
            <a:off x="6981063" y="1310656"/>
            <a:ext cx="5210937" cy="4208604"/>
          </a:xfrm>
          <a:solidFill>
            <a:schemeClr val="tx1">
              <a:lumMod val="20000"/>
              <a:lumOff val="80000"/>
            </a:schemeClr>
          </a:solidFill>
        </p:spPr>
        <p:txBody>
          <a:bodyPr tIns="1005840"/>
          <a:lstStyle>
            <a:lvl1pPr marL="0" indent="0" algn="ctr">
              <a:buNone/>
              <a:defRPr/>
            </a:lvl1pPr>
          </a:lstStyle>
          <a:p>
            <a:r>
              <a:rPr lang="en-US"/>
              <a:t>Click icon to add picture</a:t>
            </a:r>
            <a:endParaRPr/>
          </a:p>
        </p:txBody>
      </p:sp>
      <p:sp>
        <p:nvSpPr>
          <p:cNvPr id="8" name="Rectangle 7"/>
          <p:cNvSpPr/>
          <p:nvPr/>
        </p:nvSpPr>
        <p:spPr>
          <a:xfrm>
            <a:off x="0" y="0"/>
            <a:ext cx="12192000" cy="1079876"/>
          </a:xfrm>
          <a:prstGeom prst="rect">
            <a:avLst/>
          </a:prstGeom>
          <a:ln>
            <a:solidFill>
              <a:srgbClr val="4F81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nvGrpSpPr>
          <p:cNvPr id="14" name="Group 13"/>
          <p:cNvGrpSpPr/>
          <p:nvPr/>
        </p:nvGrpSpPr>
        <p:grpSpPr>
          <a:xfrm>
            <a:off x="0" y="1143000"/>
            <a:ext cx="12192000" cy="63125"/>
            <a:chOff x="507492" y="1501519"/>
            <a:chExt cx="8129016" cy="63125"/>
          </a:xfrm>
        </p:grpSpPr>
        <p:cxnSp>
          <p:nvCxnSpPr>
            <p:cNvPr id="15" name="Straight Connector 14"/>
            <p:cNvCxnSpPr/>
            <p:nvPr/>
          </p:nvCxnSpPr>
          <p:spPr>
            <a:xfrm>
              <a:off x="507492" y="1564644"/>
              <a:ext cx="8129016" cy="0"/>
            </a:xfrm>
            <a:prstGeom prst="line">
              <a:avLst/>
            </a:prstGeom>
            <a:ln w="381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507492" y="1501519"/>
              <a:ext cx="8129016" cy="0"/>
            </a:xfrm>
            <a:prstGeom prst="line">
              <a:avLst/>
            </a:prstGeom>
            <a:ln w="127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grpSp>
      <p:pic>
        <p:nvPicPr>
          <p:cNvPr id="10" name="Picture 9"/>
          <p:cNvPicPr>
            <a:picLocks noChangeAspect="1"/>
          </p:cNvPicPr>
          <p:nvPr/>
        </p:nvPicPr>
        <p:blipFill rotWithShape="1">
          <a:blip r:embed="rId2" cstate="print">
            <a:duotone>
              <a:schemeClr val="accent2">
                <a:shade val="45000"/>
                <a:satMod val="135000"/>
              </a:schemeClr>
              <a:prstClr val="white"/>
            </a:duotone>
            <a:extLst>
              <a:ext uri="{BEBA8EAE-BF5A-486C-A8C5-ECC9F3942E4B}">
                <a14:imgProps xmlns:a14="http://schemas.microsoft.com/office/drawing/2010/main">
                  <a14:imgLayer r:embed="rId3">
                    <a14:imgEffect>
                      <a14:saturation sat="30000"/>
                    </a14:imgEffect>
                  </a14:imgLayer>
                </a14:imgProps>
              </a:ext>
              <a:ext uri="{28A0092B-C50C-407E-A947-70E740481C1C}">
                <a14:useLocalDpi xmlns:a14="http://schemas.microsoft.com/office/drawing/2010/main" val="0"/>
              </a:ext>
            </a:extLst>
          </a:blip>
          <a:srcRect/>
          <a:stretch/>
        </p:blipFill>
        <p:spPr>
          <a:xfrm>
            <a:off x="1325880" y="0"/>
            <a:ext cx="1747524" cy="2292094"/>
          </a:xfrm>
          <a:prstGeom prst="rect">
            <a:avLst/>
          </a:prstGeom>
        </p:spPr>
      </p:pic>
      <p:grpSp>
        <p:nvGrpSpPr>
          <p:cNvPr id="13" name="Group 12"/>
          <p:cNvGrpSpPr/>
          <p:nvPr/>
        </p:nvGrpSpPr>
        <p:grpSpPr>
          <a:xfrm rot="10800000">
            <a:off x="0" y="5645510"/>
            <a:ext cx="12192000" cy="63125"/>
            <a:chOff x="507492" y="1501519"/>
            <a:chExt cx="8129016" cy="63125"/>
          </a:xfrm>
        </p:grpSpPr>
        <p:cxnSp>
          <p:nvCxnSpPr>
            <p:cNvPr id="17" name="Straight Connector 16"/>
            <p:cNvCxnSpPr/>
            <p:nvPr/>
          </p:nvCxnSpPr>
          <p:spPr>
            <a:xfrm>
              <a:off x="507492" y="1564644"/>
              <a:ext cx="8129016" cy="0"/>
            </a:xfrm>
            <a:prstGeom prst="line">
              <a:avLst/>
            </a:prstGeom>
            <a:ln w="381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507492" y="1501519"/>
              <a:ext cx="8129016" cy="0"/>
            </a:xfrm>
            <a:prstGeom prst="line">
              <a:avLst/>
            </a:prstGeom>
            <a:ln w="127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grpSp>
      <p:sp>
        <p:nvSpPr>
          <p:cNvPr id="7" name="Rectangle 6"/>
          <p:cNvSpPr/>
          <p:nvPr/>
        </p:nvSpPr>
        <p:spPr>
          <a:xfrm>
            <a:off x="0" y="5778124"/>
            <a:ext cx="12192000" cy="107987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26739436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grpSp>
        <p:nvGrpSpPr>
          <p:cNvPr id="8" name="Group 7"/>
          <p:cNvGrpSpPr/>
          <p:nvPr/>
        </p:nvGrpSpPr>
        <p:grpSpPr>
          <a:xfrm>
            <a:off x="0" y="2514600"/>
            <a:ext cx="12192000" cy="3194035"/>
            <a:chOff x="647402" y="2514600"/>
            <a:chExt cx="10838688" cy="3194035"/>
          </a:xfrm>
          <a:solidFill>
            <a:srgbClr val="4F81BD"/>
          </a:solidFill>
        </p:grpSpPr>
        <p:grpSp>
          <p:nvGrpSpPr>
            <p:cNvPr id="9" name="Group 8"/>
            <p:cNvGrpSpPr/>
            <p:nvPr/>
          </p:nvGrpSpPr>
          <p:grpSpPr>
            <a:xfrm>
              <a:off x="647402" y="2514600"/>
              <a:ext cx="10838688" cy="63125"/>
              <a:chOff x="507492" y="1501519"/>
              <a:chExt cx="8129016" cy="63125"/>
            </a:xfrm>
            <a:grpFill/>
          </p:grpSpPr>
          <p:cxnSp>
            <p:nvCxnSpPr>
              <p:cNvPr id="14" name="Straight Connector 13"/>
              <p:cNvCxnSpPr/>
              <p:nvPr/>
            </p:nvCxnSpPr>
            <p:spPr>
              <a:xfrm>
                <a:off x="507492" y="1564644"/>
                <a:ext cx="8129016" cy="0"/>
              </a:xfrm>
              <a:prstGeom prst="line">
                <a:avLst/>
              </a:prstGeom>
              <a:grpFill/>
              <a:ln w="381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507492" y="1501519"/>
                <a:ext cx="8129016" cy="0"/>
              </a:xfrm>
              <a:prstGeom prst="line">
                <a:avLst/>
              </a:prstGeom>
              <a:grpFill/>
              <a:ln w="127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grpSp>
        <p:sp>
          <p:nvSpPr>
            <p:cNvPr id="10" name="Rectangle 9"/>
            <p:cNvSpPr/>
            <p:nvPr/>
          </p:nvSpPr>
          <p:spPr>
            <a:xfrm>
              <a:off x="647402" y="2640850"/>
              <a:ext cx="10838688" cy="294153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nvGrpSpPr>
            <p:cNvPr id="11" name="Group 10"/>
            <p:cNvGrpSpPr/>
            <p:nvPr/>
          </p:nvGrpSpPr>
          <p:grpSpPr>
            <a:xfrm rot="10800000">
              <a:off x="647402" y="5645510"/>
              <a:ext cx="10838688" cy="63125"/>
              <a:chOff x="507492" y="1501519"/>
              <a:chExt cx="8129016" cy="63125"/>
            </a:xfrm>
            <a:grpFill/>
          </p:grpSpPr>
          <p:cxnSp>
            <p:nvCxnSpPr>
              <p:cNvPr id="12" name="Straight Connector 11"/>
              <p:cNvCxnSpPr/>
              <p:nvPr/>
            </p:nvCxnSpPr>
            <p:spPr>
              <a:xfrm>
                <a:off x="507492" y="1564644"/>
                <a:ext cx="8129016" cy="0"/>
              </a:xfrm>
              <a:prstGeom prst="line">
                <a:avLst/>
              </a:prstGeom>
              <a:grpFill/>
              <a:ln w="381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507492" y="1501519"/>
                <a:ext cx="8129016" cy="0"/>
              </a:xfrm>
              <a:prstGeom prst="line">
                <a:avLst/>
              </a:prstGeom>
              <a:grpFill/>
              <a:ln w="127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grpSp>
      </p:grpSp>
      <p:pic>
        <p:nvPicPr>
          <p:cNvPr id="7" name="Picture 6"/>
          <p:cNvPicPr>
            <a:picLocks noChangeAspect="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1325880" y="0"/>
            <a:ext cx="1783188" cy="2971806"/>
          </a:xfrm>
          <a:prstGeom prst="rect">
            <a:avLst/>
          </a:prstGeom>
        </p:spPr>
      </p:pic>
      <p:sp>
        <p:nvSpPr>
          <p:cNvPr id="2" name="Title 1"/>
          <p:cNvSpPr>
            <a:spLocks noGrp="1"/>
          </p:cNvSpPr>
          <p:nvPr>
            <p:ph type="title"/>
          </p:nvPr>
        </p:nvSpPr>
        <p:spPr>
          <a:xfrm>
            <a:off x="1104899" y="2971806"/>
            <a:ext cx="10071099" cy="1684150"/>
          </a:xfrm>
        </p:spPr>
        <p:txBody>
          <a:bodyPr anchor="ctr">
            <a:normAutofit/>
          </a:bodyPr>
          <a:lstStyle>
            <a:lvl1pPr>
              <a:defRPr sz="4400" cap="all" baseline="0">
                <a:solidFill>
                  <a:schemeClr val="bg1"/>
                </a:solidFill>
              </a:defRPr>
            </a:lvl1pPr>
          </a:lstStyle>
          <a:p>
            <a:r>
              <a:rPr lang="en-US"/>
              <a:t>Click to edit Master title style</a:t>
            </a:r>
            <a:endParaRPr/>
          </a:p>
        </p:txBody>
      </p:sp>
      <p:sp>
        <p:nvSpPr>
          <p:cNvPr id="3" name="Text Placeholder 2"/>
          <p:cNvSpPr>
            <a:spLocks noGrp="1"/>
          </p:cNvSpPr>
          <p:nvPr>
            <p:ph type="body" idx="1"/>
          </p:nvPr>
        </p:nvSpPr>
        <p:spPr>
          <a:xfrm>
            <a:off x="1104899" y="4655956"/>
            <a:ext cx="10071099" cy="509750"/>
          </a:xfrm>
        </p:spPr>
        <p:txBody>
          <a:bodyPr>
            <a:normAutofit/>
          </a:bodyPr>
          <a:lstStyle>
            <a:lvl1pPr marL="0" indent="0">
              <a:spcBef>
                <a:spcPts val="0"/>
              </a:spcBef>
              <a:buNone/>
              <a:defRPr sz="16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02B9795-92DC-40DC-A1CA-9A4B349D7824}" type="datetimeFigureOut">
              <a:rPr lang="en-US"/>
              <a:t>03/18/2021</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0FF54DE5-C571-48E8-A5BC-B369434E2F44}" type="slidenum">
              <a:rPr/>
              <a:t>‹#›</a:t>
            </a:fld>
            <a:endParaRPr/>
          </a:p>
        </p:txBody>
      </p:sp>
    </p:spTree>
    <p:extLst>
      <p:ext uri="{BB962C8B-B14F-4D97-AF65-F5344CB8AC3E}">
        <p14:creationId xmlns:p14="http://schemas.microsoft.com/office/powerpoint/2010/main" val="36026788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1104900" y="1600200"/>
            <a:ext cx="4914900" cy="4571999"/>
          </a:xfrm>
        </p:spPr>
        <p:txBody>
          <a:bodyPr/>
          <a:lstStyle>
            <a:lvl5pPr>
              <a:defRPr/>
            </a:lvl5pPr>
            <a:lvl6pPr>
              <a:defRPr/>
            </a:lvl6pPr>
            <a:lvl7pPr>
              <a:defRPr/>
            </a:lvl7pPr>
            <a:lvl8pPr>
              <a:defRPr/>
            </a:lvl8pPr>
            <a:lvl9pPr>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Content Placeholder 3"/>
          <p:cNvSpPr>
            <a:spLocks noGrp="1"/>
          </p:cNvSpPr>
          <p:nvPr>
            <p:ph sz="half" idx="2"/>
          </p:nvPr>
        </p:nvSpPr>
        <p:spPr>
          <a:xfrm>
            <a:off x="6172200" y="1600200"/>
            <a:ext cx="4914900" cy="4571999"/>
          </a:xfrm>
        </p:spPr>
        <p:txBody>
          <a:bodyPr/>
          <a:lstStyle>
            <a:lvl5pPr>
              <a:defRPr/>
            </a:lvl5pPr>
            <a:lvl6pPr>
              <a:defRPr/>
            </a:lvl6pPr>
            <a:lvl7pPr>
              <a:defRPr/>
            </a:lvl7pPr>
            <a:lvl8pPr>
              <a:defRPr/>
            </a:lvl8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Date Placeholder 4"/>
          <p:cNvSpPr>
            <a:spLocks noGrp="1"/>
          </p:cNvSpPr>
          <p:nvPr>
            <p:ph type="dt" sz="half" idx="10"/>
          </p:nvPr>
        </p:nvSpPr>
        <p:spPr/>
        <p:txBody>
          <a:bodyPr/>
          <a:lstStyle/>
          <a:p>
            <a:fld id="{402B9795-92DC-40DC-A1CA-9A4B349D7824}" type="datetimeFigureOut">
              <a:rPr lang="en-US"/>
              <a:t>03/18/2021</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0FF54DE5-C571-48E8-A5BC-B369434E2F44}" type="slidenum">
              <a:rPr/>
              <a:t>‹#›</a:t>
            </a:fld>
            <a:endParaRPr/>
          </a:p>
        </p:txBody>
      </p:sp>
    </p:spTree>
    <p:extLst>
      <p:ext uri="{BB962C8B-B14F-4D97-AF65-F5344CB8AC3E}">
        <p14:creationId xmlns:p14="http://schemas.microsoft.com/office/powerpoint/2010/main" val="35277910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Text Placeholder 2"/>
          <p:cNvSpPr>
            <a:spLocks noGrp="1"/>
          </p:cNvSpPr>
          <p:nvPr>
            <p:ph type="body" idx="1"/>
          </p:nvPr>
        </p:nvSpPr>
        <p:spPr>
          <a:xfrm>
            <a:off x="1104900" y="1600200"/>
            <a:ext cx="4919472" cy="823912"/>
          </a:xfrm>
        </p:spPr>
        <p:txBody>
          <a:bodyPr anchor="b"/>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104900" y="2424112"/>
            <a:ext cx="4919472" cy="37480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Text Placeholder 4"/>
          <p:cNvSpPr>
            <a:spLocks noGrp="1"/>
          </p:cNvSpPr>
          <p:nvPr>
            <p:ph type="body" sz="quarter" idx="3"/>
          </p:nvPr>
        </p:nvSpPr>
        <p:spPr>
          <a:xfrm>
            <a:off x="6166110" y="1600200"/>
            <a:ext cx="4919472" cy="823912"/>
          </a:xfrm>
        </p:spPr>
        <p:txBody>
          <a:bodyPr anchor="b"/>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66110" y="2424112"/>
            <a:ext cx="4919472" cy="37480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7" name="Date Placeholder 6"/>
          <p:cNvSpPr>
            <a:spLocks noGrp="1"/>
          </p:cNvSpPr>
          <p:nvPr>
            <p:ph type="dt" sz="half" idx="10"/>
          </p:nvPr>
        </p:nvSpPr>
        <p:spPr/>
        <p:txBody>
          <a:bodyPr/>
          <a:lstStyle/>
          <a:p>
            <a:fld id="{402B9795-92DC-40DC-A1CA-9A4B349D7824}" type="datetimeFigureOut">
              <a:rPr lang="en-US"/>
              <a:t>03/18/2021</a:t>
            </a:fld>
            <a:endParaRPr/>
          </a:p>
        </p:txBody>
      </p:sp>
      <p:sp>
        <p:nvSpPr>
          <p:cNvPr id="8" name="Footer Placeholder 7"/>
          <p:cNvSpPr>
            <a:spLocks noGrp="1"/>
          </p:cNvSpPr>
          <p:nvPr>
            <p:ph type="ftr" sz="quarter" idx="11"/>
          </p:nvPr>
        </p:nvSpPr>
        <p:spPr/>
        <p:txBody>
          <a:bodyPr/>
          <a:lstStyle/>
          <a:p>
            <a:endParaRPr/>
          </a:p>
        </p:txBody>
      </p:sp>
      <p:sp>
        <p:nvSpPr>
          <p:cNvPr id="9" name="Slide Number Placeholder 8"/>
          <p:cNvSpPr>
            <a:spLocks noGrp="1"/>
          </p:cNvSpPr>
          <p:nvPr>
            <p:ph type="sldNum" sz="quarter" idx="12"/>
          </p:nvPr>
        </p:nvSpPr>
        <p:spPr/>
        <p:txBody>
          <a:bodyPr/>
          <a:lstStyle/>
          <a:p>
            <a:fld id="{0FF54DE5-C571-48E8-A5BC-B369434E2F44}" type="slidenum">
              <a:rPr/>
              <a:t>‹#›</a:t>
            </a:fld>
            <a:endParaRPr/>
          </a:p>
        </p:txBody>
      </p:sp>
    </p:spTree>
    <p:extLst>
      <p:ext uri="{BB962C8B-B14F-4D97-AF65-F5344CB8AC3E}">
        <p14:creationId xmlns:p14="http://schemas.microsoft.com/office/powerpoint/2010/main" val="39710161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Date Placeholder 2"/>
          <p:cNvSpPr>
            <a:spLocks noGrp="1"/>
          </p:cNvSpPr>
          <p:nvPr>
            <p:ph type="dt" sz="half" idx="10"/>
          </p:nvPr>
        </p:nvSpPr>
        <p:spPr/>
        <p:txBody>
          <a:bodyPr/>
          <a:lstStyle/>
          <a:p>
            <a:fld id="{402B9795-92DC-40DC-A1CA-9A4B349D7824}" type="datetimeFigureOut">
              <a:rPr lang="en-US"/>
              <a:t>03/18/2021</a:t>
            </a:fld>
            <a:endParaRPr/>
          </a:p>
        </p:txBody>
      </p:sp>
      <p:sp>
        <p:nvSpPr>
          <p:cNvPr id="4" name="Footer Placeholder 3"/>
          <p:cNvSpPr>
            <a:spLocks noGrp="1"/>
          </p:cNvSpPr>
          <p:nvPr>
            <p:ph type="ftr" sz="quarter" idx="11"/>
          </p:nvPr>
        </p:nvSpPr>
        <p:spPr/>
        <p:txBody>
          <a:bodyPr/>
          <a:lstStyle/>
          <a:p>
            <a:endParaRPr/>
          </a:p>
        </p:txBody>
      </p:sp>
      <p:sp>
        <p:nvSpPr>
          <p:cNvPr id="5" name="Slide Number Placeholder 4"/>
          <p:cNvSpPr>
            <a:spLocks noGrp="1"/>
          </p:cNvSpPr>
          <p:nvPr>
            <p:ph type="sldNum" sz="quarter" idx="12"/>
          </p:nvPr>
        </p:nvSpPr>
        <p:spPr/>
        <p:txBody>
          <a:bodyPr/>
          <a:lstStyle/>
          <a:p>
            <a:fld id="{0FF54DE5-C571-48E8-A5BC-B369434E2F44}" type="slidenum">
              <a:rPr/>
              <a:t>‹#›</a:t>
            </a:fld>
            <a:endParaRPr/>
          </a:p>
        </p:txBody>
      </p:sp>
    </p:spTree>
    <p:extLst>
      <p:ext uri="{BB962C8B-B14F-4D97-AF65-F5344CB8AC3E}">
        <p14:creationId xmlns:p14="http://schemas.microsoft.com/office/powerpoint/2010/main" val="17581115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02B9795-92DC-40DC-A1CA-9A4B349D7824}" type="datetimeFigureOut">
              <a:rPr lang="en-US"/>
              <a:t>03/18/2021</a:t>
            </a:fld>
            <a:endParaRPr/>
          </a:p>
        </p:txBody>
      </p:sp>
      <p:sp>
        <p:nvSpPr>
          <p:cNvPr id="3" name="Footer Placeholder 2"/>
          <p:cNvSpPr>
            <a:spLocks noGrp="1"/>
          </p:cNvSpPr>
          <p:nvPr>
            <p:ph type="ftr" sz="quarter" idx="11"/>
          </p:nvPr>
        </p:nvSpPr>
        <p:spPr/>
        <p:txBody>
          <a:bodyPr/>
          <a:lstStyle/>
          <a:p>
            <a:endParaRPr/>
          </a:p>
        </p:txBody>
      </p:sp>
      <p:sp>
        <p:nvSpPr>
          <p:cNvPr id="4" name="Slide Number Placeholder 3"/>
          <p:cNvSpPr>
            <a:spLocks noGrp="1"/>
          </p:cNvSpPr>
          <p:nvPr>
            <p:ph type="sldNum" sz="quarter" idx="12"/>
          </p:nvPr>
        </p:nvSpPr>
        <p:spPr/>
        <p:txBody>
          <a:bodyPr/>
          <a:lstStyle/>
          <a:p>
            <a:fld id="{0FF54DE5-C571-48E8-A5BC-B369434E2F44}" type="slidenum">
              <a:rPr/>
              <a:t>‹#›</a:t>
            </a:fld>
            <a:endParaRPr/>
          </a:p>
        </p:txBody>
      </p:sp>
    </p:spTree>
    <p:extLst>
      <p:ext uri="{BB962C8B-B14F-4D97-AF65-F5344CB8AC3E}">
        <p14:creationId xmlns:p14="http://schemas.microsoft.com/office/powerpoint/2010/main" val="3024169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nchor="b"/>
          <a:lstStyle>
            <a:lvl1pPr>
              <a:defRPr sz="3200"/>
            </a:lvl1pPr>
          </a:lstStyle>
          <a:p>
            <a:r>
              <a:rPr lang="en-US"/>
              <a:t>Click to edit Master title style</a:t>
            </a:r>
            <a:endParaRPr/>
          </a:p>
        </p:txBody>
      </p:sp>
      <p:sp>
        <p:nvSpPr>
          <p:cNvPr id="4" name="Text Placeholder 3"/>
          <p:cNvSpPr>
            <a:spLocks noGrp="1"/>
          </p:cNvSpPr>
          <p:nvPr>
            <p:ph type="body" sz="half" idx="2"/>
          </p:nvPr>
        </p:nvSpPr>
        <p:spPr>
          <a:xfrm>
            <a:off x="1104900" y="1600200"/>
            <a:ext cx="4384548" cy="4572000"/>
          </a:xfrm>
        </p:spPr>
        <p:txBody>
          <a:bodyPr>
            <a:normAutofit/>
          </a:bodyPr>
          <a:lstStyle>
            <a:lvl1pPr marL="0" indent="0">
              <a:spcBef>
                <a:spcPts val="1200"/>
              </a:spcBef>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3" name="Content Placeholder 2"/>
          <p:cNvSpPr>
            <a:spLocks noGrp="1"/>
          </p:cNvSpPr>
          <p:nvPr>
            <p:ph idx="1"/>
          </p:nvPr>
        </p:nvSpPr>
        <p:spPr>
          <a:xfrm>
            <a:off x="5641848" y="1600199"/>
            <a:ext cx="5445252" cy="4572001"/>
          </a:xfrm>
        </p:spPr>
        <p:txBody>
          <a:bodyPr>
            <a:normAutofit/>
          </a:bodyPr>
          <a:lstStyle>
            <a:lvl1pPr>
              <a:defRPr sz="2000"/>
            </a:lvl1pPr>
            <a:lvl2pPr>
              <a:defRPr sz="16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Date Placeholder 4"/>
          <p:cNvSpPr>
            <a:spLocks noGrp="1"/>
          </p:cNvSpPr>
          <p:nvPr>
            <p:ph type="dt" sz="half" idx="10"/>
          </p:nvPr>
        </p:nvSpPr>
        <p:spPr/>
        <p:txBody>
          <a:bodyPr/>
          <a:lstStyle/>
          <a:p>
            <a:fld id="{402B9795-92DC-40DC-A1CA-9A4B349D7824}" type="datetimeFigureOut">
              <a:rPr lang="en-US"/>
              <a:t>03/18/2021</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0FF54DE5-C571-48E8-A5BC-B369434E2F44}" type="slidenum">
              <a:rPr/>
              <a:t>‹#›</a:t>
            </a:fld>
            <a:endParaRPr/>
          </a:p>
        </p:txBody>
      </p:sp>
    </p:spTree>
    <p:extLst>
      <p:ext uri="{BB962C8B-B14F-4D97-AF65-F5344CB8AC3E}">
        <p14:creationId xmlns:p14="http://schemas.microsoft.com/office/powerpoint/2010/main" val="37697646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104900" y="76200"/>
            <a:ext cx="9980682" cy="1096962"/>
          </a:xfrm>
          <a:prstGeom prst="rect">
            <a:avLst/>
          </a:prstGeom>
        </p:spPr>
        <p:txBody>
          <a:bodyPr vert="horz" lIns="0" tIns="45720" rIns="0" bIns="45720" rtlCol="0" anchor="b">
            <a:normAutofit/>
          </a:bodyPr>
          <a:lstStyle/>
          <a:p>
            <a:r>
              <a:rPr lang="en-US"/>
              <a:t>Click to edit Master title style</a:t>
            </a:r>
            <a:endParaRPr/>
          </a:p>
        </p:txBody>
      </p:sp>
      <p:sp>
        <p:nvSpPr>
          <p:cNvPr id="3" name="Text Placeholder 2"/>
          <p:cNvSpPr>
            <a:spLocks noGrp="1"/>
          </p:cNvSpPr>
          <p:nvPr>
            <p:ph type="body" idx="1"/>
          </p:nvPr>
        </p:nvSpPr>
        <p:spPr>
          <a:xfrm>
            <a:off x="1104900" y="1600200"/>
            <a:ext cx="9982200" cy="4572000"/>
          </a:xfrm>
          <a:prstGeom prst="rect">
            <a:avLst/>
          </a:prstGeom>
        </p:spPr>
        <p:txBody>
          <a:bodyPr vert="horz" lIns="0" tIns="45720" rIns="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2"/>
          </p:nvPr>
        </p:nvSpPr>
        <p:spPr>
          <a:xfrm>
            <a:off x="1104899" y="6356351"/>
            <a:ext cx="1829559" cy="365125"/>
          </a:xfrm>
          <a:prstGeom prst="rect">
            <a:avLst/>
          </a:prstGeom>
        </p:spPr>
        <p:txBody>
          <a:bodyPr vert="horz" lIns="0" tIns="45720" rIns="0" bIns="45720" rtlCol="0" anchor="ctr"/>
          <a:lstStyle>
            <a:lvl1pPr algn="l">
              <a:defRPr sz="1200" baseline="0">
                <a:solidFill>
                  <a:schemeClr val="tx1">
                    <a:lumMod val="75000"/>
                  </a:schemeClr>
                </a:solidFill>
              </a:defRPr>
            </a:lvl1pPr>
          </a:lstStyle>
          <a:p>
            <a:fld id="{402B9795-92DC-40DC-A1CA-9A4B349D7824}" type="datetimeFigureOut">
              <a:rPr lang="en-US" smtClean="0"/>
              <a:pPr/>
              <a:t>03/18/2021</a:t>
            </a:fld>
            <a:endParaRPr lang="en-US"/>
          </a:p>
        </p:txBody>
      </p:sp>
      <p:sp>
        <p:nvSpPr>
          <p:cNvPr id="5" name="Footer Placeholder 4"/>
          <p:cNvSpPr>
            <a:spLocks noGrp="1"/>
          </p:cNvSpPr>
          <p:nvPr>
            <p:ph type="ftr" sz="quarter" idx="3"/>
          </p:nvPr>
        </p:nvSpPr>
        <p:spPr>
          <a:xfrm>
            <a:off x="2934459" y="6356350"/>
            <a:ext cx="6323082" cy="365126"/>
          </a:xfrm>
          <a:prstGeom prst="rect">
            <a:avLst/>
          </a:prstGeom>
        </p:spPr>
        <p:txBody>
          <a:bodyPr vert="horz" lIns="0" tIns="45720" rIns="0" bIns="45720" rtlCol="0" anchor="ctr"/>
          <a:lstStyle>
            <a:lvl1pPr algn="ctr">
              <a:defRPr sz="1200" baseline="0">
                <a:solidFill>
                  <a:schemeClr val="tx1">
                    <a:lumMod val="75000"/>
                  </a:schemeClr>
                </a:solidFill>
              </a:defRPr>
            </a:lvl1pPr>
          </a:lstStyle>
          <a:p>
            <a:endParaRPr lang="en-US"/>
          </a:p>
        </p:txBody>
      </p:sp>
      <p:sp>
        <p:nvSpPr>
          <p:cNvPr id="6" name="Slide Number Placeholder 5"/>
          <p:cNvSpPr>
            <a:spLocks noGrp="1"/>
          </p:cNvSpPr>
          <p:nvPr>
            <p:ph type="sldNum" sz="quarter" idx="4"/>
          </p:nvPr>
        </p:nvSpPr>
        <p:spPr>
          <a:xfrm>
            <a:off x="9256782" y="6356351"/>
            <a:ext cx="1828800" cy="365125"/>
          </a:xfrm>
          <a:prstGeom prst="rect">
            <a:avLst/>
          </a:prstGeom>
        </p:spPr>
        <p:txBody>
          <a:bodyPr vert="horz" lIns="0" tIns="45720" rIns="0" bIns="45720" rtlCol="0" anchor="ctr"/>
          <a:lstStyle>
            <a:lvl1pPr algn="r">
              <a:defRPr sz="1200" baseline="0">
                <a:solidFill>
                  <a:schemeClr val="tx1">
                    <a:lumMod val="75000"/>
                  </a:schemeClr>
                </a:solidFill>
              </a:defRPr>
            </a:lvl1pPr>
          </a:lstStyle>
          <a:p>
            <a:fld id="{0FF54DE5-C571-48E8-A5BC-B369434E2F44}" type="slidenum">
              <a:rPr lang="en-US" smtClean="0"/>
              <a:pPr/>
              <a:t>‹#›</a:t>
            </a:fld>
            <a:endParaRPr lang="en-US"/>
          </a:p>
        </p:txBody>
      </p:sp>
      <p:grpSp>
        <p:nvGrpSpPr>
          <p:cNvPr id="15" name="Group 14"/>
          <p:cNvGrpSpPr/>
          <p:nvPr/>
        </p:nvGrpSpPr>
        <p:grpSpPr>
          <a:xfrm>
            <a:off x="1103376" y="1219201"/>
            <a:ext cx="9985248" cy="84403"/>
            <a:chOff x="1073150" y="1219201"/>
            <a:chExt cx="10058400" cy="63125"/>
          </a:xfrm>
        </p:grpSpPr>
        <p:cxnSp>
          <p:nvCxnSpPr>
            <p:cNvPr id="13" name="Straight Connector 12"/>
            <p:cNvCxnSpPr/>
            <p:nvPr/>
          </p:nvCxnSpPr>
          <p:spPr>
            <a:xfrm rot="10800000">
              <a:off x="1073150" y="1219201"/>
              <a:ext cx="10058400" cy="0"/>
            </a:xfrm>
            <a:prstGeom prst="line">
              <a:avLst/>
            </a:prstGeom>
            <a:ln w="381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rot="10800000">
              <a:off x="1073150" y="1282326"/>
              <a:ext cx="10058400" cy="0"/>
            </a:xfrm>
            <a:prstGeom prst="line">
              <a:avLst/>
            </a:prstGeom>
            <a:ln w="127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34625105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1" r:id="rId1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28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800"/>
        </a:spcBef>
        <a:buFont typeface="Wingdings" panose="05000000000000000000" pitchFamily="2" charset="2"/>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600"/>
        </a:spcBef>
        <a:buFont typeface="Wingdings" panose="05000000000000000000" pitchFamily="2" charset="2"/>
        <a:buChar char="§"/>
        <a:defRPr sz="1600" kern="1200">
          <a:solidFill>
            <a:schemeClr val="tx1"/>
          </a:solidFill>
          <a:latin typeface="+mn-lt"/>
          <a:ea typeface="+mn-ea"/>
          <a:cs typeface="+mn-cs"/>
        </a:defRPr>
      </a:lvl2pPr>
      <a:lvl3pPr marL="1143000" indent="-228600" algn="l" defTabSz="914400" rtl="0" eaLnBrk="1" latinLnBrk="0" hangingPunct="1">
        <a:lnSpc>
          <a:spcPct val="90000"/>
        </a:lnSpc>
        <a:spcBef>
          <a:spcPts val="600"/>
        </a:spcBef>
        <a:buFont typeface="Wingdings" panose="05000000000000000000" pitchFamily="2" charset="2"/>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600"/>
        </a:spcBef>
        <a:buFont typeface="Wingdings" panose="05000000000000000000" pitchFamily="2" charset="2"/>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600"/>
        </a:spcBef>
        <a:buFont typeface="Wingdings" panose="05000000000000000000" pitchFamily="2" charset="2"/>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Wingdings" panose="05000000000000000000" pitchFamily="2" charset="2"/>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Wingdings" panose="05000000000000000000" pitchFamily="2" charset="2"/>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Wingdings" panose="05000000000000000000" pitchFamily="2" charset="2"/>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Wingdings" panose="05000000000000000000" pitchFamily="2" charset="2"/>
        <a:buChar char="§"/>
        <a:defRPr sz="14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696">
          <p15:clr>
            <a:srgbClr val="F26B43"/>
          </p15:clr>
        </p15:guide>
        <p15:guide id="2" pos="6984">
          <p15:clr>
            <a:srgbClr val="F26B43"/>
          </p15:clr>
        </p15:guide>
        <p15:guide id="3" orient="horz" pos="1008">
          <p15:clr>
            <a:srgbClr val="F26B43"/>
          </p15:clr>
        </p15:guide>
        <p15:guide id="4" orient="horz" pos="3888">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hyperlink" Target="http://successfulchristianselfpublishing.com/ACFW-At-Home/" TargetMode="External"/><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00.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00.xml"/><Relationship Id="rId1" Type="http://schemas.openxmlformats.org/officeDocument/2006/relationships/slideLayout" Target="../slideLayouts/slideLayout8.xml"/><Relationship Id="rId5" Type="http://schemas.openxmlformats.org/officeDocument/2006/relationships/image" Target="../media/image136.png"/><Relationship Id="rId4" Type="http://schemas.openxmlformats.org/officeDocument/2006/relationships/image" Target="../media/image135.png"/></Relationships>
</file>

<file path=ppt/slides/_rels/slide101.xml.rels><?xml version="1.0" encoding="UTF-8" standalone="yes"?>
<Relationships xmlns="http://schemas.openxmlformats.org/package/2006/relationships"><Relationship Id="rId3" Type="http://schemas.openxmlformats.org/officeDocument/2006/relationships/image" Target="../media/image137.jpg"/><Relationship Id="rId2" Type="http://schemas.openxmlformats.org/officeDocument/2006/relationships/notesSlide" Target="../notesSlides/notesSlide101.xml"/><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102.xml"/><Relationship Id="rId1" Type="http://schemas.openxmlformats.org/officeDocument/2006/relationships/slideLayout" Target="../slideLayouts/slideLayout2.xml"/><Relationship Id="rId5" Type="http://schemas.openxmlformats.org/officeDocument/2006/relationships/image" Target="../media/image133.jpeg"/><Relationship Id="rId4" Type="http://schemas.openxmlformats.org/officeDocument/2006/relationships/image" Target="../media/image72.png"/></Relationships>
</file>

<file path=ppt/slides/_rels/slide103.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103.xml"/><Relationship Id="rId1" Type="http://schemas.openxmlformats.org/officeDocument/2006/relationships/slideLayout" Target="../slideLayouts/slideLayout2.xml"/><Relationship Id="rId4" Type="http://schemas.openxmlformats.org/officeDocument/2006/relationships/image" Target="../media/image72.png"/></Relationships>
</file>

<file path=ppt/slides/_rels/slide10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04.xml"/><Relationship Id="rId1" Type="http://schemas.openxmlformats.org/officeDocument/2006/relationships/slideLayout" Target="../slideLayouts/slideLayout2.xml"/><Relationship Id="rId4" Type="http://schemas.openxmlformats.org/officeDocument/2006/relationships/image" Target="../media/image138.png"/></Relationships>
</file>

<file path=ppt/slides/_rels/slide105.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105.xml"/><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69.png"/></Relationships>
</file>

<file path=ppt/slides/_rels/slide106.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106.xml"/><Relationship Id="rId1" Type="http://schemas.openxmlformats.org/officeDocument/2006/relationships/slideLayout" Target="../slideLayouts/slideLayout2.xml"/><Relationship Id="rId5" Type="http://schemas.openxmlformats.org/officeDocument/2006/relationships/image" Target="../media/image141.jpg"/><Relationship Id="rId4" Type="http://schemas.openxmlformats.org/officeDocument/2006/relationships/image" Target="../media/image140.png"/></Relationships>
</file>

<file path=ppt/slides/_rels/slide107.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107.xml"/><Relationship Id="rId1" Type="http://schemas.openxmlformats.org/officeDocument/2006/relationships/slideLayout" Target="../slideLayouts/slideLayout2.xml"/><Relationship Id="rId4" Type="http://schemas.openxmlformats.org/officeDocument/2006/relationships/image" Target="../media/image140.png"/></Relationships>
</file>

<file path=ppt/slides/_rels/slide108.xml.rels><?xml version="1.0" encoding="UTF-8" standalone="yes"?>
<Relationships xmlns="http://schemas.openxmlformats.org/package/2006/relationships"><Relationship Id="rId3" Type="http://schemas.openxmlformats.org/officeDocument/2006/relationships/image" Target="../media/image142.jpg"/><Relationship Id="rId7" Type="http://schemas.openxmlformats.org/officeDocument/2006/relationships/image" Target="../media/image144.jpg"/><Relationship Id="rId2" Type="http://schemas.openxmlformats.org/officeDocument/2006/relationships/notesSlide" Target="../notesSlides/notesSlide108.xml"/><Relationship Id="rId1" Type="http://schemas.openxmlformats.org/officeDocument/2006/relationships/slideLayout" Target="../slideLayouts/slideLayout2.xml"/><Relationship Id="rId6" Type="http://schemas.openxmlformats.org/officeDocument/2006/relationships/image" Target="../media/image140.png"/><Relationship Id="rId5" Type="http://schemas.openxmlformats.org/officeDocument/2006/relationships/image" Target="../media/image143.jpg"/><Relationship Id="rId4" Type="http://schemas.openxmlformats.org/officeDocument/2006/relationships/image" Target="../media/image139.png"/></Relationships>
</file>

<file path=ppt/slides/_rels/slide109.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109.xml"/><Relationship Id="rId1" Type="http://schemas.openxmlformats.org/officeDocument/2006/relationships/slideLayout" Target="../slideLayouts/slideLayout2.xml"/><Relationship Id="rId4" Type="http://schemas.openxmlformats.org/officeDocument/2006/relationships/image" Target="../media/image140.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142.jpg"/><Relationship Id="rId7" Type="http://schemas.openxmlformats.org/officeDocument/2006/relationships/image" Target="../media/image144.jpg"/><Relationship Id="rId2" Type="http://schemas.openxmlformats.org/officeDocument/2006/relationships/notesSlide" Target="../notesSlides/notesSlide110.xml"/><Relationship Id="rId1" Type="http://schemas.openxmlformats.org/officeDocument/2006/relationships/slideLayout" Target="../slideLayouts/slideLayout2.xml"/><Relationship Id="rId6" Type="http://schemas.openxmlformats.org/officeDocument/2006/relationships/image" Target="../media/image143.jpg"/><Relationship Id="rId5" Type="http://schemas.openxmlformats.org/officeDocument/2006/relationships/image" Target="../media/image140.png"/><Relationship Id="rId4" Type="http://schemas.openxmlformats.org/officeDocument/2006/relationships/image" Target="../media/image139.png"/></Relationships>
</file>

<file path=ppt/slides/_rels/slide111.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111.xml"/><Relationship Id="rId1" Type="http://schemas.openxmlformats.org/officeDocument/2006/relationships/slideLayout" Target="../slideLayouts/slideLayout2.xml"/><Relationship Id="rId4" Type="http://schemas.openxmlformats.org/officeDocument/2006/relationships/image" Target="../media/image140.png"/></Relationships>
</file>

<file path=ppt/slides/_rels/slide112.xml.rels><?xml version="1.0" encoding="UTF-8" standalone="yes"?>
<Relationships xmlns="http://schemas.openxmlformats.org/package/2006/relationships"><Relationship Id="rId3" Type="http://schemas.openxmlformats.org/officeDocument/2006/relationships/image" Target="../media/image145.jpg"/><Relationship Id="rId2" Type="http://schemas.openxmlformats.org/officeDocument/2006/relationships/notesSlide" Target="../notesSlides/notesSlide112.xml"/><Relationship Id="rId1" Type="http://schemas.openxmlformats.org/officeDocument/2006/relationships/slideLayout" Target="../slideLayouts/slideLayout8.xml"/></Relationships>
</file>

<file path=ppt/slides/_rels/slide113.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113.xml"/><Relationship Id="rId1" Type="http://schemas.openxmlformats.org/officeDocument/2006/relationships/slideLayout" Target="../slideLayouts/slideLayout2.xml"/><Relationship Id="rId4" Type="http://schemas.openxmlformats.org/officeDocument/2006/relationships/image" Target="../media/image140.png"/></Relationships>
</file>

<file path=ppt/slides/_rels/slide114.xml.rels><?xml version="1.0" encoding="UTF-8" standalone="yes"?>
<Relationships xmlns="http://schemas.openxmlformats.org/package/2006/relationships"><Relationship Id="rId3" Type="http://schemas.openxmlformats.org/officeDocument/2006/relationships/image" Target="../media/image146.jpg"/><Relationship Id="rId2" Type="http://schemas.openxmlformats.org/officeDocument/2006/relationships/notesSlide" Target="../notesSlides/notesSlide114.xml"/><Relationship Id="rId1" Type="http://schemas.openxmlformats.org/officeDocument/2006/relationships/slideLayout" Target="../slideLayouts/slideLayout8.xml"/></Relationships>
</file>

<file path=ppt/slides/_rels/slide115.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115.xml"/><Relationship Id="rId1" Type="http://schemas.openxmlformats.org/officeDocument/2006/relationships/slideLayout" Target="../slideLayouts/slideLayout2.xml"/><Relationship Id="rId4" Type="http://schemas.openxmlformats.org/officeDocument/2006/relationships/image" Target="../media/image140.png"/></Relationships>
</file>

<file path=ppt/slides/_rels/slide116.xml.rels><?xml version="1.0" encoding="UTF-8" standalone="yes"?>
<Relationships xmlns="http://schemas.openxmlformats.org/package/2006/relationships"><Relationship Id="rId3" Type="http://schemas.openxmlformats.org/officeDocument/2006/relationships/image" Target="../media/image147.jpg"/><Relationship Id="rId2" Type="http://schemas.openxmlformats.org/officeDocument/2006/relationships/notesSlide" Target="../notesSlides/notesSlide116.xml"/><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8" Type="http://schemas.openxmlformats.org/officeDocument/2006/relationships/image" Target="../media/image153.jpg"/><Relationship Id="rId13" Type="http://schemas.openxmlformats.org/officeDocument/2006/relationships/image" Target="../media/image158.png"/><Relationship Id="rId3" Type="http://schemas.openxmlformats.org/officeDocument/2006/relationships/image" Target="../media/image148.jpeg"/><Relationship Id="rId7" Type="http://schemas.openxmlformats.org/officeDocument/2006/relationships/image" Target="../media/image152.jpg"/><Relationship Id="rId12" Type="http://schemas.openxmlformats.org/officeDocument/2006/relationships/image" Target="../media/image157.png"/><Relationship Id="rId2" Type="http://schemas.openxmlformats.org/officeDocument/2006/relationships/notesSlide" Target="../notesSlides/notesSlide117.xml"/><Relationship Id="rId1" Type="http://schemas.openxmlformats.org/officeDocument/2006/relationships/slideLayout" Target="../slideLayouts/slideLayout2.xml"/><Relationship Id="rId6" Type="http://schemas.openxmlformats.org/officeDocument/2006/relationships/image" Target="../media/image151.png"/><Relationship Id="rId11" Type="http://schemas.openxmlformats.org/officeDocument/2006/relationships/image" Target="../media/image156.jpg"/><Relationship Id="rId5" Type="http://schemas.openxmlformats.org/officeDocument/2006/relationships/image" Target="../media/image150.jpg"/><Relationship Id="rId10" Type="http://schemas.openxmlformats.org/officeDocument/2006/relationships/image" Target="../media/image155.jpg"/><Relationship Id="rId4" Type="http://schemas.openxmlformats.org/officeDocument/2006/relationships/image" Target="../media/image149.jpg"/><Relationship Id="rId9" Type="http://schemas.openxmlformats.org/officeDocument/2006/relationships/image" Target="../media/image154.jpg"/></Relationships>
</file>

<file path=ppt/slides/_rels/slide118.xml.rels><?xml version="1.0" encoding="UTF-8" standalone="yes"?>
<Relationships xmlns="http://schemas.openxmlformats.org/package/2006/relationships"><Relationship Id="rId3" Type="http://schemas.openxmlformats.org/officeDocument/2006/relationships/image" Target="../media/image159.jpg"/><Relationship Id="rId2" Type="http://schemas.openxmlformats.org/officeDocument/2006/relationships/notesSlide" Target="../notesSlides/notesSlide118.xml"/><Relationship Id="rId1" Type="http://schemas.openxmlformats.org/officeDocument/2006/relationships/slideLayout" Target="../slideLayouts/slideLayout8.xml"/><Relationship Id="rId4" Type="http://schemas.openxmlformats.org/officeDocument/2006/relationships/image" Target="../media/image160.jpg"/></Relationships>
</file>

<file path=ppt/slides/_rels/slide119.xml.rels><?xml version="1.0" encoding="UTF-8" standalone="yes"?>
<Relationships xmlns="http://schemas.openxmlformats.org/package/2006/relationships"><Relationship Id="rId3" Type="http://schemas.openxmlformats.org/officeDocument/2006/relationships/image" Target="../media/image161.jpg"/><Relationship Id="rId2" Type="http://schemas.openxmlformats.org/officeDocument/2006/relationships/notesSlide" Target="../notesSlides/notesSlide119.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20.xml.rels><?xml version="1.0" encoding="UTF-8" standalone="yes"?>
<Relationships xmlns="http://schemas.openxmlformats.org/package/2006/relationships"><Relationship Id="rId3" Type="http://schemas.openxmlformats.org/officeDocument/2006/relationships/image" Target="../media/image162.jpg"/><Relationship Id="rId2" Type="http://schemas.openxmlformats.org/officeDocument/2006/relationships/notesSlide" Target="../notesSlides/notesSlide120.xml"/><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3" Type="http://schemas.openxmlformats.org/officeDocument/2006/relationships/image" Target="../media/image163.jpg"/><Relationship Id="rId2" Type="http://schemas.openxmlformats.org/officeDocument/2006/relationships/notesSlide" Target="../notesSlides/notesSlide121.xml"/><Relationship Id="rId1" Type="http://schemas.openxmlformats.org/officeDocument/2006/relationships/slideLayout" Target="../slideLayouts/slideLayout3.xml"/></Relationships>
</file>

<file path=ppt/slides/_rels/slide122.xml.rels><?xml version="1.0" encoding="UTF-8" standalone="yes"?>
<Relationships xmlns="http://schemas.openxmlformats.org/package/2006/relationships"><Relationship Id="rId3" Type="http://schemas.openxmlformats.org/officeDocument/2006/relationships/image" Target="../media/image164.jpg"/><Relationship Id="rId2" Type="http://schemas.openxmlformats.org/officeDocument/2006/relationships/notesSlide" Target="../notesSlides/notesSlide122.xml"/><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3" Type="http://schemas.openxmlformats.org/officeDocument/2006/relationships/image" Target="../media/image165.jpg"/><Relationship Id="rId2" Type="http://schemas.openxmlformats.org/officeDocument/2006/relationships/notesSlide" Target="../notesSlides/notesSlide123.xml"/><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3" Type="http://schemas.openxmlformats.org/officeDocument/2006/relationships/image" Target="../media/image166.jpg"/><Relationship Id="rId2" Type="http://schemas.openxmlformats.org/officeDocument/2006/relationships/notesSlide" Target="../notesSlides/notesSlide124.xml"/><Relationship Id="rId1" Type="http://schemas.openxmlformats.org/officeDocument/2006/relationships/slideLayout" Target="../slideLayouts/slideLayout3.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125.xml"/><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3" Type="http://schemas.openxmlformats.org/officeDocument/2006/relationships/hyperlink" Target="http://successfulchristianselfpublishing.com/write-like-a-pro/" TargetMode="External"/><Relationship Id="rId2" Type="http://schemas.openxmlformats.org/officeDocument/2006/relationships/notesSlide" Target="../notesSlides/notesSlide126.xml"/><Relationship Id="rId1" Type="http://schemas.openxmlformats.org/officeDocument/2006/relationships/slideLayout" Target="../slideLayouts/slideLayout3.xml"/><Relationship Id="rId4" Type="http://schemas.openxmlformats.org/officeDocument/2006/relationships/image" Target="../media/image167.jpg"/></Relationships>
</file>

<file path=ppt/slides/_rels/slide127.xml.rels><?xml version="1.0" encoding="UTF-8" standalone="yes"?>
<Relationships xmlns="http://schemas.openxmlformats.org/package/2006/relationships"><Relationship Id="rId3" Type="http://schemas.openxmlformats.org/officeDocument/2006/relationships/hyperlink" Target="http://successfulchristianselfpublishing.com/MoreThanBW/" TargetMode="External"/><Relationship Id="rId2" Type="http://schemas.openxmlformats.org/officeDocument/2006/relationships/notesSlide" Target="../notesSlides/notesSlide127.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4.xml"/><Relationship Id="rId4" Type="http://schemas.openxmlformats.org/officeDocument/2006/relationships/image" Target="../media/image21.png"/></Relationships>
</file>

<file path=ppt/slides/_rels/slide19.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hyperlink" Target="http://successfulchristianselfpublishing.com/MoreThanBW/" TargetMode="External"/><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hyperlink" Target="http://successfulchristianselfpublishing.com/MoreThanBW/" TargetMode="External"/><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21.xml"/><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22.xml"/><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5.xml"/><Relationship Id="rId1" Type="http://schemas.openxmlformats.org/officeDocument/2006/relationships/slideLayout" Target="../slideLayouts/slideLayout4.xml"/><Relationship Id="rId4" Type="http://schemas.openxmlformats.org/officeDocument/2006/relationships/image" Target="../media/image21.png"/></Relationships>
</file>

<file path=ppt/slides/_rels/slide26.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9.xml"/><Relationship Id="rId1" Type="http://schemas.openxmlformats.org/officeDocument/2006/relationships/slideLayout" Target="../slideLayouts/slideLayout4.xml"/><Relationship Id="rId4" Type="http://schemas.openxmlformats.org/officeDocument/2006/relationships/image" Target="../media/image21.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36.xml"/><Relationship Id="rId1" Type="http://schemas.openxmlformats.org/officeDocument/2006/relationships/slideLayout" Target="../slideLayouts/slideLayout4.xml"/><Relationship Id="rId4" Type="http://schemas.openxmlformats.org/officeDocument/2006/relationships/image" Target="../media/image21.png"/></Relationships>
</file>

<file path=ppt/slides/_rels/slide37.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39.png"/><Relationship Id="rId11" Type="http://schemas.openxmlformats.org/officeDocument/2006/relationships/image" Target="../media/image44.png"/><Relationship Id="rId5" Type="http://schemas.openxmlformats.org/officeDocument/2006/relationships/image" Target="../media/image38.png"/><Relationship Id="rId10" Type="http://schemas.openxmlformats.org/officeDocument/2006/relationships/image" Target="../media/image43.png"/><Relationship Id="rId4" Type="http://schemas.openxmlformats.org/officeDocument/2006/relationships/image" Target="../media/image37.png"/><Relationship Id="rId9" Type="http://schemas.openxmlformats.org/officeDocument/2006/relationships/image" Target="../media/image42.png"/></Relationships>
</file>

<file path=ppt/slides/_rels/slide3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39.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39.xml"/><Relationship Id="rId1" Type="http://schemas.openxmlformats.org/officeDocument/2006/relationships/slideLayout" Target="../slideLayouts/slideLayout1.xml"/><Relationship Id="rId4" Type="http://schemas.openxmlformats.org/officeDocument/2006/relationships/hyperlink" Target="http://successfulchristianselfpublishing.com/ACFW-At-Home/"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0.xml"/><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41.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8.png"/><Relationship Id="rId7" Type="http://schemas.openxmlformats.org/officeDocument/2006/relationships/image" Target="../media/image52.png"/><Relationship Id="rId12" Type="http://schemas.openxmlformats.org/officeDocument/2006/relationships/image" Target="../media/image57.png"/><Relationship Id="rId2" Type="http://schemas.openxmlformats.org/officeDocument/2006/relationships/notesSlide" Target="../notesSlides/notesSlide41.xml"/><Relationship Id="rId1" Type="http://schemas.openxmlformats.org/officeDocument/2006/relationships/slideLayout" Target="../slideLayouts/slideLayout10.xml"/><Relationship Id="rId6" Type="http://schemas.openxmlformats.org/officeDocument/2006/relationships/image" Target="../media/image51.png"/><Relationship Id="rId11" Type="http://schemas.openxmlformats.org/officeDocument/2006/relationships/image" Target="../media/image56.png"/><Relationship Id="rId5" Type="http://schemas.openxmlformats.org/officeDocument/2006/relationships/image" Target="../media/image50.png"/><Relationship Id="rId10" Type="http://schemas.openxmlformats.org/officeDocument/2006/relationships/image" Target="../media/image55.png"/><Relationship Id="rId4" Type="http://schemas.openxmlformats.org/officeDocument/2006/relationships/image" Target="../media/image49.png"/><Relationship Id="rId9" Type="http://schemas.openxmlformats.org/officeDocument/2006/relationships/image" Target="../media/image54.png"/></Relationships>
</file>

<file path=ppt/slides/_rels/slide4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2.xml"/><Relationship Id="rId1" Type="http://schemas.openxmlformats.org/officeDocument/2006/relationships/slideLayout" Target="../slideLayouts/slideLayout10.xml"/></Relationships>
</file>

<file path=ppt/slides/_rels/slide4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4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4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63.png"/></Relationships>
</file>

<file path=ppt/slides/_rels/slide4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6.xml"/><Relationship Id="rId1" Type="http://schemas.openxmlformats.org/officeDocument/2006/relationships/slideLayout" Target="../slideLayouts/slideLayout2.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65.png"/></Relationships>
</file>

<file path=ppt/slides/_rels/slide47.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68.emf"/></Relationships>
</file>

<file path=ppt/slides/_rels/slide4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image" Target="../media/image69.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5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50.xml"/><Relationship Id="rId1" Type="http://schemas.openxmlformats.org/officeDocument/2006/relationships/slideLayout" Target="../slideLayouts/slideLayout2.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png"/></Relationships>
</file>

<file path=ppt/slides/_rels/slide5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51.xml"/><Relationship Id="rId1" Type="http://schemas.openxmlformats.org/officeDocument/2006/relationships/slideLayout" Target="../slideLayouts/slideLayout6.xml"/><Relationship Id="rId4" Type="http://schemas.openxmlformats.org/officeDocument/2006/relationships/image" Target="../media/image38.png"/></Relationships>
</file>

<file path=ppt/slides/_rels/slide52.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8" Type="http://schemas.openxmlformats.org/officeDocument/2006/relationships/image" Target="../media/image79.png"/><Relationship Id="rId13" Type="http://schemas.openxmlformats.org/officeDocument/2006/relationships/image" Target="../media/image84.png"/><Relationship Id="rId18" Type="http://schemas.openxmlformats.org/officeDocument/2006/relationships/image" Target="../media/image89.png"/><Relationship Id="rId26" Type="http://schemas.openxmlformats.org/officeDocument/2006/relationships/image" Target="../media/image97.png"/><Relationship Id="rId3" Type="http://schemas.openxmlformats.org/officeDocument/2006/relationships/image" Target="../media/image74.png"/><Relationship Id="rId21" Type="http://schemas.openxmlformats.org/officeDocument/2006/relationships/image" Target="../media/image92.png"/><Relationship Id="rId7" Type="http://schemas.openxmlformats.org/officeDocument/2006/relationships/image" Target="../media/image78.png"/><Relationship Id="rId12" Type="http://schemas.openxmlformats.org/officeDocument/2006/relationships/image" Target="../media/image83.png"/><Relationship Id="rId17" Type="http://schemas.openxmlformats.org/officeDocument/2006/relationships/image" Target="../media/image88.png"/><Relationship Id="rId25" Type="http://schemas.openxmlformats.org/officeDocument/2006/relationships/image" Target="../media/image96.png"/><Relationship Id="rId2" Type="http://schemas.openxmlformats.org/officeDocument/2006/relationships/notesSlide" Target="../notesSlides/notesSlide53.xml"/><Relationship Id="rId16" Type="http://schemas.openxmlformats.org/officeDocument/2006/relationships/image" Target="../media/image87.png"/><Relationship Id="rId20" Type="http://schemas.openxmlformats.org/officeDocument/2006/relationships/image" Target="../media/image91.png"/><Relationship Id="rId29" Type="http://schemas.openxmlformats.org/officeDocument/2006/relationships/image" Target="../media/image100.png"/><Relationship Id="rId1" Type="http://schemas.openxmlformats.org/officeDocument/2006/relationships/slideLayout" Target="../slideLayouts/slideLayout2.xml"/><Relationship Id="rId6" Type="http://schemas.openxmlformats.org/officeDocument/2006/relationships/image" Target="../media/image77.png"/><Relationship Id="rId11" Type="http://schemas.openxmlformats.org/officeDocument/2006/relationships/image" Target="../media/image82.png"/><Relationship Id="rId24" Type="http://schemas.openxmlformats.org/officeDocument/2006/relationships/image" Target="../media/image95.png"/><Relationship Id="rId5" Type="http://schemas.openxmlformats.org/officeDocument/2006/relationships/image" Target="../media/image76.png"/><Relationship Id="rId15" Type="http://schemas.openxmlformats.org/officeDocument/2006/relationships/image" Target="../media/image86.png"/><Relationship Id="rId23" Type="http://schemas.openxmlformats.org/officeDocument/2006/relationships/image" Target="../media/image94.png"/><Relationship Id="rId28" Type="http://schemas.openxmlformats.org/officeDocument/2006/relationships/image" Target="../media/image99.png"/><Relationship Id="rId10" Type="http://schemas.openxmlformats.org/officeDocument/2006/relationships/image" Target="../media/image81.png"/><Relationship Id="rId19" Type="http://schemas.openxmlformats.org/officeDocument/2006/relationships/image" Target="../media/image90.png"/><Relationship Id="rId4" Type="http://schemas.openxmlformats.org/officeDocument/2006/relationships/image" Target="../media/image75.png"/><Relationship Id="rId9" Type="http://schemas.openxmlformats.org/officeDocument/2006/relationships/image" Target="../media/image80.png"/><Relationship Id="rId14" Type="http://schemas.openxmlformats.org/officeDocument/2006/relationships/image" Target="../media/image85.png"/><Relationship Id="rId22" Type="http://schemas.openxmlformats.org/officeDocument/2006/relationships/image" Target="../media/image93.png"/><Relationship Id="rId27" Type="http://schemas.openxmlformats.org/officeDocument/2006/relationships/image" Target="../media/image98.png"/></Relationships>
</file>

<file path=ppt/slides/_rels/slide54.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102.jpg"/><Relationship Id="rId2" Type="http://schemas.openxmlformats.org/officeDocument/2006/relationships/notesSlide" Target="../notesSlides/notesSlide55.xml"/><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105.jpg"/><Relationship Id="rId2" Type="http://schemas.openxmlformats.org/officeDocument/2006/relationships/notesSlide" Target="../notesSlides/notesSlide58.xml"/><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10.xml"/><Relationship Id="rId4" Type="http://schemas.openxmlformats.org/officeDocument/2006/relationships/image" Target="../media/image8.png"/></Relationships>
</file>

<file path=ppt/slides/_rels/slide6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1.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62.xml.rels><?xml version="1.0" encoding="UTF-8" standalone="yes"?>
<Relationships xmlns="http://schemas.openxmlformats.org/package/2006/relationships"><Relationship Id="rId3" Type="http://schemas.openxmlformats.org/officeDocument/2006/relationships/image" Target="../media/image106.webp"/><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107.jp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108.jpg"/><Relationship Id="rId2" Type="http://schemas.openxmlformats.org/officeDocument/2006/relationships/notesSlide" Target="../notesSlides/notesSlide64.xml"/><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110.jpg"/><Relationship Id="rId2" Type="http://schemas.openxmlformats.org/officeDocument/2006/relationships/notesSlide" Target="../notesSlides/notesSlide66.xml"/><Relationship Id="rId1" Type="http://schemas.openxmlformats.org/officeDocument/2006/relationships/slideLayout" Target="../slideLayouts/slideLayout2.xml"/><Relationship Id="rId4" Type="http://schemas.openxmlformats.org/officeDocument/2006/relationships/image" Target="../media/image111.jpg"/></Relationships>
</file>

<file path=ppt/slides/_rels/slide67.xml.rels><?xml version="1.0" encoding="UTF-8" standalone="yes"?>
<Relationships xmlns="http://schemas.openxmlformats.org/package/2006/relationships"><Relationship Id="rId3" Type="http://schemas.openxmlformats.org/officeDocument/2006/relationships/image" Target="../media/image110.jpg"/><Relationship Id="rId2" Type="http://schemas.openxmlformats.org/officeDocument/2006/relationships/notesSlide" Target="../notesSlides/notesSlide67.xml"/><Relationship Id="rId1" Type="http://schemas.openxmlformats.org/officeDocument/2006/relationships/slideLayout" Target="../slideLayouts/slideLayout2.xml"/><Relationship Id="rId4" Type="http://schemas.openxmlformats.org/officeDocument/2006/relationships/image" Target="../media/image111.jpg"/></Relationships>
</file>

<file path=ppt/slides/_rels/slide68.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68.xml"/><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3" Type="http://schemas.openxmlformats.org/officeDocument/2006/relationships/image" Target="../media/image113.jp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10.xml"/><Relationship Id="rId4" Type="http://schemas.openxmlformats.org/officeDocument/2006/relationships/image" Target="../media/image10.png"/></Relationships>
</file>

<file path=ppt/slides/_rels/slide7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70.xml"/><Relationship Id="rId1" Type="http://schemas.openxmlformats.org/officeDocument/2006/relationships/slideLayout" Target="../slideLayouts/slideLayout2.xml"/><Relationship Id="rId4" Type="http://schemas.openxmlformats.org/officeDocument/2006/relationships/image" Target="../media/image114.png"/></Relationships>
</file>

<file path=ppt/slides/_rels/slide7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1.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72.xml.rels><?xml version="1.0" encoding="UTF-8" standalone="yes"?>
<Relationships xmlns="http://schemas.openxmlformats.org/package/2006/relationships"><Relationship Id="rId3" Type="http://schemas.openxmlformats.org/officeDocument/2006/relationships/hyperlink" Target="http://successfulchristianselfpublishing.com/ACFW-At-Home/" TargetMode="External"/><Relationship Id="rId2" Type="http://schemas.openxmlformats.org/officeDocument/2006/relationships/notesSlide" Target="../notesSlides/notesSlide72.xml"/><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3.xml"/><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115.jpg"/><Relationship Id="rId2" Type="http://schemas.openxmlformats.org/officeDocument/2006/relationships/notesSlide" Target="../notesSlides/notesSlide76.xml"/><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77.xml"/><Relationship Id="rId1" Type="http://schemas.openxmlformats.org/officeDocument/2006/relationships/slideLayout" Target="../slideLayouts/slideLayout2.xml"/><Relationship Id="rId4" Type="http://schemas.openxmlformats.org/officeDocument/2006/relationships/image" Target="../media/image116.png"/></Relationships>
</file>

<file path=ppt/slides/_rels/slide78.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78.xml"/><Relationship Id="rId1" Type="http://schemas.openxmlformats.org/officeDocument/2006/relationships/slideLayout" Target="../slideLayouts/slideLayout8.xml"/></Relationships>
</file>

<file path=ppt/slides/_rels/slide7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79.xml"/><Relationship Id="rId1" Type="http://schemas.openxmlformats.org/officeDocument/2006/relationships/slideLayout" Target="../slideLayouts/slideLayout2.xml"/><Relationship Id="rId4" Type="http://schemas.openxmlformats.org/officeDocument/2006/relationships/image" Target="../media/image118.png"/></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_rels/slide80.xml.rels><?xml version="1.0" encoding="UTF-8" standalone="yes"?>
<Relationships xmlns="http://schemas.openxmlformats.org/package/2006/relationships"><Relationship Id="rId3" Type="http://schemas.openxmlformats.org/officeDocument/2006/relationships/image" Target="../media/image119.jpg"/><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81.xml"/><Relationship Id="rId1" Type="http://schemas.openxmlformats.org/officeDocument/2006/relationships/slideLayout" Target="../slideLayouts/slideLayout2.xml"/><Relationship Id="rId4" Type="http://schemas.openxmlformats.org/officeDocument/2006/relationships/image" Target="../media/image120.png"/></Relationships>
</file>

<file path=ppt/slides/_rels/slide82.xml.rels><?xml version="1.0" encoding="UTF-8" standalone="yes"?>
<Relationships xmlns="http://schemas.openxmlformats.org/package/2006/relationships"><Relationship Id="rId3" Type="http://schemas.openxmlformats.org/officeDocument/2006/relationships/image" Target="../media/image121.jpg"/><Relationship Id="rId2" Type="http://schemas.openxmlformats.org/officeDocument/2006/relationships/notesSlide" Target="../notesSlides/notesSlide82.xml"/><Relationship Id="rId1" Type="http://schemas.openxmlformats.org/officeDocument/2006/relationships/slideLayout" Target="../slideLayouts/slideLayout8.xml"/></Relationships>
</file>

<file path=ppt/slides/_rels/slide83.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83.xml"/><Relationship Id="rId1" Type="http://schemas.openxmlformats.org/officeDocument/2006/relationships/slideLayout" Target="../slideLayouts/slideLayout2.xml"/><Relationship Id="rId4" Type="http://schemas.openxmlformats.org/officeDocument/2006/relationships/image" Target="../media/image123.png"/></Relationships>
</file>

<file path=ppt/slides/_rels/slide8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84.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85.xml.rels><?xml version="1.0" encoding="UTF-8" standalone="yes"?>
<Relationships xmlns="http://schemas.openxmlformats.org/package/2006/relationships"><Relationship Id="rId3" Type="http://schemas.openxmlformats.org/officeDocument/2006/relationships/image" Target="../media/image124.jpg"/><Relationship Id="rId2" Type="http://schemas.openxmlformats.org/officeDocument/2006/relationships/notesSlide" Target="../notesSlides/notesSlide85.xml"/><Relationship Id="rId1" Type="http://schemas.openxmlformats.org/officeDocument/2006/relationships/slideLayout" Target="../slideLayouts/slideLayout8.xml"/></Relationships>
</file>

<file path=ppt/slides/_rels/slide8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86.xml"/><Relationship Id="rId1" Type="http://schemas.openxmlformats.org/officeDocument/2006/relationships/slideLayout" Target="../slideLayouts/slideLayout2.xml"/><Relationship Id="rId4" Type="http://schemas.openxmlformats.org/officeDocument/2006/relationships/image" Target="../media/image72.png"/></Relationships>
</file>

<file path=ppt/slides/_rels/slide8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87.xml"/><Relationship Id="rId1" Type="http://schemas.openxmlformats.org/officeDocument/2006/relationships/slideLayout" Target="../slideLayouts/slideLayout2.xml"/><Relationship Id="rId4" Type="http://schemas.openxmlformats.org/officeDocument/2006/relationships/image" Target="../media/image125.png"/></Relationships>
</file>

<file path=ppt/slides/_rels/slide88.xml.rels><?xml version="1.0" encoding="UTF-8" standalone="yes"?>
<Relationships xmlns="http://schemas.openxmlformats.org/package/2006/relationships"><Relationship Id="rId3" Type="http://schemas.openxmlformats.org/officeDocument/2006/relationships/image" Target="../media/image126.jpg"/><Relationship Id="rId2" Type="http://schemas.openxmlformats.org/officeDocument/2006/relationships/notesSlide" Target="../notesSlides/notesSlide88.xml"/><Relationship Id="rId1" Type="http://schemas.openxmlformats.org/officeDocument/2006/relationships/slideLayout" Target="../slideLayouts/slideLayout8.xml"/></Relationships>
</file>

<file path=ppt/slides/_rels/slide8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89.xml"/><Relationship Id="rId1" Type="http://schemas.openxmlformats.org/officeDocument/2006/relationships/slideLayout" Target="../slideLayouts/slideLayout2.xml"/><Relationship Id="rId4" Type="http://schemas.openxmlformats.org/officeDocument/2006/relationships/image" Target="../media/image127.pn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9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90.xml"/><Relationship Id="rId1" Type="http://schemas.openxmlformats.org/officeDocument/2006/relationships/slideLayout" Target="../slideLayouts/slideLayout2.xml"/><Relationship Id="rId4" Type="http://schemas.openxmlformats.org/officeDocument/2006/relationships/image" Target="../media/image71.png"/></Relationships>
</file>

<file path=ppt/slides/_rels/slide91.xml.rels><?xml version="1.0" encoding="UTF-8" standalone="yes"?>
<Relationships xmlns="http://schemas.openxmlformats.org/package/2006/relationships"><Relationship Id="rId3" Type="http://schemas.openxmlformats.org/officeDocument/2006/relationships/image" Target="../media/image128.jpg"/><Relationship Id="rId2" Type="http://schemas.openxmlformats.org/officeDocument/2006/relationships/notesSlide" Target="../notesSlides/notesSlide91.xml"/><Relationship Id="rId1" Type="http://schemas.openxmlformats.org/officeDocument/2006/relationships/slideLayout" Target="../slideLayouts/slideLayout8.xml"/></Relationships>
</file>

<file path=ppt/slides/_rels/slide9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92.xml"/><Relationship Id="rId1" Type="http://schemas.openxmlformats.org/officeDocument/2006/relationships/slideLayout" Target="../slideLayouts/slideLayout2.xml"/><Relationship Id="rId4" Type="http://schemas.openxmlformats.org/officeDocument/2006/relationships/image" Target="../media/image129.png"/></Relationships>
</file>

<file path=ppt/slides/_rels/slide9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93.xml"/><Relationship Id="rId1" Type="http://schemas.openxmlformats.org/officeDocument/2006/relationships/slideLayout" Target="../slideLayouts/slideLayout2.xml"/><Relationship Id="rId4" Type="http://schemas.openxmlformats.org/officeDocument/2006/relationships/image" Target="../media/image116.png"/></Relationships>
</file>

<file path=ppt/slides/_rels/slide94.xml.rels><?xml version="1.0" encoding="UTF-8" standalone="yes"?>
<Relationships xmlns="http://schemas.openxmlformats.org/package/2006/relationships"><Relationship Id="rId3" Type="http://schemas.openxmlformats.org/officeDocument/2006/relationships/image" Target="../media/image130.jpg"/><Relationship Id="rId2" Type="http://schemas.openxmlformats.org/officeDocument/2006/relationships/notesSlide" Target="../notesSlides/notesSlide94.xml"/><Relationship Id="rId1" Type="http://schemas.openxmlformats.org/officeDocument/2006/relationships/slideLayout" Target="../slideLayouts/slideLayout8.xml"/></Relationships>
</file>

<file path=ppt/slides/_rels/slide9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95.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96.xml.rels><?xml version="1.0" encoding="UTF-8" standalone="yes"?>
<Relationships xmlns="http://schemas.openxmlformats.org/package/2006/relationships"><Relationship Id="rId3" Type="http://schemas.openxmlformats.org/officeDocument/2006/relationships/image" Target="../media/image131.jpg"/><Relationship Id="rId2" Type="http://schemas.openxmlformats.org/officeDocument/2006/relationships/notesSlide" Target="../notesSlides/notesSlide96.xml"/><Relationship Id="rId1" Type="http://schemas.openxmlformats.org/officeDocument/2006/relationships/slideLayout" Target="../slideLayouts/slideLayout2.xml"/><Relationship Id="rId4" Type="http://schemas.openxmlformats.org/officeDocument/2006/relationships/image" Target="../media/image132.jpg"/></Relationships>
</file>

<file path=ppt/slides/_rels/slide97.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97.xml"/><Relationship Id="rId1" Type="http://schemas.openxmlformats.org/officeDocument/2006/relationships/slideLayout" Target="../slideLayouts/slideLayout2.xml"/><Relationship Id="rId5" Type="http://schemas.openxmlformats.org/officeDocument/2006/relationships/image" Target="../media/image133.jpeg"/><Relationship Id="rId4" Type="http://schemas.openxmlformats.org/officeDocument/2006/relationships/image" Target="../media/image72.png"/></Relationships>
</file>

<file path=ppt/slides/_rels/slide98.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98.xml"/><Relationship Id="rId1" Type="http://schemas.openxmlformats.org/officeDocument/2006/relationships/slideLayout" Target="../slideLayouts/slideLayout2.xml"/><Relationship Id="rId5" Type="http://schemas.openxmlformats.org/officeDocument/2006/relationships/image" Target="../media/image133.jpeg"/><Relationship Id="rId4" Type="http://schemas.openxmlformats.org/officeDocument/2006/relationships/image" Target="../media/image72.png"/></Relationships>
</file>

<file path=ppt/slides/_rels/slide99.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99.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a:xfrm>
            <a:off x="323850" y="2168269"/>
            <a:ext cx="5734050" cy="2219691"/>
          </a:xfrm>
        </p:spPr>
        <p:txBody>
          <a:bodyPr anchor="ctr">
            <a:normAutofit fontScale="90000"/>
          </a:bodyPr>
          <a:lstStyle/>
          <a:p>
            <a:r>
              <a:rPr lang="en-US" dirty="0"/>
              <a:t>Toss Out Male Tropes:</a:t>
            </a:r>
            <a:br>
              <a:rPr lang="en-US" dirty="0"/>
            </a:br>
            <a:r>
              <a:rPr lang="en-US" dirty="0"/>
              <a:t>Men are More Than Black and White</a:t>
            </a:r>
          </a:p>
        </p:txBody>
      </p:sp>
      <p:sp>
        <p:nvSpPr>
          <p:cNvPr id="7" name="Subtitle 6"/>
          <p:cNvSpPr>
            <a:spLocks noGrp="1"/>
          </p:cNvSpPr>
          <p:nvPr>
            <p:ph type="subTitle" idx="1"/>
          </p:nvPr>
        </p:nvSpPr>
        <p:spPr>
          <a:xfrm>
            <a:off x="323850" y="4387959"/>
            <a:ext cx="5734050" cy="955565"/>
          </a:xfrm>
        </p:spPr>
        <p:txBody>
          <a:bodyPr/>
          <a:lstStyle/>
          <a:p>
            <a:r>
              <a:rPr lang="en-US" dirty="0"/>
              <a:t>Part 2: He Said/She Said — Crafting Super Realistic Dialogue</a:t>
            </a:r>
          </a:p>
        </p:txBody>
      </p:sp>
      <p:sp>
        <p:nvSpPr>
          <p:cNvPr id="2" name="TextBox 1">
            <a:extLst>
              <a:ext uri="{FF2B5EF4-FFF2-40B4-BE49-F238E27FC236}">
                <a16:creationId xmlns:a16="http://schemas.microsoft.com/office/drawing/2014/main" id="{0DD6E447-8A46-41DB-B071-38DEDDD04B9A}"/>
              </a:ext>
            </a:extLst>
          </p:cNvPr>
          <p:cNvSpPr txBox="1"/>
          <p:nvPr/>
        </p:nvSpPr>
        <p:spPr>
          <a:xfrm>
            <a:off x="1104900" y="5865091"/>
            <a:ext cx="9914082" cy="584775"/>
          </a:xfrm>
          <a:prstGeom prst="rect">
            <a:avLst/>
          </a:prstGeom>
          <a:noFill/>
        </p:spPr>
        <p:txBody>
          <a:bodyPr wrap="square" rtlCol="0">
            <a:spAutoFit/>
          </a:bodyPr>
          <a:lstStyle/>
          <a:p>
            <a:pPr algn="ctr"/>
            <a:r>
              <a:rPr lang="en-US" sz="3200" b="1" dirty="0">
                <a:solidFill>
                  <a:schemeClr val="accent5">
                    <a:lumMod val="40000"/>
                    <a:lumOff val="60000"/>
                  </a:schemeClr>
                </a:solidFill>
              </a:rPr>
              <a:t>JP Robinson &amp; Gregg Bridgeman</a:t>
            </a:r>
          </a:p>
        </p:txBody>
      </p:sp>
      <p:pic>
        <p:nvPicPr>
          <p:cNvPr id="8" name="Picture 7">
            <a:extLst>
              <a:ext uri="{FF2B5EF4-FFF2-40B4-BE49-F238E27FC236}">
                <a16:creationId xmlns:a16="http://schemas.microsoft.com/office/drawing/2014/main" id="{500EE2E0-6F6B-47C9-AC3B-F16517585BB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98633" y="1257486"/>
            <a:ext cx="6193368" cy="4371789"/>
          </a:xfrm>
          <a:prstGeom prst="rect">
            <a:avLst/>
          </a:prstGeom>
        </p:spPr>
      </p:pic>
    </p:spTree>
    <p:extLst>
      <p:ext uri="{BB962C8B-B14F-4D97-AF65-F5344CB8AC3E}">
        <p14:creationId xmlns:p14="http://schemas.microsoft.com/office/powerpoint/2010/main" val="16521339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Characteristics of Good Dialogue</a:t>
            </a:r>
          </a:p>
        </p:txBody>
      </p:sp>
      <p:sp>
        <p:nvSpPr>
          <p:cNvPr id="3" name="TextBox 2">
            <a:extLst>
              <a:ext uri="{FF2B5EF4-FFF2-40B4-BE49-F238E27FC236}">
                <a16:creationId xmlns:a16="http://schemas.microsoft.com/office/drawing/2014/main" id="{623C2D93-0516-43A6-89CE-B6232263D4A2}"/>
              </a:ext>
            </a:extLst>
          </p:cNvPr>
          <p:cNvSpPr txBox="1"/>
          <p:nvPr/>
        </p:nvSpPr>
        <p:spPr>
          <a:xfrm>
            <a:off x="1595336" y="758757"/>
            <a:ext cx="1254868" cy="1015663"/>
          </a:xfrm>
          <a:prstGeom prst="rect">
            <a:avLst/>
          </a:prstGeom>
          <a:noFill/>
        </p:spPr>
        <p:txBody>
          <a:bodyPr wrap="square" rtlCol="0">
            <a:spAutoFit/>
          </a:bodyPr>
          <a:lstStyle/>
          <a:p>
            <a:pPr algn="ctr"/>
            <a:r>
              <a:rPr lang="en-US" sz="6000" dirty="0">
                <a:solidFill>
                  <a:schemeClr val="bg1"/>
                </a:solidFill>
                <a:latin typeface="Plantagenet Cherokee (Headings)"/>
              </a:rPr>
              <a:t>I.</a:t>
            </a:r>
          </a:p>
        </p:txBody>
      </p:sp>
      <p:sp>
        <p:nvSpPr>
          <p:cNvPr id="4" name="Rectangle 3">
            <a:extLst>
              <a:ext uri="{FF2B5EF4-FFF2-40B4-BE49-F238E27FC236}">
                <a16:creationId xmlns:a16="http://schemas.microsoft.com/office/drawing/2014/main" id="{41E01549-93E3-4D83-8CD1-63A14A5E21E0}"/>
              </a:ext>
            </a:extLst>
          </p:cNvPr>
          <p:cNvSpPr/>
          <p:nvPr/>
        </p:nvSpPr>
        <p:spPr>
          <a:xfrm>
            <a:off x="811572" y="6099243"/>
            <a:ext cx="9008748" cy="523220"/>
          </a:xfrm>
          <a:prstGeom prst="rect">
            <a:avLst/>
          </a:prstGeom>
        </p:spPr>
        <p:txBody>
          <a:bodyPr wrap="none">
            <a:spAutoFit/>
          </a:bodyPr>
          <a:lstStyle/>
          <a:p>
            <a:r>
              <a:rPr lang="en-US" sz="2800" dirty="0">
                <a:solidFill>
                  <a:schemeClr val="bg1"/>
                </a:solidFill>
                <a:hlinkClick r:id="rId3">
                  <a:extLst>
                    <a:ext uri="{A12FA001-AC4F-418D-AE19-62706E023703}">
                      <ahyp:hlinkClr xmlns:ahyp="http://schemas.microsoft.com/office/drawing/2018/hyperlinkcolor" val="tx"/>
                    </a:ext>
                  </a:extLst>
                </a:hlinkClick>
              </a:rPr>
              <a:t>http://SuccessfulChristianSelfPublishing.com/MoreThanBW/</a:t>
            </a:r>
            <a:endParaRPr lang="en-US" sz="2800" dirty="0">
              <a:solidFill>
                <a:schemeClr val="bg1"/>
              </a:solidFill>
            </a:endParaRPr>
          </a:p>
        </p:txBody>
      </p:sp>
    </p:spTree>
    <p:extLst>
      <p:ext uri="{BB962C8B-B14F-4D97-AF65-F5344CB8AC3E}">
        <p14:creationId xmlns:p14="http://schemas.microsoft.com/office/powerpoint/2010/main" val="13156475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58F47C78-02E2-44C5-99E6-FD7EE9109E18}"/>
              </a:ext>
            </a:extLst>
          </p:cNvPr>
          <p:cNvSpPr/>
          <p:nvPr/>
        </p:nvSpPr>
        <p:spPr>
          <a:xfrm>
            <a:off x="1" y="0"/>
            <a:ext cx="12192000" cy="685799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3" descr="Cutout man Isaac with arms folded.">
            <a:extLst>
              <a:ext uri="{FF2B5EF4-FFF2-40B4-BE49-F238E27FC236}">
                <a16:creationId xmlns:a16="http://schemas.microsoft.com/office/drawing/2014/main" id="{F9CB3024-BB03-4182-8E0E-07CA1E9F334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79880"/>
          <a:stretch/>
        </p:blipFill>
        <p:spPr>
          <a:xfrm>
            <a:off x="2032423" y="165102"/>
            <a:ext cx="3276356" cy="2052005"/>
          </a:xfrm>
          <a:prstGeom prst="rect">
            <a:avLst/>
          </a:prstGeom>
        </p:spPr>
      </p:pic>
      <p:pic>
        <p:nvPicPr>
          <p:cNvPr id="6" name="Picture 5" descr="Cutout man Isaac holding sign.">
            <a:extLst>
              <a:ext uri="{FF2B5EF4-FFF2-40B4-BE49-F238E27FC236}">
                <a16:creationId xmlns:a16="http://schemas.microsoft.com/office/drawing/2014/main" id="{B07E53BA-6461-49AC-A0F9-600539F1F65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26983"/>
          <a:stretch/>
        </p:blipFill>
        <p:spPr>
          <a:xfrm>
            <a:off x="1722587" y="2039814"/>
            <a:ext cx="4509588" cy="4818185"/>
          </a:xfrm>
          <a:prstGeom prst="rect">
            <a:avLst/>
          </a:prstGeom>
        </p:spPr>
      </p:pic>
      <p:sp>
        <p:nvSpPr>
          <p:cNvPr id="8" name="TextBox 7">
            <a:extLst>
              <a:ext uri="{FF2B5EF4-FFF2-40B4-BE49-F238E27FC236}">
                <a16:creationId xmlns:a16="http://schemas.microsoft.com/office/drawing/2014/main" id="{7BB84170-956F-4B81-8B37-DEA2C56B698C}"/>
              </a:ext>
            </a:extLst>
          </p:cNvPr>
          <p:cNvSpPr txBox="1"/>
          <p:nvPr/>
        </p:nvSpPr>
        <p:spPr>
          <a:xfrm>
            <a:off x="1848068" y="2641753"/>
            <a:ext cx="4221271" cy="1938993"/>
          </a:xfrm>
          <a:prstGeom prst="rect">
            <a:avLst/>
          </a:prstGeom>
          <a:noFill/>
        </p:spPr>
        <p:txBody>
          <a:bodyPr wrap="square" rtlCol="0">
            <a:spAutoFit/>
          </a:bodyPr>
          <a:lstStyle/>
          <a:p>
            <a:pPr algn="ctr"/>
            <a:r>
              <a:rPr lang="en-US" sz="4000" b="1" dirty="0">
                <a:solidFill>
                  <a:schemeClr val="accent4">
                    <a:lumMod val="50000"/>
                  </a:schemeClr>
                </a:solidFill>
              </a:rPr>
              <a:t>Answer the </a:t>
            </a:r>
            <a:r>
              <a:rPr lang="en-US" sz="4000" b="1" u="sng" dirty="0">
                <a:solidFill>
                  <a:schemeClr val="accent4">
                    <a:lumMod val="50000"/>
                  </a:schemeClr>
                </a:solidFill>
              </a:rPr>
              <a:t>question</a:t>
            </a:r>
            <a:r>
              <a:rPr lang="en-US" sz="4000" b="1" dirty="0">
                <a:solidFill>
                  <a:schemeClr val="accent4">
                    <a:lumMod val="50000"/>
                  </a:schemeClr>
                </a:solidFill>
              </a:rPr>
              <a:t> that</a:t>
            </a:r>
          </a:p>
          <a:p>
            <a:pPr algn="ctr"/>
            <a:r>
              <a:rPr lang="en-US" sz="4000" b="1" dirty="0">
                <a:solidFill>
                  <a:schemeClr val="accent4">
                    <a:lumMod val="50000"/>
                  </a:schemeClr>
                </a:solidFill>
              </a:rPr>
              <a:t>I </a:t>
            </a:r>
            <a:r>
              <a:rPr lang="en-US" sz="4000" b="1" u="sng" dirty="0">
                <a:solidFill>
                  <a:schemeClr val="accent4">
                    <a:lumMod val="50000"/>
                  </a:schemeClr>
                </a:solidFill>
              </a:rPr>
              <a:t>asked</a:t>
            </a:r>
            <a:r>
              <a:rPr lang="en-US" sz="4000" b="1" dirty="0">
                <a:solidFill>
                  <a:schemeClr val="accent4">
                    <a:lumMod val="50000"/>
                  </a:schemeClr>
                </a:solidFill>
              </a:rPr>
              <a:t> you!</a:t>
            </a:r>
          </a:p>
        </p:txBody>
      </p:sp>
      <p:pic>
        <p:nvPicPr>
          <p:cNvPr id="5" name="Picture 4" descr="Cutout woman Courntey holding sign.">
            <a:extLst>
              <a:ext uri="{FF2B5EF4-FFF2-40B4-BE49-F238E27FC236}">
                <a16:creationId xmlns:a16="http://schemas.microsoft.com/office/drawing/2014/main" id="{37F9DD7C-046F-4B03-A768-8486DCDFEB6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6939420" y="672275"/>
            <a:ext cx="4622104" cy="6185726"/>
          </a:xfrm>
          <a:prstGeom prst="rect">
            <a:avLst/>
          </a:prstGeom>
        </p:spPr>
      </p:pic>
      <p:sp>
        <p:nvSpPr>
          <p:cNvPr id="9" name="TextBox 8">
            <a:extLst>
              <a:ext uri="{FF2B5EF4-FFF2-40B4-BE49-F238E27FC236}">
                <a16:creationId xmlns:a16="http://schemas.microsoft.com/office/drawing/2014/main" id="{DCE00182-F60C-4C72-80A3-71D01A304712}"/>
              </a:ext>
            </a:extLst>
          </p:cNvPr>
          <p:cNvSpPr txBox="1"/>
          <p:nvPr/>
        </p:nvSpPr>
        <p:spPr>
          <a:xfrm>
            <a:off x="7137751" y="2855047"/>
            <a:ext cx="4096010" cy="2062103"/>
          </a:xfrm>
          <a:prstGeom prst="rect">
            <a:avLst/>
          </a:prstGeom>
          <a:noFill/>
        </p:spPr>
        <p:txBody>
          <a:bodyPr wrap="square" rtlCol="0">
            <a:spAutoFit/>
          </a:bodyPr>
          <a:lstStyle/>
          <a:p>
            <a:pPr algn="ctr"/>
            <a:r>
              <a:rPr lang="en-US" sz="3200" b="1" dirty="0">
                <a:solidFill>
                  <a:schemeClr val="accent4">
                    <a:lumMod val="50000"/>
                  </a:schemeClr>
                </a:solidFill>
              </a:rPr>
              <a:t>Why is he so upset?</a:t>
            </a:r>
          </a:p>
          <a:p>
            <a:pPr algn="ctr"/>
            <a:r>
              <a:rPr lang="en-US" sz="3200" b="1" dirty="0">
                <a:solidFill>
                  <a:schemeClr val="accent4">
                    <a:lumMod val="50000"/>
                  </a:schemeClr>
                </a:solidFill>
              </a:rPr>
              <a:t>I’m being helpful.</a:t>
            </a:r>
          </a:p>
          <a:p>
            <a:pPr algn="ctr"/>
            <a:r>
              <a:rPr lang="en-US" sz="3200" b="1" dirty="0">
                <a:solidFill>
                  <a:schemeClr val="accent4">
                    <a:lumMod val="50000"/>
                  </a:schemeClr>
                </a:solidFill>
              </a:rPr>
              <a:t>Men are strange creatures.</a:t>
            </a:r>
          </a:p>
        </p:txBody>
      </p:sp>
    </p:spTree>
    <p:extLst>
      <p:ext uri="{BB962C8B-B14F-4D97-AF65-F5344CB8AC3E}">
        <p14:creationId xmlns:p14="http://schemas.microsoft.com/office/powerpoint/2010/main" val="18285342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B296F5-954B-4556-AE79-527597E4C58A}"/>
              </a:ext>
            </a:extLst>
          </p:cNvPr>
          <p:cNvSpPr>
            <a:spLocks noGrp="1"/>
          </p:cNvSpPr>
          <p:nvPr>
            <p:ph type="title"/>
          </p:nvPr>
        </p:nvSpPr>
        <p:spPr/>
        <p:txBody>
          <a:bodyPr/>
          <a:lstStyle/>
          <a:p>
            <a:r>
              <a:rPr lang="en-US" dirty="0"/>
              <a:t>Why didn’t SHE answer his question? Why did HIS head explode?</a:t>
            </a:r>
          </a:p>
        </p:txBody>
      </p:sp>
      <p:pic>
        <p:nvPicPr>
          <p:cNvPr id="4" name="Picture 3">
            <a:extLst>
              <a:ext uri="{FF2B5EF4-FFF2-40B4-BE49-F238E27FC236}">
                <a16:creationId xmlns:a16="http://schemas.microsoft.com/office/drawing/2014/main" id="{E584CC0F-1E01-4B55-8B4E-95945073AD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93205" y="1319212"/>
            <a:ext cx="9542223" cy="5562112"/>
          </a:xfrm>
          <a:prstGeom prst="rect">
            <a:avLst/>
          </a:prstGeom>
        </p:spPr>
      </p:pic>
    </p:spTree>
    <p:extLst>
      <p:ext uri="{BB962C8B-B14F-4D97-AF65-F5344CB8AC3E}">
        <p14:creationId xmlns:p14="http://schemas.microsoft.com/office/powerpoint/2010/main" val="6659949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9E93CD-96CE-4E94-A328-35C32DDF7904}"/>
              </a:ext>
            </a:extLst>
          </p:cNvPr>
          <p:cNvSpPr>
            <a:spLocks noGrp="1"/>
          </p:cNvSpPr>
          <p:nvPr>
            <p:ph type="title"/>
          </p:nvPr>
        </p:nvSpPr>
        <p:spPr/>
        <p:txBody>
          <a:bodyPr/>
          <a:lstStyle/>
          <a:p>
            <a:r>
              <a:rPr lang="en-US" dirty="0"/>
              <a:t>Conflict: SHE will not answer the actual question HE asked</a:t>
            </a:r>
          </a:p>
        </p:txBody>
      </p:sp>
      <p:sp>
        <p:nvSpPr>
          <p:cNvPr id="3" name="Content Placeholder 2">
            <a:extLst>
              <a:ext uri="{FF2B5EF4-FFF2-40B4-BE49-F238E27FC236}">
                <a16:creationId xmlns:a16="http://schemas.microsoft.com/office/drawing/2014/main" id="{5644D801-9647-451C-AACA-970C7A184FFD}"/>
              </a:ext>
            </a:extLst>
          </p:cNvPr>
          <p:cNvSpPr>
            <a:spLocks noGrp="1"/>
          </p:cNvSpPr>
          <p:nvPr>
            <p:ph idx="1"/>
          </p:nvPr>
        </p:nvSpPr>
        <p:spPr>
          <a:xfrm>
            <a:off x="2317314" y="4121064"/>
            <a:ext cx="7678455" cy="2492678"/>
          </a:xfrm>
        </p:spPr>
        <p:txBody>
          <a:bodyPr>
            <a:normAutofit/>
          </a:bodyPr>
          <a:lstStyle/>
          <a:p>
            <a:pPr marL="0" indent="0">
              <a:buNone/>
            </a:pPr>
            <a:r>
              <a:rPr lang="en-US" dirty="0"/>
              <a:t>SHE interprets the question far differently than HE does.</a:t>
            </a:r>
          </a:p>
          <a:p>
            <a:pPr marL="0" indent="0">
              <a:buNone/>
            </a:pPr>
            <a:r>
              <a:rPr lang="en-US" dirty="0"/>
              <a:t>HE wants and expects a simple, efficient, immediate, correct, and very simple answer to his immediate and actual question.</a:t>
            </a:r>
          </a:p>
          <a:p>
            <a:pPr marL="0" indent="0">
              <a:buNone/>
            </a:pPr>
            <a:r>
              <a:rPr lang="en-US" dirty="0"/>
              <a:t>SHE interprets that HE has some subtext and HE is </a:t>
            </a:r>
            <a:r>
              <a:rPr lang="en-US" b="1" i="1" dirty="0"/>
              <a:t>really</a:t>
            </a:r>
            <a:r>
              <a:rPr lang="en-US" dirty="0"/>
              <a:t> asking about some other event, also involving tools, thinks that imaginary scenario through to its conclusion, and answers the question she </a:t>
            </a:r>
            <a:r>
              <a:rPr lang="en-US" b="1" i="1" dirty="0"/>
              <a:t>anticipates</a:t>
            </a:r>
            <a:r>
              <a:rPr lang="en-US" dirty="0"/>
              <a:t> HE will eventually ask.</a:t>
            </a:r>
          </a:p>
        </p:txBody>
      </p:sp>
      <p:pic>
        <p:nvPicPr>
          <p:cNvPr id="5" name="Picture 4" descr="Cutout woman Courtney smiling with hand on hip.">
            <a:extLst>
              <a:ext uri="{FF2B5EF4-FFF2-40B4-BE49-F238E27FC236}">
                <a16:creationId xmlns:a16="http://schemas.microsoft.com/office/drawing/2014/main" id="{3BAEDE01-4C40-4A58-B1D1-B155ABF8E06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84077" y="1587671"/>
            <a:ext cx="1807923" cy="5270329"/>
          </a:xfrm>
          <a:prstGeom prst="rect">
            <a:avLst/>
          </a:prstGeom>
        </p:spPr>
      </p:pic>
      <p:pic>
        <p:nvPicPr>
          <p:cNvPr id="6" name="Picture 5" descr="Cutout man Isaac with arms folded.">
            <a:extLst>
              <a:ext uri="{FF2B5EF4-FFF2-40B4-BE49-F238E27FC236}">
                <a16:creationId xmlns:a16="http://schemas.microsoft.com/office/drawing/2014/main" id="{CE3AFC0C-1CAD-4E2F-B7DC-ED03E6D74E7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360" y="1365337"/>
            <a:ext cx="1764518" cy="5492663"/>
          </a:xfrm>
          <a:prstGeom prst="rect">
            <a:avLst/>
          </a:prstGeom>
        </p:spPr>
      </p:pic>
      <p:sp>
        <p:nvSpPr>
          <p:cNvPr id="7" name="Speech Bubble: Rectangle 6">
            <a:extLst>
              <a:ext uri="{FF2B5EF4-FFF2-40B4-BE49-F238E27FC236}">
                <a16:creationId xmlns:a16="http://schemas.microsoft.com/office/drawing/2014/main" id="{A45D3034-4E91-4777-97F3-F0DB8E5FD94E}"/>
              </a:ext>
            </a:extLst>
          </p:cNvPr>
          <p:cNvSpPr/>
          <p:nvPr/>
        </p:nvSpPr>
        <p:spPr>
          <a:xfrm>
            <a:off x="3881375" y="1693918"/>
            <a:ext cx="3728186" cy="803875"/>
          </a:xfrm>
          <a:prstGeom prst="wedgeRectCallout">
            <a:avLst>
              <a:gd name="adj1" fmla="val -109630"/>
              <a:gd name="adj2" fmla="val -2510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Did you move my hammer? </a:t>
            </a:r>
          </a:p>
          <a:p>
            <a:pPr algn="ctr"/>
            <a:r>
              <a:rPr lang="en-US" dirty="0"/>
              <a:t>I left it next to the sink.</a:t>
            </a:r>
          </a:p>
        </p:txBody>
      </p:sp>
      <p:sp>
        <p:nvSpPr>
          <p:cNvPr id="8" name="Speech Bubble: Rectangle with Corners Rounded 7">
            <a:extLst>
              <a:ext uri="{FF2B5EF4-FFF2-40B4-BE49-F238E27FC236}">
                <a16:creationId xmlns:a16="http://schemas.microsoft.com/office/drawing/2014/main" id="{2218C6DC-3780-48BA-91F7-76D0CDE95C57}"/>
              </a:ext>
            </a:extLst>
          </p:cNvPr>
          <p:cNvSpPr/>
          <p:nvPr/>
        </p:nvSpPr>
        <p:spPr>
          <a:xfrm>
            <a:off x="4275784" y="2983222"/>
            <a:ext cx="3333777" cy="803875"/>
          </a:xfrm>
          <a:prstGeom prst="wedgeRoundRectCallout">
            <a:avLst>
              <a:gd name="adj1" fmla="val 139902"/>
              <a:gd name="adj2" fmla="val -155899"/>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Maintenance said they were sending someone tomorrow.</a:t>
            </a:r>
          </a:p>
        </p:txBody>
      </p:sp>
      <p:pic>
        <p:nvPicPr>
          <p:cNvPr id="11" name="Picture 10">
            <a:extLst>
              <a:ext uri="{FF2B5EF4-FFF2-40B4-BE49-F238E27FC236}">
                <a16:creationId xmlns:a16="http://schemas.microsoft.com/office/drawing/2014/main" id="{8D1B4B3D-2C98-4B65-9042-0A8D74A9B4C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220" t="31576" r="12282" b="8613"/>
          <a:stretch/>
        </p:blipFill>
        <p:spPr>
          <a:xfrm>
            <a:off x="8270988" y="2932808"/>
            <a:ext cx="1937733" cy="914400"/>
          </a:xfrm>
          <a:prstGeom prst="rect">
            <a:avLst/>
          </a:prstGeom>
        </p:spPr>
      </p:pic>
      <p:sp>
        <p:nvSpPr>
          <p:cNvPr id="12" name="&quot;Not Allowed&quot; Symbol 11">
            <a:extLst>
              <a:ext uri="{FF2B5EF4-FFF2-40B4-BE49-F238E27FC236}">
                <a16:creationId xmlns:a16="http://schemas.microsoft.com/office/drawing/2014/main" id="{8DFBA525-1B58-4D43-8DB5-CBB47D19DBB0}"/>
              </a:ext>
            </a:extLst>
          </p:cNvPr>
          <p:cNvSpPr/>
          <p:nvPr/>
        </p:nvSpPr>
        <p:spPr>
          <a:xfrm>
            <a:off x="8701279" y="2924996"/>
            <a:ext cx="914400" cy="914400"/>
          </a:xfrm>
          <a:prstGeom prst="noSmoking">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pic>
        <p:nvPicPr>
          <p:cNvPr id="13" name="Picture 12">
            <a:extLst>
              <a:ext uri="{FF2B5EF4-FFF2-40B4-BE49-F238E27FC236}">
                <a16:creationId xmlns:a16="http://schemas.microsoft.com/office/drawing/2014/main" id="{BC6D8678-5DC6-4F79-8279-9BBD06F8420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220" t="31576" r="12282" b="8613"/>
          <a:stretch/>
        </p:blipFill>
        <p:spPr>
          <a:xfrm>
            <a:off x="2122905" y="2961363"/>
            <a:ext cx="1937733" cy="914400"/>
          </a:xfrm>
          <a:prstGeom prst="rect">
            <a:avLst/>
          </a:prstGeom>
        </p:spPr>
      </p:pic>
    </p:spTree>
    <p:extLst>
      <p:ext uri="{BB962C8B-B14F-4D97-AF65-F5344CB8AC3E}">
        <p14:creationId xmlns:p14="http://schemas.microsoft.com/office/powerpoint/2010/main" val="19234319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9E93CD-96CE-4E94-A328-35C32DDF7904}"/>
              </a:ext>
            </a:extLst>
          </p:cNvPr>
          <p:cNvSpPr>
            <a:spLocks noGrp="1"/>
          </p:cNvSpPr>
          <p:nvPr>
            <p:ph type="title"/>
          </p:nvPr>
        </p:nvSpPr>
        <p:spPr/>
        <p:txBody>
          <a:bodyPr/>
          <a:lstStyle/>
          <a:p>
            <a:r>
              <a:rPr lang="en-US" dirty="0"/>
              <a:t>Resolution: SHE answers the question that HE asked</a:t>
            </a:r>
          </a:p>
        </p:txBody>
      </p:sp>
      <p:pic>
        <p:nvPicPr>
          <p:cNvPr id="5" name="Picture 4" descr="Cutout woman Courtney smiling with hand on hip.">
            <a:extLst>
              <a:ext uri="{FF2B5EF4-FFF2-40B4-BE49-F238E27FC236}">
                <a16:creationId xmlns:a16="http://schemas.microsoft.com/office/drawing/2014/main" id="{3BAEDE01-4C40-4A58-B1D1-B155ABF8E06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84077" y="1587671"/>
            <a:ext cx="1807923" cy="5270329"/>
          </a:xfrm>
          <a:prstGeom prst="rect">
            <a:avLst/>
          </a:prstGeom>
        </p:spPr>
      </p:pic>
      <p:pic>
        <p:nvPicPr>
          <p:cNvPr id="6" name="Picture 5" descr="Cutout man Isaac with arms folded.">
            <a:extLst>
              <a:ext uri="{FF2B5EF4-FFF2-40B4-BE49-F238E27FC236}">
                <a16:creationId xmlns:a16="http://schemas.microsoft.com/office/drawing/2014/main" id="{CE3AFC0C-1CAD-4E2F-B7DC-ED03E6D74E7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360" y="1365337"/>
            <a:ext cx="1764518" cy="5492663"/>
          </a:xfrm>
          <a:prstGeom prst="rect">
            <a:avLst/>
          </a:prstGeom>
        </p:spPr>
      </p:pic>
      <p:sp>
        <p:nvSpPr>
          <p:cNvPr id="7" name="Speech Bubble: Rectangle 6">
            <a:extLst>
              <a:ext uri="{FF2B5EF4-FFF2-40B4-BE49-F238E27FC236}">
                <a16:creationId xmlns:a16="http://schemas.microsoft.com/office/drawing/2014/main" id="{A45D3034-4E91-4777-97F3-F0DB8E5FD94E}"/>
              </a:ext>
            </a:extLst>
          </p:cNvPr>
          <p:cNvSpPr/>
          <p:nvPr/>
        </p:nvSpPr>
        <p:spPr>
          <a:xfrm>
            <a:off x="3223760" y="1732647"/>
            <a:ext cx="3728186" cy="803875"/>
          </a:xfrm>
          <a:prstGeom prst="wedgeRectCallout">
            <a:avLst>
              <a:gd name="adj1" fmla="val -92159"/>
              <a:gd name="adj2" fmla="val -2666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Did you move my hammer? </a:t>
            </a:r>
          </a:p>
          <a:p>
            <a:pPr algn="ctr"/>
            <a:r>
              <a:rPr lang="en-US" dirty="0"/>
              <a:t>I left it next to the sink.</a:t>
            </a:r>
          </a:p>
        </p:txBody>
      </p:sp>
      <p:sp>
        <p:nvSpPr>
          <p:cNvPr id="8" name="Speech Bubble: Rectangle with Corners Rounded 7">
            <a:extLst>
              <a:ext uri="{FF2B5EF4-FFF2-40B4-BE49-F238E27FC236}">
                <a16:creationId xmlns:a16="http://schemas.microsoft.com/office/drawing/2014/main" id="{2218C6DC-3780-48BA-91F7-76D0CDE95C57}"/>
              </a:ext>
            </a:extLst>
          </p:cNvPr>
          <p:cNvSpPr/>
          <p:nvPr/>
        </p:nvSpPr>
        <p:spPr>
          <a:xfrm>
            <a:off x="4964716" y="2983222"/>
            <a:ext cx="3333777" cy="975003"/>
          </a:xfrm>
          <a:prstGeom prst="wedgeRoundRectCallout">
            <a:avLst>
              <a:gd name="adj1" fmla="val 114728"/>
              <a:gd name="adj2" fmla="val -123533"/>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Oh. I put it back in your toolbox. I didn’t know you were still using it.</a:t>
            </a:r>
          </a:p>
        </p:txBody>
      </p:sp>
      <p:sp>
        <p:nvSpPr>
          <p:cNvPr id="10" name="TextBox 9">
            <a:extLst>
              <a:ext uri="{FF2B5EF4-FFF2-40B4-BE49-F238E27FC236}">
                <a16:creationId xmlns:a16="http://schemas.microsoft.com/office/drawing/2014/main" id="{8D4347CB-5758-4AEC-9D28-587C295ED5BE}"/>
              </a:ext>
            </a:extLst>
          </p:cNvPr>
          <p:cNvSpPr txBox="1"/>
          <p:nvPr/>
        </p:nvSpPr>
        <p:spPr>
          <a:xfrm>
            <a:off x="1954060" y="4371584"/>
            <a:ext cx="8304756" cy="1477328"/>
          </a:xfrm>
          <a:prstGeom prst="rect">
            <a:avLst/>
          </a:prstGeom>
          <a:noFill/>
        </p:spPr>
        <p:txBody>
          <a:bodyPr wrap="square" rtlCol="0">
            <a:spAutoFit/>
          </a:bodyPr>
          <a:lstStyle/>
          <a:p>
            <a:r>
              <a:rPr lang="en-US" dirty="0"/>
              <a:t>HE will be more ready to move on if the actual question HE asked is addressed.</a:t>
            </a:r>
          </a:p>
          <a:p>
            <a:endParaRPr lang="en-US" dirty="0"/>
          </a:p>
          <a:p>
            <a:r>
              <a:rPr lang="en-US" dirty="0"/>
              <a:t>Having to ask additional questions to arrive at the answer will only magnify HIS stress. HE may even begin to think she is being intentionally obtuse.</a:t>
            </a:r>
          </a:p>
        </p:txBody>
      </p:sp>
    </p:spTree>
    <p:extLst>
      <p:ext uri="{BB962C8B-B14F-4D97-AF65-F5344CB8AC3E}">
        <p14:creationId xmlns:p14="http://schemas.microsoft.com/office/powerpoint/2010/main" val="25787852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9E93CD-96CE-4E94-A328-35C32DDF7904}"/>
              </a:ext>
            </a:extLst>
          </p:cNvPr>
          <p:cNvSpPr>
            <a:spLocks noGrp="1"/>
          </p:cNvSpPr>
          <p:nvPr>
            <p:ph type="title"/>
          </p:nvPr>
        </p:nvSpPr>
        <p:spPr/>
        <p:txBody>
          <a:bodyPr/>
          <a:lstStyle/>
          <a:p>
            <a:r>
              <a:rPr lang="en-US" dirty="0"/>
              <a:t>Resolution: SHE answers the question that HE asked</a:t>
            </a:r>
          </a:p>
        </p:txBody>
      </p:sp>
      <p:sp>
        <p:nvSpPr>
          <p:cNvPr id="7" name="Speech Bubble: Rectangle 6">
            <a:extLst>
              <a:ext uri="{FF2B5EF4-FFF2-40B4-BE49-F238E27FC236}">
                <a16:creationId xmlns:a16="http://schemas.microsoft.com/office/drawing/2014/main" id="{A45D3034-4E91-4777-97F3-F0DB8E5FD94E}"/>
              </a:ext>
            </a:extLst>
          </p:cNvPr>
          <p:cNvSpPr/>
          <p:nvPr/>
        </p:nvSpPr>
        <p:spPr>
          <a:xfrm>
            <a:off x="3995802" y="1732648"/>
            <a:ext cx="2956143" cy="572142"/>
          </a:xfrm>
          <a:prstGeom prst="wedgeRectCallout">
            <a:avLst>
              <a:gd name="adj1" fmla="val -88650"/>
              <a:gd name="adj2" fmla="val 3998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Never touch my tools.</a:t>
            </a:r>
          </a:p>
        </p:txBody>
      </p:sp>
      <p:sp>
        <p:nvSpPr>
          <p:cNvPr id="8" name="Speech Bubble: Rectangle with Corners Rounded 7">
            <a:extLst>
              <a:ext uri="{FF2B5EF4-FFF2-40B4-BE49-F238E27FC236}">
                <a16:creationId xmlns:a16="http://schemas.microsoft.com/office/drawing/2014/main" id="{2218C6DC-3780-48BA-91F7-76D0CDE95C57}"/>
              </a:ext>
            </a:extLst>
          </p:cNvPr>
          <p:cNvSpPr/>
          <p:nvPr/>
        </p:nvSpPr>
        <p:spPr>
          <a:xfrm>
            <a:off x="6253618" y="2624640"/>
            <a:ext cx="2353661" cy="445778"/>
          </a:xfrm>
          <a:prstGeom prst="wedgeRoundRectCallout">
            <a:avLst>
              <a:gd name="adj1" fmla="val 74498"/>
              <a:gd name="adj2" fmla="val -101053"/>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I’m sorry.</a:t>
            </a:r>
          </a:p>
        </p:txBody>
      </p:sp>
      <p:sp>
        <p:nvSpPr>
          <p:cNvPr id="10" name="TextBox 9">
            <a:extLst>
              <a:ext uri="{FF2B5EF4-FFF2-40B4-BE49-F238E27FC236}">
                <a16:creationId xmlns:a16="http://schemas.microsoft.com/office/drawing/2014/main" id="{8D4347CB-5758-4AEC-9D28-587C295ED5BE}"/>
              </a:ext>
            </a:extLst>
          </p:cNvPr>
          <p:cNvSpPr txBox="1"/>
          <p:nvPr/>
        </p:nvSpPr>
        <p:spPr>
          <a:xfrm>
            <a:off x="1942863" y="5298510"/>
            <a:ext cx="8304756" cy="369332"/>
          </a:xfrm>
          <a:prstGeom prst="rect">
            <a:avLst/>
          </a:prstGeom>
          <a:noFill/>
        </p:spPr>
        <p:txBody>
          <a:bodyPr wrap="square" rtlCol="0">
            <a:spAutoFit/>
          </a:bodyPr>
          <a:lstStyle/>
          <a:p>
            <a:r>
              <a:rPr lang="en-US" dirty="0"/>
              <a:t>And they live happily ever after.</a:t>
            </a:r>
          </a:p>
        </p:txBody>
      </p:sp>
      <p:pic>
        <p:nvPicPr>
          <p:cNvPr id="9" name="Picture 8" descr="Cutout man Isaac with folded arms.">
            <a:extLst>
              <a:ext uri="{FF2B5EF4-FFF2-40B4-BE49-F238E27FC236}">
                <a16:creationId xmlns:a16="http://schemas.microsoft.com/office/drawing/2014/main" id="{BBF9A6AB-8D9E-4847-9979-B10EB73E8FE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225186" y="1259383"/>
            <a:ext cx="1403197" cy="5598617"/>
          </a:xfrm>
          <a:prstGeom prst="rect">
            <a:avLst/>
          </a:prstGeom>
        </p:spPr>
      </p:pic>
      <p:pic>
        <p:nvPicPr>
          <p:cNvPr id="11" name="Picture 10" descr="Cutout woman Courtney with hands on hips side view.">
            <a:extLst>
              <a:ext uri="{FF2B5EF4-FFF2-40B4-BE49-F238E27FC236}">
                <a16:creationId xmlns:a16="http://schemas.microsoft.com/office/drawing/2014/main" id="{C4951335-6E63-484B-B7FC-1628DD40541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13343" y="1365337"/>
            <a:ext cx="1489887" cy="5492663"/>
          </a:xfrm>
          <a:prstGeom prst="rect">
            <a:avLst/>
          </a:prstGeom>
        </p:spPr>
      </p:pic>
      <p:sp>
        <p:nvSpPr>
          <p:cNvPr id="12" name="Speech Bubble: Rectangle 11">
            <a:extLst>
              <a:ext uri="{FF2B5EF4-FFF2-40B4-BE49-F238E27FC236}">
                <a16:creationId xmlns:a16="http://schemas.microsoft.com/office/drawing/2014/main" id="{1AA1D0CD-B54B-497E-85E7-D64CEAAC772A}"/>
              </a:ext>
            </a:extLst>
          </p:cNvPr>
          <p:cNvSpPr/>
          <p:nvPr/>
        </p:nvSpPr>
        <p:spPr>
          <a:xfrm>
            <a:off x="3995802" y="3476410"/>
            <a:ext cx="2956143" cy="690472"/>
          </a:xfrm>
          <a:prstGeom prst="wedgeRectCallout">
            <a:avLst>
              <a:gd name="adj1" fmla="val -88398"/>
              <a:gd name="adj2" fmla="val -15834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I forgive you. Where’s my hammer?</a:t>
            </a:r>
          </a:p>
        </p:txBody>
      </p:sp>
    </p:spTree>
    <p:extLst>
      <p:ext uri="{BB962C8B-B14F-4D97-AF65-F5344CB8AC3E}">
        <p14:creationId xmlns:p14="http://schemas.microsoft.com/office/powerpoint/2010/main" val="1830487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Cutout woman Courtney with hands on hips side view.">
            <a:extLst>
              <a:ext uri="{FF2B5EF4-FFF2-40B4-BE49-F238E27FC236}">
                <a16:creationId xmlns:a16="http://schemas.microsoft.com/office/drawing/2014/main" id="{930FAAA9-E334-4F38-9F2E-B2264198F0B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96767" y="1365337"/>
            <a:ext cx="1489887" cy="5492663"/>
          </a:xfrm>
          <a:prstGeom prst="rect">
            <a:avLst/>
          </a:prstGeom>
        </p:spPr>
      </p:pic>
      <p:sp>
        <p:nvSpPr>
          <p:cNvPr id="2" name="Title 1">
            <a:extLst>
              <a:ext uri="{FF2B5EF4-FFF2-40B4-BE49-F238E27FC236}">
                <a16:creationId xmlns:a16="http://schemas.microsoft.com/office/drawing/2014/main" id="{AE9E93CD-96CE-4E94-A328-35C32DDF7904}"/>
              </a:ext>
            </a:extLst>
          </p:cNvPr>
          <p:cNvSpPr>
            <a:spLocks noGrp="1"/>
          </p:cNvSpPr>
          <p:nvPr>
            <p:ph type="title"/>
          </p:nvPr>
        </p:nvSpPr>
        <p:spPr>
          <a:xfrm>
            <a:off x="1104900" y="308992"/>
            <a:ext cx="9980682" cy="864169"/>
          </a:xfrm>
        </p:spPr>
        <p:txBody>
          <a:bodyPr/>
          <a:lstStyle/>
          <a:p>
            <a:pPr algn="ctr"/>
            <a:r>
              <a:rPr lang="en-US" dirty="0"/>
              <a:t>Just a PS</a:t>
            </a:r>
          </a:p>
        </p:txBody>
      </p:sp>
      <p:sp>
        <p:nvSpPr>
          <p:cNvPr id="7" name="Speech Bubble: Rectangle 6">
            <a:extLst>
              <a:ext uri="{FF2B5EF4-FFF2-40B4-BE49-F238E27FC236}">
                <a16:creationId xmlns:a16="http://schemas.microsoft.com/office/drawing/2014/main" id="{A45D3034-4E91-4777-97F3-F0DB8E5FD94E}"/>
              </a:ext>
            </a:extLst>
          </p:cNvPr>
          <p:cNvSpPr/>
          <p:nvPr/>
        </p:nvSpPr>
        <p:spPr>
          <a:xfrm>
            <a:off x="3995802" y="2354893"/>
            <a:ext cx="2956143" cy="751562"/>
          </a:xfrm>
          <a:prstGeom prst="wedgeRectCallout">
            <a:avLst>
              <a:gd name="adj1" fmla="val -116193"/>
              <a:gd name="adj2" fmla="val -7707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If I say I will do something around the house, I </a:t>
            </a:r>
            <a:r>
              <a:rPr lang="en-US" i="1" dirty="0"/>
              <a:t>will</a:t>
            </a:r>
            <a:r>
              <a:rPr lang="en-US" dirty="0"/>
              <a:t> do it. </a:t>
            </a:r>
          </a:p>
        </p:txBody>
      </p:sp>
      <p:sp>
        <p:nvSpPr>
          <p:cNvPr id="8" name="Speech Bubble: Rectangle with Corners Rounded 7">
            <a:extLst>
              <a:ext uri="{FF2B5EF4-FFF2-40B4-BE49-F238E27FC236}">
                <a16:creationId xmlns:a16="http://schemas.microsoft.com/office/drawing/2014/main" id="{2218C6DC-3780-48BA-91F7-76D0CDE95C57}"/>
              </a:ext>
            </a:extLst>
          </p:cNvPr>
          <p:cNvSpPr/>
          <p:nvPr/>
        </p:nvSpPr>
        <p:spPr>
          <a:xfrm>
            <a:off x="6003098" y="3443052"/>
            <a:ext cx="2353661" cy="445778"/>
          </a:xfrm>
          <a:prstGeom prst="wedgeRoundRectCallout">
            <a:avLst>
              <a:gd name="adj1" fmla="val 123992"/>
              <a:gd name="adj2" fmla="val -294939"/>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Okay.</a:t>
            </a:r>
          </a:p>
        </p:txBody>
      </p:sp>
      <p:pic>
        <p:nvPicPr>
          <p:cNvPr id="9" name="Picture 8" descr="Cutout man Isaac with folded arms.">
            <a:extLst>
              <a:ext uri="{FF2B5EF4-FFF2-40B4-BE49-F238E27FC236}">
                <a16:creationId xmlns:a16="http://schemas.microsoft.com/office/drawing/2014/main" id="{BBF9A6AB-8D9E-4847-9979-B10EB73E8FE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225186" y="1259383"/>
            <a:ext cx="1403197" cy="5598617"/>
          </a:xfrm>
          <a:prstGeom prst="rect">
            <a:avLst/>
          </a:prstGeom>
        </p:spPr>
      </p:pic>
      <p:pic>
        <p:nvPicPr>
          <p:cNvPr id="13" name="Picture 12" descr="Cutout woman Courtney with folded arms.">
            <a:extLst>
              <a:ext uri="{FF2B5EF4-FFF2-40B4-BE49-F238E27FC236}">
                <a16:creationId xmlns:a16="http://schemas.microsoft.com/office/drawing/2014/main" id="{710FAA62-A253-4F28-AB75-C1157E48687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247620" y="1427966"/>
            <a:ext cx="1236806" cy="5300597"/>
          </a:xfrm>
          <a:prstGeom prst="rect">
            <a:avLst/>
          </a:prstGeom>
        </p:spPr>
      </p:pic>
      <p:sp>
        <p:nvSpPr>
          <p:cNvPr id="14" name="Speech Bubble: Rectangle 13">
            <a:extLst>
              <a:ext uri="{FF2B5EF4-FFF2-40B4-BE49-F238E27FC236}">
                <a16:creationId xmlns:a16="http://schemas.microsoft.com/office/drawing/2014/main" id="{F12B12EB-5736-4147-9DE1-AF2EF5864C9F}"/>
              </a:ext>
            </a:extLst>
          </p:cNvPr>
          <p:cNvSpPr/>
          <p:nvPr/>
        </p:nvSpPr>
        <p:spPr>
          <a:xfrm>
            <a:off x="4049750" y="4225428"/>
            <a:ext cx="2956143" cy="751562"/>
          </a:xfrm>
          <a:prstGeom prst="wedgeRectCallout">
            <a:avLst>
              <a:gd name="adj1" fmla="val -119159"/>
              <a:gd name="adj2" fmla="val -28938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You don’t need to remind me every six months.</a:t>
            </a:r>
          </a:p>
        </p:txBody>
      </p:sp>
      <p:sp>
        <p:nvSpPr>
          <p:cNvPr id="15" name="Speech Bubble: Rectangle with Corners Rounded 14">
            <a:extLst>
              <a:ext uri="{FF2B5EF4-FFF2-40B4-BE49-F238E27FC236}">
                <a16:creationId xmlns:a16="http://schemas.microsoft.com/office/drawing/2014/main" id="{CEF7065B-FF9A-482B-BF43-6B2D91B250AB}"/>
              </a:ext>
            </a:extLst>
          </p:cNvPr>
          <p:cNvSpPr/>
          <p:nvPr/>
        </p:nvSpPr>
        <p:spPr>
          <a:xfrm>
            <a:off x="6003098" y="5153456"/>
            <a:ext cx="2353661" cy="445778"/>
          </a:xfrm>
          <a:prstGeom prst="wedgeRoundRectCallout">
            <a:avLst>
              <a:gd name="adj1" fmla="val 126653"/>
              <a:gd name="adj2" fmla="val -550642"/>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t>
            </a:r>
          </a:p>
        </p:txBody>
      </p:sp>
    </p:spTree>
    <p:extLst>
      <p:ext uri="{BB962C8B-B14F-4D97-AF65-F5344CB8AC3E}">
        <p14:creationId xmlns:p14="http://schemas.microsoft.com/office/powerpoint/2010/main" val="24124367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0"/>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2" presetClass="entr" presetSubtype="4"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ppt_x"/>
                                          </p:val>
                                        </p:tav>
                                        <p:tav tm="100000">
                                          <p:val>
                                            <p:strVal val="#ppt_x"/>
                                          </p:val>
                                        </p:tav>
                                      </p:tavLst>
                                    </p:anim>
                                    <p:anim calcmode="lin" valueType="num">
                                      <p:cBhvr additive="base">
                                        <p:cTn id="12" dur="500" fill="hold"/>
                                        <p:tgtEl>
                                          <p:spTgt spid="15"/>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500" fill="hold"/>
                                        <p:tgtEl>
                                          <p:spTgt spid="14"/>
                                        </p:tgtEl>
                                        <p:attrNameLst>
                                          <p:attrName>ppt_x</p:attrName>
                                        </p:attrNameLst>
                                      </p:cBhvr>
                                      <p:tavLst>
                                        <p:tav tm="0">
                                          <p:val>
                                            <p:strVal val="#ppt_x"/>
                                          </p:val>
                                        </p:tav>
                                        <p:tav tm="100000">
                                          <p:val>
                                            <p:strVal val="#ppt_x"/>
                                          </p:val>
                                        </p:tav>
                                      </p:tavLst>
                                    </p:anim>
                                    <p:anim calcmode="lin" valueType="num">
                                      <p:cBhvr additive="base">
                                        <p:cTn id="16"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dirty="0"/>
              <a:t>Conflict: HE can’t get a simple YES or NO (What he expects)</a:t>
            </a:r>
          </a:p>
        </p:txBody>
      </p:sp>
      <p:pic>
        <p:nvPicPr>
          <p:cNvPr id="8" name="Picture 7" descr="Cutout woman Vicky smiling/talking with arm stretched out.">
            <a:extLst>
              <a:ext uri="{FF2B5EF4-FFF2-40B4-BE49-F238E27FC236}">
                <a16:creationId xmlns:a16="http://schemas.microsoft.com/office/drawing/2014/main" id="{E5C2FD1A-6509-4DF0-BB7E-C0CDFB0583E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22749"/>
          <a:stretch/>
        </p:blipFill>
        <p:spPr>
          <a:xfrm>
            <a:off x="3984" y="1858962"/>
            <a:ext cx="1843152" cy="4999038"/>
          </a:xfrm>
          <a:prstGeom prst="rect">
            <a:avLst/>
          </a:prstGeom>
        </p:spPr>
      </p:pic>
      <p:pic>
        <p:nvPicPr>
          <p:cNvPr id="11" name="Picture 10" descr="Cutout man Steve folded arms.">
            <a:extLst>
              <a:ext uri="{FF2B5EF4-FFF2-40B4-BE49-F238E27FC236}">
                <a16:creationId xmlns:a16="http://schemas.microsoft.com/office/drawing/2014/main" id="{920145DA-9F9C-424D-99B2-BBB439EBB3F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30446"/>
          <a:stretch/>
        </p:blipFill>
        <p:spPr>
          <a:xfrm flipH="1">
            <a:off x="9780549" y="1572364"/>
            <a:ext cx="2308304" cy="5285636"/>
          </a:xfrm>
          <a:prstGeom prst="rect">
            <a:avLst/>
          </a:prstGeom>
        </p:spPr>
      </p:pic>
      <p:sp>
        <p:nvSpPr>
          <p:cNvPr id="14" name="Speech Bubble: Rectangle 13">
            <a:extLst>
              <a:ext uri="{FF2B5EF4-FFF2-40B4-BE49-F238E27FC236}">
                <a16:creationId xmlns:a16="http://schemas.microsoft.com/office/drawing/2014/main" id="{25989DAB-3700-4437-8118-875C07433D6B}"/>
              </a:ext>
            </a:extLst>
          </p:cNvPr>
          <p:cNvSpPr/>
          <p:nvPr/>
        </p:nvSpPr>
        <p:spPr>
          <a:xfrm>
            <a:off x="3492766" y="1401250"/>
            <a:ext cx="5243932" cy="274320"/>
          </a:xfrm>
          <a:prstGeom prst="wedgeRectCallout">
            <a:avLst>
              <a:gd name="adj1" fmla="val 63831"/>
              <a:gd name="adj2" fmla="val 4121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I’m ordering pizza. You want some pizza?</a:t>
            </a:r>
          </a:p>
        </p:txBody>
      </p:sp>
      <p:grpSp>
        <p:nvGrpSpPr>
          <p:cNvPr id="6" name="Group 5">
            <a:extLst>
              <a:ext uri="{FF2B5EF4-FFF2-40B4-BE49-F238E27FC236}">
                <a16:creationId xmlns:a16="http://schemas.microsoft.com/office/drawing/2014/main" id="{BD6F027A-1DCE-44DE-811A-6FB111067BA3}"/>
              </a:ext>
            </a:extLst>
          </p:cNvPr>
          <p:cNvGrpSpPr/>
          <p:nvPr/>
        </p:nvGrpSpPr>
        <p:grpSpPr>
          <a:xfrm>
            <a:off x="3240109" y="2261233"/>
            <a:ext cx="5243932" cy="4587458"/>
            <a:chOff x="3240109" y="2261233"/>
            <a:chExt cx="5243932" cy="4587458"/>
          </a:xfrm>
        </p:grpSpPr>
        <p:sp>
          <p:nvSpPr>
            <p:cNvPr id="3" name="TextBox 2">
              <a:extLst>
                <a:ext uri="{FF2B5EF4-FFF2-40B4-BE49-F238E27FC236}">
                  <a16:creationId xmlns:a16="http://schemas.microsoft.com/office/drawing/2014/main" id="{6E826787-57DF-495D-9DA7-507AE3A05B19}"/>
                </a:ext>
              </a:extLst>
            </p:cNvPr>
            <p:cNvSpPr txBox="1"/>
            <p:nvPr/>
          </p:nvSpPr>
          <p:spPr>
            <a:xfrm>
              <a:off x="3240109" y="2261233"/>
              <a:ext cx="5243932" cy="646331"/>
            </a:xfrm>
            <a:prstGeom prst="rect">
              <a:avLst/>
            </a:prstGeom>
            <a:noFill/>
          </p:spPr>
          <p:txBody>
            <a:bodyPr wrap="square" rtlCol="0">
              <a:spAutoFit/>
            </a:bodyPr>
            <a:lstStyle/>
            <a:p>
              <a:r>
                <a:rPr lang="en-US" b="1" dirty="0"/>
                <a:t>Branch 1: </a:t>
              </a:r>
              <a:r>
                <a:rPr lang="en-US" dirty="0"/>
                <a:t>The binary answer is in the </a:t>
              </a:r>
              <a:r>
                <a:rPr lang="en-US" b="1" dirty="0"/>
                <a:t>affirmative</a:t>
              </a:r>
              <a:r>
                <a:rPr lang="en-US" dirty="0"/>
                <a:t>.</a:t>
              </a:r>
            </a:p>
            <a:p>
              <a:r>
                <a:rPr lang="en-US" b="1" dirty="0"/>
                <a:t>Branch 2: </a:t>
              </a:r>
              <a:r>
                <a:rPr lang="en-US" dirty="0"/>
                <a:t>The binary answer is in the </a:t>
              </a:r>
              <a:r>
                <a:rPr lang="en-US" b="1" dirty="0"/>
                <a:t>negative</a:t>
              </a:r>
              <a:r>
                <a:rPr lang="en-US" dirty="0"/>
                <a:t>.</a:t>
              </a:r>
            </a:p>
          </p:txBody>
        </p:sp>
        <p:pic>
          <p:nvPicPr>
            <p:cNvPr id="5" name="Picture 4">
              <a:extLst>
                <a:ext uri="{FF2B5EF4-FFF2-40B4-BE49-F238E27FC236}">
                  <a16:creationId xmlns:a16="http://schemas.microsoft.com/office/drawing/2014/main" id="{6B536B80-4838-4A30-A697-60ED012C6DE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60769" y="3075062"/>
              <a:ext cx="5202613" cy="3773629"/>
            </a:xfrm>
            <a:prstGeom prst="rect">
              <a:avLst/>
            </a:prstGeom>
          </p:spPr>
        </p:pic>
      </p:grpSp>
    </p:spTree>
    <p:extLst>
      <p:ext uri="{BB962C8B-B14F-4D97-AF65-F5344CB8AC3E}">
        <p14:creationId xmlns:p14="http://schemas.microsoft.com/office/powerpoint/2010/main" val="21882938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b="1" dirty="0"/>
              <a:t>Branch 1: </a:t>
            </a:r>
            <a:r>
              <a:rPr lang="en-US" sz="2400" dirty="0"/>
              <a:t>The binary answer is in the </a:t>
            </a:r>
            <a:r>
              <a:rPr lang="en-US" sz="2400" b="1" dirty="0"/>
              <a:t>affirmative</a:t>
            </a:r>
            <a:r>
              <a:rPr lang="en-US" sz="2400" dirty="0"/>
              <a:t>.</a:t>
            </a:r>
          </a:p>
        </p:txBody>
      </p:sp>
      <p:pic>
        <p:nvPicPr>
          <p:cNvPr id="8" name="Picture 7" descr="Cutout woman Vicky smiling/talking with arm stretched out.">
            <a:extLst>
              <a:ext uri="{FF2B5EF4-FFF2-40B4-BE49-F238E27FC236}">
                <a16:creationId xmlns:a16="http://schemas.microsoft.com/office/drawing/2014/main" id="{E5C2FD1A-6509-4DF0-BB7E-C0CDFB0583E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22749"/>
          <a:stretch/>
        </p:blipFill>
        <p:spPr>
          <a:xfrm>
            <a:off x="3984" y="1858962"/>
            <a:ext cx="1843152" cy="4999038"/>
          </a:xfrm>
          <a:prstGeom prst="rect">
            <a:avLst/>
          </a:prstGeom>
        </p:spPr>
      </p:pic>
      <p:pic>
        <p:nvPicPr>
          <p:cNvPr id="11" name="Picture 10" descr="Cutout man Steve folded arms.">
            <a:extLst>
              <a:ext uri="{FF2B5EF4-FFF2-40B4-BE49-F238E27FC236}">
                <a16:creationId xmlns:a16="http://schemas.microsoft.com/office/drawing/2014/main" id="{920145DA-9F9C-424D-99B2-BBB439EBB3F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30446"/>
          <a:stretch/>
        </p:blipFill>
        <p:spPr>
          <a:xfrm flipH="1">
            <a:off x="9780549" y="1572364"/>
            <a:ext cx="2308304" cy="5285636"/>
          </a:xfrm>
          <a:prstGeom prst="rect">
            <a:avLst/>
          </a:prstGeom>
        </p:spPr>
      </p:pic>
      <p:sp>
        <p:nvSpPr>
          <p:cNvPr id="13" name="Speech Bubble: Rectangle with Corners Rounded 12">
            <a:extLst>
              <a:ext uri="{FF2B5EF4-FFF2-40B4-BE49-F238E27FC236}">
                <a16:creationId xmlns:a16="http://schemas.microsoft.com/office/drawing/2014/main" id="{AB004659-DBD8-4777-927E-385562996BD6}"/>
              </a:ext>
            </a:extLst>
          </p:cNvPr>
          <p:cNvSpPr/>
          <p:nvPr/>
        </p:nvSpPr>
        <p:spPr>
          <a:xfrm>
            <a:off x="2890987" y="1764543"/>
            <a:ext cx="5243933" cy="274320"/>
          </a:xfrm>
          <a:prstGeom prst="wedgeRoundRectCallout">
            <a:avLst>
              <a:gd name="adj1" fmla="val -64137"/>
              <a:gd name="adj2" fmla="val -6033"/>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Yes. I’d love some. Thanks.</a:t>
            </a:r>
          </a:p>
        </p:txBody>
      </p:sp>
      <p:sp>
        <p:nvSpPr>
          <p:cNvPr id="14" name="Speech Bubble: Rectangle 13">
            <a:extLst>
              <a:ext uri="{FF2B5EF4-FFF2-40B4-BE49-F238E27FC236}">
                <a16:creationId xmlns:a16="http://schemas.microsoft.com/office/drawing/2014/main" id="{25989DAB-3700-4437-8118-875C07433D6B}"/>
              </a:ext>
            </a:extLst>
          </p:cNvPr>
          <p:cNvSpPr/>
          <p:nvPr/>
        </p:nvSpPr>
        <p:spPr>
          <a:xfrm>
            <a:off x="3492766" y="1401250"/>
            <a:ext cx="5243932" cy="274320"/>
          </a:xfrm>
          <a:prstGeom prst="wedgeRectCallout">
            <a:avLst>
              <a:gd name="adj1" fmla="val 63831"/>
              <a:gd name="adj2" fmla="val 4121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I’m ordering pizza. You want some pizza?</a:t>
            </a:r>
          </a:p>
        </p:txBody>
      </p:sp>
    </p:spTree>
    <p:extLst>
      <p:ext uri="{BB962C8B-B14F-4D97-AF65-F5344CB8AC3E}">
        <p14:creationId xmlns:p14="http://schemas.microsoft.com/office/powerpoint/2010/main" val="41478625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b="1" dirty="0"/>
              <a:t>Branch 1: </a:t>
            </a:r>
            <a:r>
              <a:rPr lang="en-US" sz="2400" dirty="0"/>
              <a:t>The binary answer is in the </a:t>
            </a:r>
            <a:r>
              <a:rPr lang="en-US" sz="2400" b="1" dirty="0"/>
              <a:t>affirmative</a:t>
            </a:r>
            <a:r>
              <a:rPr lang="en-US" sz="2400" dirty="0"/>
              <a:t>. (What he expects)</a:t>
            </a:r>
          </a:p>
        </p:txBody>
      </p:sp>
      <p:pic>
        <p:nvPicPr>
          <p:cNvPr id="4" name="Picture 3">
            <a:extLst>
              <a:ext uri="{FF2B5EF4-FFF2-40B4-BE49-F238E27FC236}">
                <a16:creationId xmlns:a16="http://schemas.microsoft.com/office/drawing/2014/main" id="{1766787C-7ABA-4F67-879B-E7C6A18241E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59522" y="2631570"/>
            <a:ext cx="6021422" cy="3385630"/>
          </a:xfrm>
          <a:prstGeom prst="rect">
            <a:avLst/>
          </a:prstGeom>
        </p:spPr>
      </p:pic>
      <p:pic>
        <p:nvPicPr>
          <p:cNvPr id="8" name="Picture 7" descr="Cutout woman Vicky smiling/talking with arm stretched out.">
            <a:extLst>
              <a:ext uri="{FF2B5EF4-FFF2-40B4-BE49-F238E27FC236}">
                <a16:creationId xmlns:a16="http://schemas.microsoft.com/office/drawing/2014/main" id="{A9CC0A9C-C39C-444F-AEEB-ED04B7F422C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22749"/>
          <a:stretch/>
        </p:blipFill>
        <p:spPr>
          <a:xfrm>
            <a:off x="3984" y="1858962"/>
            <a:ext cx="1843152" cy="4999038"/>
          </a:xfrm>
          <a:prstGeom prst="rect">
            <a:avLst/>
          </a:prstGeom>
        </p:spPr>
      </p:pic>
      <p:pic>
        <p:nvPicPr>
          <p:cNvPr id="5" name="Picture 4">
            <a:extLst>
              <a:ext uri="{FF2B5EF4-FFF2-40B4-BE49-F238E27FC236}">
                <a16:creationId xmlns:a16="http://schemas.microsoft.com/office/drawing/2014/main" id="{E657C90B-B2AE-49BD-B75A-74ADC80DD3B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514" y="1173162"/>
            <a:ext cx="1595336" cy="1757361"/>
          </a:xfrm>
          <a:prstGeom prst="rect">
            <a:avLst/>
          </a:prstGeom>
        </p:spPr>
      </p:pic>
      <p:pic>
        <p:nvPicPr>
          <p:cNvPr id="9" name="Picture 8" descr="Cutout man Steve folded arms.">
            <a:extLst>
              <a:ext uri="{FF2B5EF4-FFF2-40B4-BE49-F238E27FC236}">
                <a16:creationId xmlns:a16="http://schemas.microsoft.com/office/drawing/2014/main" id="{8E43F2C0-26BD-4F00-B9CA-B51C5E43EBC7}"/>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b="30446"/>
          <a:stretch/>
        </p:blipFill>
        <p:spPr>
          <a:xfrm flipH="1">
            <a:off x="9780549" y="1572364"/>
            <a:ext cx="2308304" cy="5285636"/>
          </a:xfrm>
          <a:prstGeom prst="rect">
            <a:avLst/>
          </a:prstGeom>
        </p:spPr>
      </p:pic>
      <p:pic>
        <p:nvPicPr>
          <p:cNvPr id="7" name="Picture 6">
            <a:extLst>
              <a:ext uri="{FF2B5EF4-FFF2-40B4-BE49-F238E27FC236}">
                <a16:creationId xmlns:a16="http://schemas.microsoft.com/office/drawing/2014/main" id="{676290FE-4280-4CEA-9ADF-575D2B6C513F}"/>
              </a:ext>
            </a:extLst>
          </p:cNvPr>
          <p:cNvPicPr>
            <a:picLocks noChangeAspect="1"/>
          </p:cNvPicPr>
          <p:nvPr/>
        </p:nvPicPr>
        <p:blipFill rotWithShape="1">
          <a:blip r:embed="rId7">
            <a:extLst>
              <a:ext uri="{28A0092B-C50C-407E-A947-70E740481C1C}">
                <a14:useLocalDpi xmlns:a14="http://schemas.microsoft.com/office/drawing/2010/main" val="0"/>
              </a:ext>
            </a:extLst>
          </a:blip>
          <a:srcRect b="16830"/>
          <a:stretch/>
        </p:blipFill>
        <p:spPr>
          <a:xfrm>
            <a:off x="10287914" y="1040491"/>
            <a:ext cx="1595336" cy="1591079"/>
          </a:xfrm>
          <a:prstGeom prst="rect">
            <a:avLst/>
          </a:prstGeom>
        </p:spPr>
      </p:pic>
      <p:sp>
        <p:nvSpPr>
          <p:cNvPr id="10" name="TextBox 9">
            <a:extLst>
              <a:ext uri="{FF2B5EF4-FFF2-40B4-BE49-F238E27FC236}">
                <a16:creationId xmlns:a16="http://schemas.microsoft.com/office/drawing/2014/main" id="{1A319EB0-83E2-40C8-A989-7A9A784F8498}"/>
              </a:ext>
            </a:extLst>
          </p:cNvPr>
          <p:cNvSpPr txBox="1"/>
          <p:nvPr/>
        </p:nvSpPr>
        <p:spPr>
          <a:xfrm>
            <a:off x="3129922" y="1466699"/>
            <a:ext cx="5243932" cy="400110"/>
          </a:xfrm>
          <a:prstGeom prst="rect">
            <a:avLst/>
          </a:prstGeom>
          <a:noFill/>
        </p:spPr>
        <p:txBody>
          <a:bodyPr wrap="square" rtlCol="0">
            <a:spAutoFit/>
          </a:bodyPr>
          <a:lstStyle/>
          <a:p>
            <a:r>
              <a:rPr lang="en-US" sz="2000" b="1" dirty="0"/>
              <a:t>HE and SHE enjoy yummy pizza together.</a:t>
            </a:r>
            <a:endParaRPr lang="en-US" sz="2000" dirty="0"/>
          </a:p>
        </p:txBody>
      </p:sp>
    </p:spTree>
    <p:extLst>
      <p:ext uri="{BB962C8B-B14F-4D97-AF65-F5344CB8AC3E}">
        <p14:creationId xmlns:p14="http://schemas.microsoft.com/office/powerpoint/2010/main" val="2792060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b="1" dirty="0"/>
              <a:t>Branch 2: </a:t>
            </a:r>
            <a:r>
              <a:rPr lang="en-US" sz="2400" dirty="0"/>
              <a:t>The binary answer is in the </a:t>
            </a:r>
            <a:r>
              <a:rPr lang="en-US" sz="2400" b="1" dirty="0"/>
              <a:t>negative</a:t>
            </a:r>
            <a:r>
              <a:rPr lang="en-US" sz="2400" dirty="0"/>
              <a:t>.</a:t>
            </a:r>
          </a:p>
        </p:txBody>
      </p:sp>
      <p:pic>
        <p:nvPicPr>
          <p:cNvPr id="8" name="Picture 7" descr="Cutout woman Vicky smiling/talking with arm stretched out.">
            <a:extLst>
              <a:ext uri="{FF2B5EF4-FFF2-40B4-BE49-F238E27FC236}">
                <a16:creationId xmlns:a16="http://schemas.microsoft.com/office/drawing/2014/main" id="{E5C2FD1A-6509-4DF0-BB7E-C0CDFB0583E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22749"/>
          <a:stretch/>
        </p:blipFill>
        <p:spPr>
          <a:xfrm>
            <a:off x="3984" y="1858962"/>
            <a:ext cx="1843152" cy="4999038"/>
          </a:xfrm>
          <a:prstGeom prst="rect">
            <a:avLst/>
          </a:prstGeom>
        </p:spPr>
      </p:pic>
      <p:pic>
        <p:nvPicPr>
          <p:cNvPr id="11" name="Picture 10" descr="Cutout man Steve folded arms.">
            <a:extLst>
              <a:ext uri="{FF2B5EF4-FFF2-40B4-BE49-F238E27FC236}">
                <a16:creationId xmlns:a16="http://schemas.microsoft.com/office/drawing/2014/main" id="{920145DA-9F9C-424D-99B2-BBB439EBB3F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30446"/>
          <a:stretch/>
        </p:blipFill>
        <p:spPr>
          <a:xfrm flipH="1">
            <a:off x="9780549" y="1572364"/>
            <a:ext cx="2308304" cy="5285636"/>
          </a:xfrm>
          <a:prstGeom prst="rect">
            <a:avLst/>
          </a:prstGeom>
        </p:spPr>
      </p:pic>
      <p:sp>
        <p:nvSpPr>
          <p:cNvPr id="13" name="Speech Bubble: Rectangle with Corners Rounded 12">
            <a:extLst>
              <a:ext uri="{FF2B5EF4-FFF2-40B4-BE49-F238E27FC236}">
                <a16:creationId xmlns:a16="http://schemas.microsoft.com/office/drawing/2014/main" id="{AB004659-DBD8-4777-927E-385562996BD6}"/>
              </a:ext>
            </a:extLst>
          </p:cNvPr>
          <p:cNvSpPr/>
          <p:nvPr/>
        </p:nvSpPr>
        <p:spPr>
          <a:xfrm>
            <a:off x="2890987" y="1764543"/>
            <a:ext cx="5243933" cy="274320"/>
          </a:xfrm>
          <a:prstGeom prst="wedgeRoundRectCallout">
            <a:avLst>
              <a:gd name="adj1" fmla="val -64137"/>
              <a:gd name="adj2" fmla="val -6033"/>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No, thanks. Not super hungry just now.</a:t>
            </a:r>
          </a:p>
        </p:txBody>
      </p:sp>
      <p:sp>
        <p:nvSpPr>
          <p:cNvPr id="14" name="Speech Bubble: Rectangle 13">
            <a:extLst>
              <a:ext uri="{FF2B5EF4-FFF2-40B4-BE49-F238E27FC236}">
                <a16:creationId xmlns:a16="http://schemas.microsoft.com/office/drawing/2014/main" id="{25989DAB-3700-4437-8118-875C07433D6B}"/>
              </a:ext>
            </a:extLst>
          </p:cNvPr>
          <p:cNvSpPr/>
          <p:nvPr/>
        </p:nvSpPr>
        <p:spPr>
          <a:xfrm>
            <a:off x="3492766" y="1401250"/>
            <a:ext cx="5243932" cy="274320"/>
          </a:xfrm>
          <a:prstGeom prst="wedgeRectCallout">
            <a:avLst>
              <a:gd name="adj1" fmla="val 63831"/>
              <a:gd name="adj2" fmla="val 4121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I’m ordering pizza. You want some pizza?</a:t>
            </a:r>
          </a:p>
        </p:txBody>
      </p:sp>
    </p:spTree>
    <p:extLst>
      <p:ext uri="{BB962C8B-B14F-4D97-AF65-F5344CB8AC3E}">
        <p14:creationId xmlns:p14="http://schemas.microsoft.com/office/powerpoint/2010/main" val="38194513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BC23D0-97F4-420A-AFAE-F8F7108CF12C}"/>
              </a:ext>
            </a:extLst>
          </p:cNvPr>
          <p:cNvSpPr>
            <a:spLocks noGrp="1"/>
          </p:cNvSpPr>
          <p:nvPr>
            <p:ph type="title"/>
          </p:nvPr>
        </p:nvSpPr>
        <p:spPr/>
        <p:txBody>
          <a:bodyPr/>
          <a:lstStyle/>
          <a:p>
            <a:r>
              <a:rPr lang="en-US" dirty="0"/>
              <a:t>Ten Characteristics of Good Dialogue…</a:t>
            </a:r>
          </a:p>
        </p:txBody>
      </p:sp>
      <p:sp>
        <p:nvSpPr>
          <p:cNvPr id="3" name="Content Placeholder 2">
            <a:extLst>
              <a:ext uri="{FF2B5EF4-FFF2-40B4-BE49-F238E27FC236}">
                <a16:creationId xmlns:a16="http://schemas.microsoft.com/office/drawing/2014/main" id="{1B75806B-7072-49FD-9681-12391A7D11CE}"/>
              </a:ext>
            </a:extLst>
          </p:cNvPr>
          <p:cNvSpPr>
            <a:spLocks noGrp="1"/>
          </p:cNvSpPr>
          <p:nvPr>
            <p:ph idx="1"/>
          </p:nvPr>
        </p:nvSpPr>
        <p:spPr>
          <a:xfrm>
            <a:off x="1104899" y="1423685"/>
            <a:ext cx="10492934" cy="5220183"/>
          </a:xfrm>
        </p:spPr>
        <p:txBody>
          <a:bodyPr>
            <a:noAutofit/>
          </a:bodyPr>
          <a:lstStyle/>
          <a:p>
            <a:pPr marL="457200" indent="-457200">
              <a:lnSpc>
                <a:spcPct val="114000"/>
              </a:lnSpc>
              <a:spcBef>
                <a:spcPts val="200"/>
              </a:spcBef>
              <a:buFont typeface="+mj-lt"/>
              <a:buAutoNum type="arabicPeriod"/>
            </a:pPr>
            <a:r>
              <a:rPr lang="en-US" sz="2200" dirty="0"/>
              <a:t>has a purpose</a:t>
            </a:r>
          </a:p>
          <a:p>
            <a:pPr marL="457200" indent="-457200">
              <a:lnSpc>
                <a:spcPct val="114000"/>
              </a:lnSpc>
              <a:spcBef>
                <a:spcPts val="200"/>
              </a:spcBef>
              <a:buFont typeface="+mj-lt"/>
              <a:buAutoNum type="arabicPeriod"/>
            </a:pPr>
            <a:r>
              <a:rPr lang="en-US" sz="2200" dirty="0"/>
              <a:t>is not weighed down by exposition</a:t>
            </a:r>
          </a:p>
          <a:p>
            <a:pPr marL="457200" indent="-457200">
              <a:lnSpc>
                <a:spcPct val="114000"/>
              </a:lnSpc>
              <a:spcBef>
                <a:spcPts val="200"/>
              </a:spcBef>
              <a:buFont typeface="+mj-lt"/>
              <a:buAutoNum type="arabicPeriod"/>
            </a:pPr>
            <a:r>
              <a:rPr lang="en-US" sz="2200" dirty="0"/>
              <a:t>without sounding </a:t>
            </a:r>
            <a:r>
              <a:rPr lang="en-US" sz="2200" i="1" dirty="0"/>
              <a:t>precisely</a:t>
            </a:r>
            <a:r>
              <a:rPr lang="en-US" sz="2200" dirty="0"/>
              <a:t> like the way people talk in real-life, </a:t>
            </a:r>
            <a:r>
              <a:rPr lang="en-US" sz="2200" i="1" dirty="0"/>
              <a:t>evokes</a:t>
            </a:r>
            <a:r>
              <a:rPr lang="en-US" sz="2200" dirty="0"/>
              <a:t> the way people actually talk</a:t>
            </a:r>
          </a:p>
          <a:p>
            <a:pPr marL="457200" indent="-457200">
              <a:lnSpc>
                <a:spcPct val="114000"/>
              </a:lnSpc>
              <a:spcBef>
                <a:spcPts val="200"/>
              </a:spcBef>
              <a:buFont typeface="+mj-lt"/>
              <a:buAutoNum type="arabicPeriod"/>
            </a:pPr>
            <a:r>
              <a:rPr lang="en-US" sz="2200" dirty="0"/>
              <a:t>doesn’t use too many ‘</a:t>
            </a:r>
            <a:r>
              <a:rPr lang="en-US" sz="2200" dirty="0" err="1"/>
              <a:t>ly</a:t>
            </a:r>
            <a:r>
              <a:rPr lang="en-US" sz="2200" dirty="0"/>
              <a:t>’ adverbs</a:t>
            </a:r>
          </a:p>
          <a:p>
            <a:pPr marL="457200" indent="-457200">
              <a:lnSpc>
                <a:spcPct val="114000"/>
              </a:lnSpc>
              <a:spcBef>
                <a:spcPts val="200"/>
              </a:spcBef>
              <a:buFont typeface="+mj-lt"/>
              <a:buAutoNum type="arabicPeriod"/>
            </a:pPr>
            <a:r>
              <a:rPr lang="en-US" sz="2200" dirty="0"/>
              <a:t>Isn’t redundant</a:t>
            </a:r>
          </a:p>
          <a:p>
            <a:pPr marL="457200" indent="-457200">
              <a:lnSpc>
                <a:spcPct val="114000"/>
              </a:lnSpc>
              <a:spcBef>
                <a:spcPts val="200"/>
              </a:spcBef>
              <a:buFont typeface="+mj-lt"/>
              <a:buAutoNum type="arabicPeriod"/>
            </a:pPr>
            <a:r>
              <a:rPr lang="en-US" sz="2200" dirty="0"/>
              <a:t>goes easy on exclamations, exhortations, &amp; aposiopesis</a:t>
            </a:r>
          </a:p>
          <a:p>
            <a:pPr marL="457200" indent="-457200">
              <a:lnSpc>
                <a:spcPct val="114000"/>
              </a:lnSpc>
              <a:spcBef>
                <a:spcPts val="200"/>
              </a:spcBef>
              <a:buFont typeface="+mj-lt"/>
              <a:buAutoNum type="arabicPeriod"/>
            </a:pPr>
            <a:r>
              <a:rPr lang="en-US" sz="2200" dirty="0"/>
              <a:t>is boosted by dialogue tags, gestures, and action, to easily follow who is speaking</a:t>
            </a:r>
          </a:p>
          <a:p>
            <a:pPr marL="457200" indent="-457200">
              <a:lnSpc>
                <a:spcPct val="114000"/>
              </a:lnSpc>
              <a:spcBef>
                <a:spcPts val="200"/>
              </a:spcBef>
              <a:buFont typeface="+mj-lt"/>
              <a:buAutoNum type="arabicPeriod"/>
            </a:pPr>
            <a:r>
              <a:rPr lang="en-US" sz="2200" dirty="0"/>
              <a:t>reveals personality, and characters only very rarely say precisely what they are thinking (never “On the Nose”)</a:t>
            </a:r>
          </a:p>
          <a:p>
            <a:pPr marL="457200" indent="-457200">
              <a:lnSpc>
                <a:spcPct val="114000"/>
              </a:lnSpc>
              <a:spcBef>
                <a:spcPts val="200"/>
              </a:spcBef>
              <a:buFont typeface="+mj-lt"/>
              <a:buAutoNum type="arabicPeriod"/>
            </a:pPr>
            <a:r>
              <a:rPr lang="en-US" sz="2200" dirty="0"/>
              <a:t>occasionally employs accurate jargon, dialect, and drops some words</a:t>
            </a:r>
          </a:p>
          <a:p>
            <a:pPr marL="457200" indent="-457200">
              <a:lnSpc>
                <a:spcPct val="114000"/>
              </a:lnSpc>
              <a:spcBef>
                <a:spcPts val="200"/>
              </a:spcBef>
              <a:buFont typeface="+mj-lt"/>
              <a:buAutoNum type="arabicPeriod"/>
            </a:pPr>
            <a:r>
              <a:rPr lang="en-US" sz="2200" dirty="0"/>
              <a:t>sounds unique for every character</a:t>
            </a:r>
          </a:p>
        </p:txBody>
      </p:sp>
    </p:spTree>
    <p:extLst>
      <p:ext uri="{BB962C8B-B14F-4D97-AF65-F5344CB8AC3E}">
        <p14:creationId xmlns:p14="http://schemas.microsoft.com/office/powerpoint/2010/main" val="18979878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b="1" dirty="0"/>
              <a:t>Branch 2: </a:t>
            </a:r>
            <a:r>
              <a:rPr lang="en-US" sz="2400" dirty="0"/>
              <a:t>The binary answer is in the </a:t>
            </a:r>
            <a:r>
              <a:rPr lang="en-US" sz="2400" b="1" dirty="0"/>
              <a:t>negative</a:t>
            </a:r>
            <a:r>
              <a:rPr lang="en-US" sz="2400" dirty="0"/>
              <a:t>. (What he expects)</a:t>
            </a:r>
          </a:p>
        </p:txBody>
      </p:sp>
      <p:pic>
        <p:nvPicPr>
          <p:cNvPr id="4" name="Picture 3">
            <a:extLst>
              <a:ext uri="{FF2B5EF4-FFF2-40B4-BE49-F238E27FC236}">
                <a16:creationId xmlns:a16="http://schemas.microsoft.com/office/drawing/2014/main" id="{1766787C-7ABA-4F67-879B-E7C6A18241E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29582" y="2874124"/>
            <a:ext cx="6021422" cy="3385630"/>
          </a:xfrm>
          <a:prstGeom prst="rect">
            <a:avLst/>
          </a:prstGeom>
        </p:spPr>
      </p:pic>
      <p:pic>
        <p:nvPicPr>
          <p:cNvPr id="8" name="Picture 7" descr="Cutout woman Vicky smiling/talking with arm stretched out.">
            <a:extLst>
              <a:ext uri="{FF2B5EF4-FFF2-40B4-BE49-F238E27FC236}">
                <a16:creationId xmlns:a16="http://schemas.microsoft.com/office/drawing/2014/main" id="{A9CC0A9C-C39C-444F-AEEB-ED04B7F422C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22749"/>
          <a:stretch/>
        </p:blipFill>
        <p:spPr>
          <a:xfrm>
            <a:off x="3984" y="1858962"/>
            <a:ext cx="1843152" cy="4999038"/>
          </a:xfrm>
          <a:prstGeom prst="rect">
            <a:avLst/>
          </a:prstGeom>
        </p:spPr>
      </p:pic>
      <p:pic>
        <p:nvPicPr>
          <p:cNvPr id="9" name="Picture 8" descr="Cutout man Steve folded arms.">
            <a:extLst>
              <a:ext uri="{FF2B5EF4-FFF2-40B4-BE49-F238E27FC236}">
                <a16:creationId xmlns:a16="http://schemas.microsoft.com/office/drawing/2014/main" id="{8E43F2C0-26BD-4F00-B9CA-B51C5E43EBC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30446"/>
          <a:stretch/>
        </p:blipFill>
        <p:spPr>
          <a:xfrm flipH="1">
            <a:off x="9780549" y="1572364"/>
            <a:ext cx="2308304" cy="5285636"/>
          </a:xfrm>
          <a:prstGeom prst="rect">
            <a:avLst/>
          </a:prstGeom>
        </p:spPr>
      </p:pic>
      <p:sp>
        <p:nvSpPr>
          <p:cNvPr id="10" name="TextBox 9">
            <a:extLst>
              <a:ext uri="{FF2B5EF4-FFF2-40B4-BE49-F238E27FC236}">
                <a16:creationId xmlns:a16="http://schemas.microsoft.com/office/drawing/2014/main" id="{3596006D-19F2-4554-9D9B-78284C6EAC57}"/>
              </a:ext>
            </a:extLst>
          </p:cNvPr>
          <p:cNvSpPr txBox="1"/>
          <p:nvPr/>
        </p:nvSpPr>
        <p:spPr>
          <a:xfrm>
            <a:off x="3129922" y="1466699"/>
            <a:ext cx="6121082" cy="707886"/>
          </a:xfrm>
          <a:prstGeom prst="rect">
            <a:avLst/>
          </a:prstGeom>
          <a:noFill/>
        </p:spPr>
        <p:txBody>
          <a:bodyPr wrap="square" rtlCol="0">
            <a:spAutoFit/>
          </a:bodyPr>
          <a:lstStyle/>
          <a:p>
            <a:r>
              <a:rPr lang="en-US" sz="2000" b="1" dirty="0"/>
              <a:t>HE enjoys yummy pizza by himself, SHE is happy, and life is good.</a:t>
            </a:r>
            <a:endParaRPr lang="en-US" sz="2000" dirty="0"/>
          </a:p>
        </p:txBody>
      </p:sp>
      <p:pic>
        <p:nvPicPr>
          <p:cNvPr id="11" name="Picture 10">
            <a:extLst>
              <a:ext uri="{FF2B5EF4-FFF2-40B4-BE49-F238E27FC236}">
                <a16:creationId xmlns:a16="http://schemas.microsoft.com/office/drawing/2014/main" id="{CF2FEF15-5875-47CA-9205-476A9B29040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514" y="1173162"/>
            <a:ext cx="1595336" cy="1757361"/>
          </a:xfrm>
          <a:prstGeom prst="rect">
            <a:avLst/>
          </a:prstGeom>
        </p:spPr>
      </p:pic>
      <p:pic>
        <p:nvPicPr>
          <p:cNvPr id="12" name="Picture 11">
            <a:extLst>
              <a:ext uri="{FF2B5EF4-FFF2-40B4-BE49-F238E27FC236}">
                <a16:creationId xmlns:a16="http://schemas.microsoft.com/office/drawing/2014/main" id="{1FF48861-AFB7-418B-B223-1BE68E0FA461}"/>
              </a:ext>
            </a:extLst>
          </p:cNvPr>
          <p:cNvPicPr>
            <a:picLocks noChangeAspect="1"/>
          </p:cNvPicPr>
          <p:nvPr/>
        </p:nvPicPr>
        <p:blipFill rotWithShape="1">
          <a:blip r:embed="rId7">
            <a:extLst>
              <a:ext uri="{28A0092B-C50C-407E-A947-70E740481C1C}">
                <a14:useLocalDpi xmlns:a14="http://schemas.microsoft.com/office/drawing/2010/main" val="0"/>
              </a:ext>
            </a:extLst>
          </a:blip>
          <a:srcRect b="16830"/>
          <a:stretch/>
        </p:blipFill>
        <p:spPr>
          <a:xfrm>
            <a:off x="10287914" y="1040491"/>
            <a:ext cx="1595336" cy="1591079"/>
          </a:xfrm>
          <a:prstGeom prst="rect">
            <a:avLst/>
          </a:prstGeom>
        </p:spPr>
      </p:pic>
    </p:spTree>
    <p:extLst>
      <p:ext uri="{BB962C8B-B14F-4D97-AF65-F5344CB8AC3E}">
        <p14:creationId xmlns:p14="http://schemas.microsoft.com/office/powerpoint/2010/main" val="20019398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b="1" dirty="0"/>
              <a:t>Branch 3: </a:t>
            </a:r>
            <a:r>
              <a:rPr lang="en-US" sz="2400" dirty="0"/>
              <a:t>The binary answer is </a:t>
            </a:r>
            <a:r>
              <a:rPr lang="en-US" sz="2400" b="1" u="sng" dirty="0"/>
              <a:t>unobtainable</a:t>
            </a:r>
            <a:r>
              <a:rPr lang="en-US" sz="2400" dirty="0"/>
              <a:t>. (What actually happens)</a:t>
            </a:r>
          </a:p>
        </p:txBody>
      </p:sp>
      <p:pic>
        <p:nvPicPr>
          <p:cNvPr id="8" name="Picture 7" descr="Cutout woman Vicky smiling/talking with arm stretched out.">
            <a:extLst>
              <a:ext uri="{FF2B5EF4-FFF2-40B4-BE49-F238E27FC236}">
                <a16:creationId xmlns:a16="http://schemas.microsoft.com/office/drawing/2014/main" id="{E5C2FD1A-6509-4DF0-BB7E-C0CDFB0583E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22749"/>
          <a:stretch/>
        </p:blipFill>
        <p:spPr>
          <a:xfrm>
            <a:off x="3984" y="1858962"/>
            <a:ext cx="1843152" cy="4999038"/>
          </a:xfrm>
          <a:prstGeom prst="rect">
            <a:avLst/>
          </a:prstGeom>
        </p:spPr>
      </p:pic>
      <p:pic>
        <p:nvPicPr>
          <p:cNvPr id="11" name="Picture 10" descr="Cutout man Steve folded arms.">
            <a:extLst>
              <a:ext uri="{FF2B5EF4-FFF2-40B4-BE49-F238E27FC236}">
                <a16:creationId xmlns:a16="http://schemas.microsoft.com/office/drawing/2014/main" id="{920145DA-9F9C-424D-99B2-BBB439EBB3F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30446"/>
          <a:stretch/>
        </p:blipFill>
        <p:spPr>
          <a:xfrm flipH="1">
            <a:off x="9780549" y="1572364"/>
            <a:ext cx="2308304" cy="5285636"/>
          </a:xfrm>
          <a:prstGeom prst="rect">
            <a:avLst/>
          </a:prstGeom>
        </p:spPr>
      </p:pic>
      <p:sp>
        <p:nvSpPr>
          <p:cNvPr id="15" name="Speech Bubble: Rectangle with Corners Rounded 14">
            <a:extLst>
              <a:ext uri="{FF2B5EF4-FFF2-40B4-BE49-F238E27FC236}">
                <a16:creationId xmlns:a16="http://schemas.microsoft.com/office/drawing/2014/main" id="{F77B270C-E717-468D-8C24-4E6F8A8E0F18}"/>
              </a:ext>
            </a:extLst>
          </p:cNvPr>
          <p:cNvSpPr/>
          <p:nvPr/>
        </p:nvSpPr>
        <p:spPr>
          <a:xfrm>
            <a:off x="2890987" y="1764543"/>
            <a:ext cx="5243933" cy="274320"/>
          </a:xfrm>
          <a:prstGeom prst="wedgeRoundRectCallout">
            <a:avLst>
              <a:gd name="adj1" fmla="val -64137"/>
              <a:gd name="adj2" fmla="val -6033"/>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Where are you ordering from?</a:t>
            </a:r>
          </a:p>
        </p:txBody>
      </p:sp>
      <p:sp>
        <p:nvSpPr>
          <p:cNvPr id="16" name="Speech Bubble: Rectangle 15">
            <a:extLst>
              <a:ext uri="{FF2B5EF4-FFF2-40B4-BE49-F238E27FC236}">
                <a16:creationId xmlns:a16="http://schemas.microsoft.com/office/drawing/2014/main" id="{823153AD-659D-4464-94DC-EAAFF26177C7}"/>
              </a:ext>
            </a:extLst>
          </p:cNvPr>
          <p:cNvSpPr/>
          <p:nvPr/>
        </p:nvSpPr>
        <p:spPr>
          <a:xfrm>
            <a:off x="3492766" y="1401250"/>
            <a:ext cx="5243932" cy="274320"/>
          </a:xfrm>
          <a:prstGeom prst="wedgeRectCallout">
            <a:avLst>
              <a:gd name="adj1" fmla="val 63831"/>
              <a:gd name="adj2" fmla="val 4121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I’m ordering pizza. You want some pizza?</a:t>
            </a:r>
          </a:p>
        </p:txBody>
      </p:sp>
      <p:sp>
        <p:nvSpPr>
          <p:cNvPr id="17" name="Speech Bubble: Rectangle with Corners Rounded 16">
            <a:extLst>
              <a:ext uri="{FF2B5EF4-FFF2-40B4-BE49-F238E27FC236}">
                <a16:creationId xmlns:a16="http://schemas.microsoft.com/office/drawing/2014/main" id="{C04458BE-90C3-45B3-816D-BD5661BE2A91}"/>
              </a:ext>
            </a:extLst>
          </p:cNvPr>
          <p:cNvSpPr/>
          <p:nvPr/>
        </p:nvSpPr>
        <p:spPr>
          <a:xfrm>
            <a:off x="2890987" y="2491129"/>
            <a:ext cx="5243933" cy="274320"/>
          </a:xfrm>
          <a:prstGeom prst="wedgeRoundRectCallout">
            <a:avLst>
              <a:gd name="adj1" fmla="val -65017"/>
              <a:gd name="adj2" fmla="val -19357"/>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Okay.</a:t>
            </a:r>
          </a:p>
        </p:txBody>
      </p:sp>
      <p:sp>
        <p:nvSpPr>
          <p:cNvPr id="18" name="Speech Bubble: Rectangle 17">
            <a:extLst>
              <a:ext uri="{FF2B5EF4-FFF2-40B4-BE49-F238E27FC236}">
                <a16:creationId xmlns:a16="http://schemas.microsoft.com/office/drawing/2014/main" id="{C8A6AD94-F0B9-45FE-A6FC-7F1337A542BF}"/>
              </a:ext>
            </a:extLst>
          </p:cNvPr>
          <p:cNvSpPr/>
          <p:nvPr/>
        </p:nvSpPr>
        <p:spPr>
          <a:xfrm>
            <a:off x="3492766" y="2127836"/>
            <a:ext cx="5243932" cy="274320"/>
          </a:xfrm>
          <a:prstGeom prst="wedgeRectCallout">
            <a:avLst>
              <a:gd name="adj1" fmla="val 63831"/>
              <a:gd name="adj2" fmla="val 4121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Papa John’s.</a:t>
            </a:r>
          </a:p>
        </p:txBody>
      </p:sp>
    </p:spTree>
    <p:extLst>
      <p:ext uri="{BB962C8B-B14F-4D97-AF65-F5344CB8AC3E}">
        <p14:creationId xmlns:p14="http://schemas.microsoft.com/office/powerpoint/2010/main" val="25473422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63161DB-F3AB-43B6-8666-3583B5362D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241"/>
            <a:ext cx="12188016" cy="6855759"/>
          </a:xfrm>
          <a:prstGeom prst="rect">
            <a:avLst/>
          </a:prstGeom>
        </p:spPr>
      </p:pic>
    </p:spTree>
    <p:extLst>
      <p:ext uri="{BB962C8B-B14F-4D97-AF65-F5344CB8AC3E}">
        <p14:creationId xmlns:p14="http://schemas.microsoft.com/office/powerpoint/2010/main" val="42190641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b="1" dirty="0"/>
              <a:t>Branch 3: </a:t>
            </a:r>
            <a:r>
              <a:rPr lang="en-US" sz="2400" dirty="0"/>
              <a:t>The binary answer is </a:t>
            </a:r>
            <a:r>
              <a:rPr lang="en-US" sz="2400" b="1" u="sng" dirty="0"/>
              <a:t>unobtainable</a:t>
            </a:r>
            <a:r>
              <a:rPr lang="en-US" sz="2400" dirty="0"/>
              <a:t>. (What actually happens)</a:t>
            </a:r>
          </a:p>
        </p:txBody>
      </p:sp>
      <p:pic>
        <p:nvPicPr>
          <p:cNvPr id="8" name="Picture 7" descr="Cutout woman Vicky smiling/talking with arm stretched out.">
            <a:extLst>
              <a:ext uri="{FF2B5EF4-FFF2-40B4-BE49-F238E27FC236}">
                <a16:creationId xmlns:a16="http://schemas.microsoft.com/office/drawing/2014/main" id="{E5C2FD1A-6509-4DF0-BB7E-C0CDFB0583E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22749"/>
          <a:stretch/>
        </p:blipFill>
        <p:spPr>
          <a:xfrm>
            <a:off x="3984" y="1858962"/>
            <a:ext cx="1843152" cy="4999038"/>
          </a:xfrm>
          <a:prstGeom prst="rect">
            <a:avLst/>
          </a:prstGeom>
        </p:spPr>
      </p:pic>
      <p:pic>
        <p:nvPicPr>
          <p:cNvPr id="11" name="Picture 10" descr="Cutout man Steve folded arms.">
            <a:extLst>
              <a:ext uri="{FF2B5EF4-FFF2-40B4-BE49-F238E27FC236}">
                <a16:creationId xmlns:a16="http://schemas.microsoft.com/office/drawing/2014/main" id="{920145DA-9F9C-424D-99B2-BBB439EBB3F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30446"/>
          <a:stretch/>
        </p:blipFill>
        <p:spPr>
          <a:xfrm flipH="1">
            <a:off x="9780549" y="1572364"/>
            <a:ext cx="2308304" cy="5285636"/>
          </a:xfrm>
          <a:prstGeom prst="rect">
            <a:avLst/>
          </a:prstGeom>
        </p:spPr>
      </p:pic>
      <p:sp>
        <p:nvSpPr>
          <p:cNvPr id="24" name="Speech Bubble: Rectangle with Corners Rounded 23">
            <a:extLst>
              <a:ext uri="{FF2B5EF4-FFF2-40B4-BE49-F238E27FC236}">
                <a16:creationId xmlns:a16="http://schemas.microsoft.com/office/drawing/2014/main" id="{52411FB5-528B-4FFA-A6CB-4330A4D57B31}"/>
              </a:ext>
            </a:extLst>
          </p:cNvPr>
          <p:cNvSpPr/>
          <p:nvPr/>
        </p:nvSpPr>
        <p:spPr>
          <a:xfrm>
            <a:off x="2890987" y="1764543"/>
            <a:ext cx="5243933" cy="274320"/>
          </a:xfrm>
          <a:prstGeom prst="wedgeRoundRectCallout">
            <a:avLst>
              <a:gd name="adj1" fmla="val -64137"/>
              <a:gd name="adj2" fmla="val -6033"/>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Where are you ordering from?</a:t>
            </a:r>
          </a:p>
        </p:txBody>
      </p:sp>
      <p:sp>
        <p:nvSpPr>
          <p:cNvPr id="25" name="Speech Bubble: Rectangle 24">
            <a:extLst>
              <a:ext uri="{FF2B5EF4-FFF2-40B4-BE49-F238E27FC236}">
                <a16:creationId xmlns:a16="http://schemas.microsoft.com/office/drawing/2014/main" id="{6C0CBEFF-F141-4390-9FA6-9F79E7D060B8}"/>
              </a:ext>
            </a:extLst>
          </p:cNvPr>
          <p:cNvSpPr/>
          <p:nvPr/>
        </p:nvSpPr>
        <p:spPr>
          <a:xfrm>
            <a:off x="3492766" y="1401250"/>
            <a:ext cx="5243932" cy="274320"/>
          </a:xfrm>
          <a:prstGeom prst="wedgeRectCallout">
            <a:avLst>
              <a:gd name="adj1" fmla="val 63831"/>
              <a:gd name="adj2" fmla="val 4121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I’m ordering pizza. You want some pizza?</a:t>
            </a:r>
          </a:p>
        </p:txBody>
      </p:sp>
      <p:sp>
        <p:nvSpPr>
          <p:cNvPr id="26" name="Speech Bubble: Rectangle with Corners Rounded 25">
            <a:extLst>
              <a:ext uri="{FF2B5EF4-FFF2-40B4-BE49-F238E27FC236}">
                <a16:creationId xmlns:a16="http://schemas.microsoft.com/office/drawing/2014/main" id="{3ABBB869-6A9B-4F41-8253-74DF1E7BEEC7}"/>
              </a:ext>
            </a:extLst>
          </p:cNvPr>
          <p:cNvSpPr/>
          <p:nvPr/>
        </p:nvSpPr>
        <p:spPr>
          <a:xfrm>
            <a:off x="2890987" y="2491129"/>
            <a:ext cx="5243933" cy="274320"/>
          </a:xfrm>
          <a:prstGeom prst="wedgeRoundRectCallout">
            <a:avLst>
              <a:gd name="adj1" fmla="val -65017"/>
              <a:gd name="adj2" fmla="val -19357"/>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Okay.</a:t>
            </a:r>
          </a:p>
        </p:txBody>
      </p:sp>
      <p:sp>
        <p:nvSpPr>
          <p:cNvPr id="27" name="Speech Bubble: Rectangle 26">
            <a:extLst>
              <a:ext uri="{FF2B5EF4-FFF2-40B4-BE49-F238E27FC236}">
                <a16:creationId xmlns:a16="http://schemas.microsoft.com/office/drawing/2014/main" id="{D59FCB96-8B0E-472C-81AD-EE13A80F367A}"/>
              </a:ext>
            </a:extLst>
          </p:cNvPr>
          <p:cNvSpPr/>
          <p:nvPr/>
        </p:nvSpPr>
        <p:spPr>
          <a:xfrm>
            <a:off x="3492766" y="2127836"/>
            <a:ext cx="5243932" cy="274320"/>
          </a:xfrm>
          <a:prstGeom prst="wedgeRectCallout">
            <a:avLst>
              <a:gd name="adj1" fmla="val 63831"/>
              <a:gd name="adj2" fmla="val 4121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Papa John’s.</a:t>
            </a:r>
          </a:p>
        </p:txBody>
      </p:sp>
      <p:sp>
        <p:nvSpPr>
          <p:cNvPr id="28" name="Speech Bubble: Rectangle with Corners Rounded 27">
            <a:extLst>
              <a:ext uri="{FF2B5EF4-FFF2-40B4-BE49-F238E27FC236}">
                <a16:creationId xmlns:a16="http://schemas.microsoft.com/office/drawing/2014/main" id="{071BEB28-79B1-40B9-A11F-906388A6DC5D}"/>
              </a:ext>
            </a:extLst>
          </p:cNvPr>
          <p:cNvSpPr/>
          <p:nvPr/>
        </p:nvSpPr>
        <p:spPr>
          <a:xfrm>
            <a:off x="2890987" y="3944301"/>
            <a:ext cx="5243933" cy="274320"/>
          </a:xfrm>
          <a:prstGeom prst="wedgeRoundRectCallout">
            <a:avLst>
              <a:gd name="adj1" fmla="val -65546"/>
              <a:gd name="adj2" fmla="val -13609"/>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Fine. What are you having on yours?</a:t>
            </a:r>
          </a:p>
        </p:txBody>
      </p:sp>
      <p:sp>
        <p:nvSpPr>
          <p:cNvPr id="29" name="Speech Bubble: Rectangle 28">
            <a:extLst>
              <a:ext uri="{FF2B5EF4-FFF2-40B4-BE49-F238E27FC236}">
                <a16:creationId xmlns:a16="http://schemas.microsoft.com/office/drawing/2014/main" id="{A8E0C0FF-8633-4C4C-B350-7BDD73A61999}"/>
              </a:ext>
            </a:extLst>
          </p:cNvPr>
          <p:cNvSpPr/>
          <p:nvPr/>
        </p:nvSpPr>
        <p:spPr>
          <a:xfrm>
            <a:off x="3492766" y="2854422"/>
            <a:ext cx="5243932" cy="274320"/>
          </a:xfrm>
          <a:prstGeom prst="wedgeRectCallout">
            <a:avLst>
              <a:gd name="adj1" fmla="val 63831"/>
              <a:gd name="adj2" fmla="val 4121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Okay, so do you want some pizza?</a:t>
            </a:r>
          </a:p>
        </p:txBody>
      </p:sp>
      <p:sp>
        <p:nvSpPr>
          <p:cNvPr id="30" name="Speech Bubble: Rectangle 29">
            <a:extLst>
              <a:ext uri="{FF2B5EF4-FFF2-40B4-BE49-F238E27FC236}">
                <a16:creationId xmlns:a16="http://schemas.microsoft.com/office/drawing/2014/main" id="{76539C15-F164-448D-8D49-9C1B097B2C2B}"/>
              </a:ext>
            </a:extLst>
          </p:cNvPr>
          <p:cNvSpPr/>
          <p:nvPr/>
        </p:nvSpPr>
        <p:spPr>
          <a:xfrm>
            <a:off x="3497390" y="4307594"/>
            <a:ext cx="5243932" cy="274320"/>
          </a:xfrm>
          <a:prstGeom prst="wedgeRectCallout">
            <a:avLst>
              <a:gd name="adj1" fmla="val 64007"/>
              <a:gd name="adj2" fmla="val -5474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The usual. Do you want some pizza?</a:t>
            </a:r>
          </a:p>
        </p:txBody>
      </p:sp>
      <p:sp>
        <p:nvSpPr>
          <p:cNvPr id="31" name="Speech Bubble: Rectangle with Corners Rounded 30">
            <a:extLst>
              <a:ext uri="{FF2B5EF4-FFF2-40B4-BE49-F238E27FC236}">
                <a16:creationId xmlns:a16="http://schemas.microsoft.com/office/drawing/2014/main" id="{7F05EFE6-B67E-4CC7-A4E4-FD254704F1F0}"/>
              </a:ext>
            </a:extLst>
          </p:cNvPr>
          <p:cNvSpPr/>
          <p:nvPr/>
        </p:nvSpPr>
        <p:spPr>
          <a:xfrm>
            <a:off x="2887739" y="3217715"/>
            <a:ext cx="5243933" cy="274320"/>
          </a:xfrm>
          <a:prstGeom prst="wedgeRoundRectCallout">
            <a:avLst>
              <a:gd name="adj1" fmla="val -65017"/>
              <a:gd name="adj2" fmla="val -19357"/>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I said ‘yes’.</a:t>
            </a:r>
          </a:p>
        </p:txBody>
      </p:sp>
      <p:sp>
        <p:nvSpPr>
          <p:cNvPr id="32" name="Speech Bubble: Rectangle 31">
            <a:extLst>
              <a:ext uri="{FF2B5EF4-FFF2-40B4-BE49-F238E27FC236}">
                <a16:creationId xmlns:a16="http://schemas.microsoft.com/office/drawing/2014/main" id="{03D1774A-9E55-47AD-9449-C6A435734105}"/>
              </a:ext>
            </a:extLst>
          </p:cNvPr>
          <p:cNvSpPr/>
          <p:nvPr/>
        </p:nvSpPr>
        <p:spPr>
          <a:xfrm>
            <a:off x="3489518" y="3581008"/>
            <a:ext cx="5243932" cy="274320"/>
          </a:xfrm>
          <a:prstGeom prst="wedgeRectCallout">
            <a:avLst>
              <a:gd name="adj1" fmla="val 63831"/>
              <a:gd name="adj2" fmla="val 4121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No. You didn’t.</a:t>
            </a:r>
          </a:p>
        </p:txBody>
      </p:sp>
    </p:spTree>
    <p:extLst>
      <p:ext uri="{BB962C8B-B14F-4D97-AF65-F5344CB8AC3E}">
        <p14:creationId xmlns:p14="http://schemas.microsoft.com/office/powerpoint/2010/main" val="348643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000F500-0BF4-485F-9DCE-80D27EC3E8E4}"/>
              </a:ext>
            </a:extLst>
          </p:cNvPr>
          <p:cNvPicPr>
            <a:picLocks noChangeAspect="1"/>
          </p:cNvPicPr>
          <p:nvPr/>
        </p:nvPicPr>
        <p:blipFill rotWithShape="1">
          <a:blip r:embed="rId3">
            <a:extLst>
              <a:ext uri="{28A0092B-C50C-407E-A947-70E740481C1C}">
                <a14:useLocalDpi xmlns:a14="http://schemas.microsoft.com/office/drawing/2010/main" val="0"/>
              </a:ext>
            </a:extLst>
          </a:blip>
          <a:srcRect t="6787" b="23083"/>
          <a:stretch/>
        </p:blipFill>
        <p:spPr>
          <a:xfrm>
            <a:off x="0" y="18471"/>
            <a:ext cx="12192000" cy="6840155"/>
          </a:xfrm>
          <a:prstGeom prst="rect">
            <a:avLst/>
          </a:prstGeom>
        </p:spPr>
      </p:pic>
    </p:spTree>
    <p:extLst>
      <p:ext uri="{BB962C8B-B14F-4D97-AF65-F5344CB8AC3E}">
        <p14:creationId xmlns:p14="http://schemas.microsoft.com/office/powerpoint/2010/main" val="32965651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b="1" dirty="0"/>
              <a:t>Branch 3: </a:t>
            </a:r>
            <a:r>
              <a:rPr lang="en-US" sz="2400" dirty="0"/>
              <a:t>The binary answer is </a:t>
            </a:r>
            <a:r>
              <a:rPr lang="en-US" sz="2400" b="1" u="sng" dirty="0"/>
              <a:t>unobtainable</a:t>
            </a:r>
            <a:r>
              <a:rPr lang="en-US" sz="2400" dirty="0"/>
              <a:t>. (What actually happens)</a:t>
            </a:r>
          </a:p>
        </p:txBody>
      </p:sp>
      <p:sp>
        <p:nvSpPr>
          <p:cNvPr id="9" name="Speech Bubble: Rectangle with Corners Rounded 8">
            <a:extLst>
              <a:ext uri="{FF2B5EF4-FFF2-40B4-BE49-F238E27FC236}">
                <a16:creationId xmlns:a16="http://schemas.microsoft.com/office/drawing/2014/main" id="{32C9398E-0C6A-4891-A7F8-D86EF0AD425D}"/>
              </a:ext>
            </a:extLst>
          </p:cNvPr>
          <p:cNvSpPr/>
          <p:nvPr/>
        </p:nvSpPr>
        <p:spPr>
          <a:xfrm>
            <a:off x="2890987" y="1764543"/>
            <a:ext cx="5243933" cy="274320"/>
          </a:xfrm>
          <a:prstGeom prst="wedgeRoundRectCallout">
            <a:avLst>
              <a:gd name="adj1" fmla="val -64137"/>
              <a:gd name="adj2" fmla="val -6033"/>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Where are you ordering from?</a:t>
            </a:r>
          </a:p>
        </p:txBody>
      </p:sp>
      <p:sp>
        <p:nvSpPr>
          <p:cNvPr id="10" name="Speech Bubble: Rectangle 9">
            <a:extLst>
              <a:ext uri="{FF2B5EF4-FFF2-40B4-BE49-F238E27FC236}">
                <a16:creationId xmlns:a16="http://schemas.microsoft.com/office/drawing/2014/main" id="{A9D810DF-C48E-473E-93E7-D15A24AC9436}"/>
              </a:ext>
            </a:extLst>
          </p:cNvPr>
          <p:cNvSpPr/>
          <p:nvPr/>
        </p:nvSpPr>
        <p:spPr>
          <a:xfrm>
            <a:off x="3492766" y="1401250"/>
            <a:ext cx="5243932" cy="274320"/>
          </a:xfrm>
          <a:prstGeom prst="wedgeRectCallout">
            <a:avLst>
              <a:gd name="adj1" fmla="val 63831"/>
              <a:gd name="adj2" fmla="val 4121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I’m ordering pizza. You want some pizza?</a:t>
            </a:r>
          </a:p>
        </p:txBody>
      </p:sp>
      <p:pic>
        <p:nvPicPr>
          <p:cNvPr id="8" name="Picture 7" descr="Cutout woman Vicky smiling/talking with arm stretched out.">
            <a:extLst>
              <a:ext uri="{FF2B5EF4-FFF2-40B4-BE49-F238E27FC236}">
                <a16:creationId xmlns:a16="http://schemas.microsoft.com/office/drawing/2014/main" id="{E5C2FD1A-6509-4DF0-BB7E-C0CDFB0583E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22749"/>
          <a:stretch/>
        </p:blipFill>
        <p:spPr>
          <a:xfrm>
            <a:off x="3984" y="1858962"/>
            <a:ext cx="1843152" cy="4999038"/>
          </a:xfrm>
          <a:prstGeom prst="rect">
            <a:avLst/>
          </a:prstGeom>
        </p:spPr>
      </p:pic>
      <p:pic>
        <p:nvPicPr>
          <p:cNvPr id="11" name="Picture 10" descr="Cutout man Steve folded arms.">
            <a:extLst>
              <a:ext uri="{FF2B5EF4-FFF2-40B4-BE49-F238E27FC236}">
                <a16:creationId xmlns:a16="http://schemas.microsoft.com/office/drawing/2014/main" id="{920145DA-9F9C-424D-99B2-BBB439EBB3F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30446"/>
          <a:stretch/>
        </p:blipFill>
        <p:spPr>
          <a:xfrm flipH="1">
            <a:off x="9780549" y="1572364"/>
            <a:ext cx="2308304" cy="5285636"/>
          </a:xfrm>
          <a:prstGeom prst="rect">
            <a:avLst/>
          </a:prstGeom>
        </p:spPr>
      </p:pic>
      <p:sp>
        <p:nvSpPr>
          <p:cNvPr id="12" name="Speech Bubble: Rectangle with Corners Rounded 11">
            <a:extLst>
              <a:ext uri="{FF2B5EF4-FFF2-40B4-BE49-F238E27FC236}">
                <a16:creationId xmlns:a16="http://schemas.microsoft.com/office/drawing/2014/main" id="{65FCBE08-2A4F-42A0-B1C0-50BD7DA84070}"/>
              </a:ext>
            </a:extLst>
          </p:cNvPr>
          <p:cNvSpPr/>
          <p:nvPr/>
        </p:nvSpPr>
        <p:spPr>
          <a:xfrm>
            <a:off x="2890987" y="2491129"/>
            <a:ext cx="5243933" cy="274320"/>
          </a:xfrm>
          <a:prstGeom prst="wedgeRoundRectCallout">
            <a:avLst>
              <a:gd name="adj1" fmla="val -65017"/>
              <a:gd name="adj2" fmla="val -19357"/>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Okay.</a:t>
            </a:r>
          </a:p>
        </p:txBody>
      </p:sp>
      <p:sp>
        <p:nvSpPr>
          <p:cNvPr id="14" name="Speech Bubble: Rectangle 13">
            <a:extLst>
              <a:ext uri="{FF2B5EF4-FFF2-40B4-BE49-F238E27FC236}">
                <a16:creationId xmlns:a16="http://schemas.microsoft.com/office/drawing/2014/main" id="{1E640E56-FBF8-4B35-9803-E9918F504B5B}"/>
              </a:ext>
            </a:extLst>
          </p:cNvPr>
          <p:cNvSpPr/>
          <p:nvPr/>
        </p:nvSpPr>
        <p:spPr>
          <a:xfrm>
            <a:off x="3492766" y="2127836"/>
            <a:ext cx="5243932" cy="274320"/>
          </a:xfrm>
          <a:prstGeom prst="wedgeRectCallout">
            <a:avLst>
              <a:gd name="adj1" fmla="val 63831"/>
              <a:gd name="adj2" fmla="val 4121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Papa John’s.</a:t>
            </a:r>
          </a:p>
        </p:txBody>
      </p:sp>
      <p:sp>
        <p:nvSpPr>
          <p:cNvPr id="15" name="Speech Bubble: Rectangle with Corners Rounded 14">
            <a:extLst>
              <a:ext uri="{FF2B5EF4-FFF2-40B4-BE49-F238E27FC236}">
                <a16:creationId xmlns:a16="http://schemas.microsoft.com/office/drawing/2014/main" id="{74D59D42-3972-49E2-A3F2-A3C26DF65C83}"/>
              </a:ext>
            </a:extLst>
          </p:cNvPr>
          <p:cNvSpPr/>
          <p:nvPr/>
        </p:nvSpPr>
        <p:spPr>
          <a:xfrm>
            <a:off x="2890987" y="3944301"/>
            <a:ext cx="5243933" cy="274320"/>
          </a:xfrm>
          <a:prstGeom prst="wedgeRoundRectCallout">
            <a:avLst>
              <a:gd name="adj1" fmla="val -65546"/>
              <a:gd name="adj2" fmla="val -13609"/>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Fine. What are you having on yours?</a:t>
            </a:r>
          </a:p>
        </p:txBody>
      </p:sp>
      <p:sp>
        <p:nvSpPr>
          <p:cNvPr id="16" name="Speech Bubble: Rectangle 15">
            <a:extLst>
              <a:ext uri="{FF2B5EF4-FFF2-40B4-BE49-F238E27FC236}">
                <a16:creationId xmlns:a16="http://schemas.microsoft.com/office/drawing/2014/main" id="{E83CCC35-4A49-42C7-AE1F-EC7DAA371C46}"/>
              </a:ext>
            </a:extLst>
          </p:cNvPr>
          <p:cNvSpPr/>
          <p:nvPr/>
        </p:nvSpPr>
        <p:spPr>
          <a:xfrm>
            <a:off x="3492766" y="2854422"/>
            <a:ext cx="5243932" cy="274320"/>
          </a:xfrm>
          <a:prstGeom prst="wedgeRectCallout">
            <a:avLst>
              <a:gd name="adj1" fmla="val 63831"/>
              <a:gd name="adj2" fmla="val 4121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Okay, so do you want some pizza?</a:t>
            </a:r>
          </a:p>
        </p:txBody>
      </p:sp>
      <p:sp>
        <p:nvSpPr>
          <p:cNvPr id="17" name="Speech Bubble: Rectangle with Corners Rounded 16">
            <a:extLst>
              <a:ext uri="{FF2B5EF4-FFF2-40B4-BE49-F238E27FC236}">
                <a16:creationId xmlns:a16="http://schemas.microsoft.com/office/drawing/2014/main" id="{17445335-1F78-49E1-B024-E8DDE22B87B1}"/>
              </a:ext>
            </a:extLst>
          </p:cNvPr>
          <p:cNvSpPr/>
          <p:nvPr/>
        </p:nvSpPr>
        <p:spPr>
          <a:xfrm>
            <a:off x="2895611" y="4670887"/>
            <a:ext cx="5243933" cy="274320"/>
          </a:xfrm>
          <a:prstGeom prst="wedgeRoundRectCallout">
            <a:avLst>
              <a:gd name="adj1" fmla="val -63785"/>
              <a:gd name="adj2" fmla="val -56538"/>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What do they have?</a:t>
            </a:r>
          </a:p>
        </p:txBody>
      </p:sp>
      <p:sp>
        <p:nvSpPr>
          <p:cNvPr id="18" name="Speech Bubble: Rectangle 17">
            <a:extLst>
              <a:ext uri="{FF2B5EF4-FFF2-40B4-BE49-F238E27FC236}">
                <a16:creationId xmlns:a16="http://schemas.microsoft.com/office/drawing/2014/main" id="{5C5FA038-D664-413D-8582-6DE5D5DD0467}"/>
              </a:ext>
            </a:extLst>
          </p:cNvPr>
          <p:cNvSpPr/>
          <p:nvPr/>
        </p:nvSpPr>
        <p:spPr>
          <a:xfrm>
            <a:off x="3497390" y="4307594"/>
            <a:ext cx="5243932" cy="274320"/>
          </a:xfrm>
          <a:prstGeom prst="wedgeRectCallout">
            <a:avLst>
              <a:gd name="adj1" fmla="val 64007"/>
              <a:gd name="adj2" fmla="val -5474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The usual. Do you want some pizza?</a:t>
            </a:r>
          </a:p>
        </p:txBody>
      </p:sp>
      <p:sp>
        <p:nvSpPr>
          <p:cNvPr id="19" name="Speech Bubble: Rectangle with Corners Rounded 18">
            <a:extLst>
              <a:ext uri="{FF2B5EF4-FFF2-40B4-BE49-F238E27FC236}">
                <a16:creationId xmlns:a16="http://schemas.microsoft.com/office/drawing/2014/main" id="{9D767497-15FA-4AC6-B47F-5EF59E4D9E96}"/>
              </a:ext>
            </a:extLst>
          </p:cNvPr>
          <p:cNvSpPr/>
          <p:nvPr/>
        </p:nvSpPr>
        <p:spPr>
          <a:xfrm>
            <a:off x="2895611" y="5625506"/>
            <a:ext cx="5243933" cy="274320"/>
          </a:xfrm>
          <a:prstGeom prst="wedgeRoundRectCallout">
            <a:avLst>
              <a:gd name="adj1" fmla="val -61847"/>
              <a:gd name="adj2" fmla="val -56538"/>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Are you picking it up?</a:t>
            </a:r>
          </a:p>
        </p:txBody>
      </p:sp>
      <p:sp>
        <p:nvSpPr>
          <p:cNvPr id="20" name="Speech Bubble: Rectangle 19">
            <a:extLst>
              <a:ext uri="{FF2B5EF4-FFF2-40B4-BE49-F238E27FC236}">
                <a16:creationId xmlns:a16="http://schemas.microsoft.com/office/drawing/2014/main" id="{C60CEC70-7095-4CFB-87DC-6313E347C4CB}"/>
              </a:ext>
            </a:extLst>
          </p:cNvPr>
          <p:cNvSpPr/>
          <p:nvPr/>
        </p:nvSpPr>
        <p:spPr>
          <a:xfrm>
            <a:off x="3497390" y="5034180"/>
            <a:ext cx="5243932" cy="502353"/>
          </a:xfrm>
          <a:prstGeom prst="wedgeRectCallout">
            <a:avLst>
              <a:gd name="adj1" fmla="val 62774"/>
              <a:gd name="adj2" fmla="val -4793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For pizza? Toppings. Cheese. Meat. Veggies.</a:t>
            </a:r>
          </a:p>
          <a:p>
            <a:pPr algn="ctr"/>
            <a:r>
              <a:rPr lang="en-US" sz="1600" dirty="0"/>
              <a:t>DO YOU WANT A PIZZA?</a:t>
            </a:r>
          </a:p>
        </p:txBody>
      </p:sp>
      <p:sp>
        <p:nvSpPr>
          <p:cNvPr id="21" name="Speech Bubble: Rectangle with Corners Rounded 20">
            <a:extLst>
              <a:ext uri="{FF2B5EF4-FFF2-40B4-BE49-F238E27FC236}">
                <a16:creationId xmlns:a16="http://schemas.microsoft.com/office/drawing/2014/main" id="{58C2934E-1140-4B21-99A6-F93F9690A4A7}"/>
              </a:ext>
            </a:extLst>
          </p:cNvPr>
          <p:cNvSpPr/>
          <p:nvPr/>
        </p:nvSpPr>
        <p:spPr>
          <a:xfrm>
            <a:off x="2887739" y="3217715"/>
            <a:ext cx="5243933" cy="274320"/>
          </a:xfrm>
          <a:prstGeom prst="wedgeRoundRectCallout">
            <a:avLst>
              <a:gd name="adj1" fmla="val -65017"/>
              <a:gd name="adj2" fmla="val -19357"/>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I said ‘yes’.</a:t>
            </a:r>
          </a:p>
        </p:txBody>
      </p:sp>
      <p:sp>
        <p:nvSpPr>
          <p:cNvPr id="22" name="Speech Bubble: Rectangle 21">
            <a:extLst>
              <a:ext uri="{FF2B5EF4-FFF2-40B4-BE49-F238E27FC236}">
                <a16:creationId xmlns:a16="http://schemas.microsoft.com/office/drawing/2014/main" id="{3E7C3F0F-2EE5-4B74-8958-5DA9678BC154}"/>
              </a:ext>
            </a:extLst>
          </p:cNvPr>
          <p:cNvSpPr/>
          <p:nvPr/>
        </p:nvSpPr>
        <p:spPr>
          <a:xfrm>
            <a:off x="3489518" y="3581008"/>
            <a:ext cx="5243932" cy="274320"/>
          </a:xfrm>
          <a:prstGeom prst="wedgeRectCallout">
            <a:avLst>
              <a:gd name="adj1" fmla="val 63831"/>
              <a:gd name="adj2" fmla="val 4121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No. You didn’t.</a:t>
            </a:r>
          </a:p>
        </p:txBody>
      </p:sp>
      <p:sp>
        <p:nvSpPr>
          <p:cNvPr id="23" name="Speech Bubble: Rectangle with Corners Rounded 22">
            <a:extLst>
              <a:ext uri="{FF2B5EF4-FFF2-40B4-BE49-F238E27FC236}">
                <a16:creationId xmlns:a16="http://schemas.microsoft.com/office/drawing/2014/main" id="{4A9DB1FE-42CD-408C-BB93-EF3373A0F69B}"/>
              </a:ext>
            </a:extLst>
          </p:cNvPr>
          <p:cNvSpPr/>
          <p:nvPr/>
        </p:nvSpPr>
        <p:spPr>
          <a:xfrm>
            <a:off x="2941003" y="6352095"/>
            <a:ext cx="5243933" cy="274320"/>
          </a:xfrm>
          <a:prstGeom prst="wedgeRoundRectCallout">
            <a:avLst>
              <a:gd name="adj1" fmla="val -63785"/>
              <a:gd name="adj2" fmla="val -56538"/>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Why?</a:t>
            </a:r>
          </a:p>
        </p:txBody>
      </p:sp>
      <p:sp>
        <p:nvSpPr>
          <p:cNvPr id="24" name="Speech Bubble: Rectangle 23">
            <a:extLst>
              <a:ext uri="{FF2B5EF4-FFF2-40B4-BE49-F238E27FC236}">
                <a16:creationId xmlns:a16="http://schemas.microsoft.com/office/drawing/2014/main" id="{D7C95BB4-3B5A-49CA-B6C2-F689585D5C95}"/>
              </a:ext>
            </a:extLst>
          </p:cNvPr>
          <p:cNvSpPr/>
          <p:nvPr/>
        </p:nvSpPr>
        <p:spPr>
          <a:xfrm>
            <a:off x="3542782" y="5988799"/>
            <a:ext cx="5243932" cy="274320"/>
          </a:xfrm>
          <a:prstGeom prst="wedgeRectCallout">
            <a:avLst>
              <a:gd name="adj1" fmla="val 64007"/>
              <a:gd name="adj2" fmla="val -5474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I’m starting to think I should.</a:t>
            </a:r>
          </a:p>
        </p:txBody>
      </p:sp>
    </p:spTree>
    <p:extLst>
      <p:ext uri="{BB962C8B-B14F-4D97-AF65-F5344CB8AC3E}">
        <p14:creationId xmlns:p14="http://schemas.microsoft.com/office/powerpoint/2010/main" val="34782252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dirty="0"/>
              <a:t>Conflict: HE can’t get a simple YES or NO (What actually happens)</a:t>
            </a:r>
          </a:p>
        </p:txBody>
      </p:sp>
      <p:grpSp>
        <p:nvGrpSpPr>
          <p:cNvPr id="21" name="Group 20">
            <a:extLst>
              <a:ext uri="{FF2B5EF4-FFF2-40B4-BE49-F238E27FC236}">
                <a16:creationId xmlns:a16="http://schemas.microsoft.com/office/drawing/2014/main" id="{7EF49529-2B54-4072-BA92-70B3C8E71CDA}"/>
              </a:ext>
            </a:extLst>
          </p:cNvPr>
          <p:cNvGrpSpPr/>
          <p:nvPr/>
        </p:nvGrpSpPr>
        <p:grpSpPr>
          <a:xfrm>
            <a:off x="-2240" y="-17094"/>
            <a:ext cx="12190256" cy="6875094"/>
            <a:chOff x="-2240" y="-17094"/>
            <a:chExt cx="12190256" cy="6875094"/>
          </a:xfrm>
        </p:grpSpPr>
        <p:sp>
          <p:nvSpPr>
            <p:cNvPr id="22" name="Rectangle 21">
              <a:extLst>
                <a:ext uri="{FF2B5EF4-FFF2-40B4-BE49-F238E27FC236}">
                  <a16:creationId xmlns:a16="http://schemas.microsoft.com/office/drawing/2014/main" id="{F1FB88FE-D472-4C8E-BD48-764679BC3492}"/>
                </a:ext>
              </a:extLst>
            </p:cNvPr>
            <p:cNvSpPr/>
            <p:nvPr/>
          </p:nvSpPr>
          <p:spPr>
            <a:xfrm>
              <a:off x="0" y="-17094"/>
              <a:ext cx="12188016" cy="6875094"/>
            </a:xfrm>
            <a:prstGeom prst="rect">
              <a:avLst/>
            </a:prstGeom>
            <a:solidFill>
              <a:schemeClr val="tx2"/>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23" name="Picture 22">
              <a:extLst>
                <a:ext uri="{FF2B5EF4-FFF2-40B4-BE49-F238E27FC236}">
                  <a16:creationId xmlns:a16="http://schemas.microsoft.com/office/drawing/2014/main" id="{37563088-F899-4994-B2A5-BFC71E5C190F}"/>
                </a:ext>
              </a:extLst>
            </p:cNvPr>
            <p:cNvPicPr>
              <a:picLocks noChangeAspect="1"/>
            </p:cNvPicPr>
            <p:nvPr/>
          </p:nvPicPr>
          <p:blipFill rotWithShape="1">
            <a:blip r:embed="rId3">
              <a:extLst>
                <a:ext uri="{28A0092B-C50C-407E-A947-70E740481C1C}">
                  <a14:useLocalDpi xmlns:a14="http://schemas.microsoft.com/office/drawing/2010/main" val="0"/>
                </a:ext>
              </a:extLst>
            </a:blip>
            <a:srcRect b="22328"/>
            <a:stretch/>
          </p:blipFill>
          <p:spPr>
            <a:xfrm>
              <a:off x="-2240" y="594514"/>
              <a:ext cx="12190256" cy="5468937"/>
            </a:xfrm>
            <a:prstGeom prst="rect">
              <a:avLst/>
            </a:prstGeom>
          </p:spPr>
        </p:pic>
      </p:grpSp>
    </p:spTree>
    <p:extLst>
      <p:ext uri="{BB962C8B-B14F-4D97-AF65-F5344CB8AC3E}">
        <p14:creationId xmlns:p14="http://schemas.microsoft.com/office/powerpoint/2010/main" val="37096519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C6E2A3-D356-4B65-9C05-E842FB4C4FCF}"/>
              </a:ext>
            </a:extLst>
          </p:cNvPr>
          <p:cNvSpPr>
            <a:spLocks noGrp="1"/>
          </p:cNvSpPr>
          <p:nvPr>
            <p:ph type="title"/>
          </p:nvPr>
        </p:nvSpPr>
        <p:spPr/>
        <p:txBody>
          <a:bodyPr/>
          <a:lstStyle/>
          <a:p>
            <a:r>
              <a:rPr lang="en-US" dirty="0"/>
              <a:t>Obviously…</a:t>
            </a:r>
          </a:p>
        </p:txBody>
      </p:sp>
      <p:sp>
        <p:nvSpPr>
          <p:cNvPr id="3" name="Content Placeholder 2">
            <a:extLst>
              <a:ext uri="{FF2B5EF4-FFF2-40B4-BE49-F238E27FC236}">
                <a16:creationId xmlns:a16="http://schemas.microsoft.com/office/drawing/2014/main" id="{6A702B0D-7A62-4B0B-B219-737CD81C039F}"/>
              </a:ext>
            </a:extLst>
          </p:cNvPr>
          <p:cNvSpPr>
            <a:spLocks noGrp="1"/>
          </p:cNvSpPr>
          <p:nvPr>
            <p:ph idx="1"/>
          </p:nvPr>
        </p:nvSpPr>
        <p:spPr/>
        <p:txBody>
          <a:bodyPr>
            <a:normAutofit/>
          </a:bodyPr>
          <a:lstStyle/>
          <a:p>
            <a:pPr marL="0" indent="0">
              <a:buNone/>
            </a:pPr>
            <a:r>
              <a:rPr lang="en-US" sz="2800" dirty="0"/>
              <a:t>The resolution to this conflict is to provide an answer using one of the binary options.</a:t>
            </a:r>
          </a:p>
        </p:txBody>
      </p:sp>
      <p:pic>
        <p:nvPicPr>
          <p:cNvPr id="5" name="Picture 4">
            <a:extLst>
              <a:ext uri="{FF2B5EF4-FFF2-40B4-BE49-F238E27FC236}">
                <a16:creationId xmlns:a16="http://schemas.microsoft.com/office/drawing/2014/main" id="{9497089F-4370-41EC-A291-8C346378FBA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635036"/>
            <a:ext cx="5699342" cy="4146763"/>
          </a:xfrm>
          <a:prstGeom prst="rect">
            <a:avLst/>
          </a:prstGeom>
        </p:spPr>
      </p:pic>
      <p:pic>
        <p:nvPicPr>
          <p:cNvPr id="8" name="Picture 7">
            <a:extLst>
              <a:ext uri="{FF2B5EF4-FFF2-40B4-BE49-F238E27FC236}">
                <a16:creationId xmlns:a16="http://schemas.microsoft.com/office/drawing/2014/main" id="{33F2AF45-35CD-4251-9A08-F570F61FD0A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62700" y="3530600"/>
            <a:ext cx="5829300" cy="3327400"/>
          </a:xfrm>
          <a:prstGeom prst="rect">
            <a:avLst/>
          </a:prstGeom>
        </p:spPr>
      </p:pic>
      <p:pic>
        <p:nvPicPr>
          <p:cNvPr id="10" name="Picture 9">
            <a:extLst>
              <a:ext uri="{FF2B5EF4-FFF2-40B4-BE49-F238E27FC236}">
                <a16:creationId xmlns:a16="http://schemas.microsoft.com/office/drawing/2014/main" id="{0121F15A-1CA2-4AA7-8FBB-0DAA84BC782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90802" y="2510332"/>
            <a:ext cx="7803715" cy="4271467"/>
          </a:xfrm>
          <a:prstGeom prst="rect">
            <a:avLst/>
          </a:prstGeom>
        </p:spPr>
      </p:pic>
      <p:pic>
        <p:nvPicPr>
          <p:cNvPr id="12" name="Picture 11">
            <a:extLst>
              <a:ext uri="{FF2B5EF4-FFF2-40B4-BE49-F238E27FC236}">
                <a16:creationId xmlns:a16="http://schemas.microsoft.com/office/drawing/2014/main" id="{D280CAE0-DCBF-4215-A868-DBE818CCA2E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424998" y="2084906"/>
            <a:ext cx="1560843" cy="1560843"/>
          </a:xfrm>
          <a:prstGeom prst="rect">
            <a:avLst/>
          </a:prstGeom>
        </p:spPr>
      </p:pic>
      <p:pic>
        <p:nvPicPr>
          <p:cNvPr id="14" name="Picture 13">
            <a:extLst>
              <a:ext uri="{FF2B5EF4-FFF2-40B4-BE49-F238E27FC236}">
                <a16:creationId xmlns:a16="http://schemas.microsoft.com/office/drawing/2014/main" id="{258E322E-DAC3-42CD-9E60-8369F94C0EA5}"/>
              </a:ext>
            </a:extLst>
          </p:cNvPr>
          <p:cNvPicPr>
            <a:picLocks noChangeAspect="1"/>
          </p:cNvPicPr>
          <p:nvPr/>
        </p:nvPicPr>
        <p:blipFill rotWithShape="1">
          <a:blip r:embed="rId7">
            <a:extLst>
              <a:ext uri="{28A0092B-C50C-407E-A947-70E740481C1C}">
                <a14:useLocalDpi xmlns:a14="http://schemas.microsoft.com/office/drawing/2010/main" val="0"/>
              </a:ext>
            </a:extLst>
          </a:blip>
          <a:srcRect l="17730" t="12962" r="18265" b="13567"/>
          <a:stretch/>
        </p:blipFill>
        <p:spPr>
          <a:xfrm>
            <a:off x="2968669" y="3799372"/>
            <a:ext cx="4816256" cy="3107131"/>
          </a:xfrm>
          <a:prstGeom prst="rect">
            <a:avLst/>
          </a:prstGeom>
        </p:spPr>
      </p:pic>
      <p:pic>
        <p:nvPicPr>
          <p:cNvPr id="16" name="Picture 15">
            <a:extLst>
              <a:ext uri="{FF2B5EF4-FFF2-40B4-BE49-F238E27FC236}">
                <a16:creationId xmlns:a16="http://schemas.microsoft.com/office/drawing/2014/main" id="{FB69CCF6-85F1-4617-9B0E-F787DE0A6B4D}"/>
              </a:ext>
            </a:extLst>
          </p:cNvPr>
          <p:cNvPicPr>
            <a:picLocks noChangeAspect="1"/>
          </p:cNvPicPr>
          <p:nvPr/>
        </p:nvPicPr>
        <p:blipFill rotWithShape="1">
          <a:blip r:embed="rId8">
            <a:extLst>
              <a:ext uri="{28A0092B-C50C-407E-A947-70E740481C1C}">
                <a14:useLocalDpi xmlns:a14="http://schemas.microsoft.com/office/drawing/2010/main" val="0"/>
              </a:ext>
            </a:extLst>
          </a:blip>
          <a:srcRect l="10685" t="13881" r="11335" b="10000"/>
          <a:stretch/>
        </p:blipFill>
        <p:spPr>
          <a:xfrm>
            <a:off x="5376797" y="2083370"/>
            <a:ext cx="6250487" cy="3432003"/>
          </a:xfrm>
          <a:prstGeom prst="rect">
            <a:avLst/>
          </a:prstGeom>
        </p:spPr>
      </p:pic>
      <p:pic>
        <p:nvPicPr>
          <p:cNvPr id="18" name="Picture 17">
            <a:extLst>
              <a:ext uri="{FF2B5EF4-FFF2-40B4-BE49-F238E27FC236}">
                <a16:creationId xmlns:a16="http://schemas.microsoft.com/office/drawing/2014/main" id="{BEE270B7-F6F6-4DEE-8133-657AF925DC81}"/>
              </a:ext>
            </a:extLst>
          </p:cNvPr>
          <p:cNvPicPr>
            <a:picLocks noChangeAspect="1"/>
          </p:cNvPicPr>
          <p:nvPr/>
        </p:nvPicPr>
        <p:blipFill rotWithShape="1">
          <a:blip r:embed="rId9">
            <a:extLst>
              <a:ext uri="{28A0092B-C50C-407E-A947-70E740481C1C}">
                <a14:useLocalDpi xmlns:a14="http://schemas.microsoft.com/office/drawing/2010/main" val="0"/>
              </a:ext>
            </a:extLst>
          </a:blip>
          <a:srcRect l="8528" t="23333" r="7614" b="34795"/>
          <a:stretch/>
        </p:blipFill>
        <p:spPr>
          <a:xfrm>
            <a:off x="0" y="3878800"/>
            <a:ext cx="7373132" cy="2871592"/>
          </a:xfrm>
          <a:prstGeom prst="rect">
            <a:avLst/>
          </a:prstGeom>
        </p:spPr>
      </p:pic>
      <p:pic>
        <p:nvPicPr>
          <p:cNvPr id="23" name="Picture 22">
            <a:extLst>
              <a:ext uri="{FF2B5EF4-FFF2-40B4-BE49-F238E27FC236}">
                <a16:creationId xmlns:a16="http://schemas.microsoft.com/office/drawing/2014/main" id="{74A149EB-0584-40F8-BCCA-D88FDF882C7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7991" y="2434131"/>
            <a:ext cx="3162857" cy="3162857"/>
          </a:xfrm>
          <a:prstGeom prst="rect">
            <a:avLst/>
          </a:prstGeom>
        </p:spPr>
      </p:pic>
      <p:pic>
        <p:nvPicPr>
          <p:cNvPr id="25" name="Picture 24">
            <a:extLst>
              <a:ext uri="{FF2B5EF4-FFF2-40B4-BE49-F238E27FC236}">
                <a16:creationId xmlns:a16="http://schemas.microsoft.com/office/drawing/2014/main" id="{8F11A22B-D8AB-43F0-B8F9-57A84C59F6CE}"/>
              </a:ext>
            </a:extLst>
          </p:cNvPr>
          <p:cNvPicPr>
            <a:picLocks noChangeAspect="1"/>
          </p:cNvPicPr>
          <p:nvPr/>
        </p:nvPicPr>
        <p:blipFill rotWithShape="1">
          <a:blip r:embed="rId11">
            <a:extLst>
              <a:ext uri="{28A0092B-C50C-407E-A947-70E740481C1C}">
                <a14:useLocalDpi xmlns:a14="http://schemas.microsoft.com/office/drawing/2010/main" val="0"/>
              </a:ext>
            </a:extLst>
          </a:blip>
          <a:srcRect t="23702" b="26285"/>
          <a:stretch/>
        </p:blipFill>
        <p:spPr>
          <a:xfrm>
            <a:off x="3371850" y="2408243"/>
            <a:ext cx="5981700" cy="2991634"/>
          </a:xfrm>
          <a:prstGeom prst="rect">
            <a:avLst/>
          </a:prstGeom>
        </p:spPr>
      </p:pic>
      <p:pic>
        <p:nvPicPr>
          <p:cNvPr id="27" name="Picture 26">
            <a:extLst>
              <a:ext uri="{FF2B5EF4-FFF2-40B4-BE49-F238E27FC236}">
                <a16:creationId xmlns:a16="http://schemas.microsoft.com/office/drawing/2014/main" id="{F13D24DC-49E3-4B15-B2DD-17AC86DE6825}"/>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185244" y="4369142"/>
            <a:ext cx="4876800" cy="2381250"/>
          </a:xfrm>
          <a:prstGeom prst="rect">
            <a:avLst/>
          </a:prstGeom>
        </p:spPr>
      </p:pic>
      <p:pic>
        <p:nvPicPr>
          <p:cNvPr id="28" name="Picture 27">
            <a:extLst>
              <a:ext uri="{FF2B5EF4-FFF2-40B4-BE49-F238E27FC236}">
                <a16:creationId xmlns:a16="http://schemas.microsoft.com/office/drawing/2014/main" id="{200D3E2F-5AC5-498E-A990-AE3EFD54112B}"/>
              </a:ext>
            </a:extLst>
          </p:cNvPr>
          <p:cNvPicPr>
            <a:picLocks noChangeAspect="1"/>
          </p:cNvPicPr>
          <p:nvPr/>
        </p:nvPicPr>
        <p:blipFill>
          <a:blip r:embed="rId13"/>
          <a:stretch>
            <a:fillRect/>
          </a:stretch>
        </p:blipFill>
        <p:spPr>
          <a:xfrm>
            <a:off x="5868183" y="2564513"/>
            <a:ext cx="3771899" cy="3683888"/>
          </a:xfrm>
          <a:prstGeom prst="rect">
            <a:avLst/>
          </a:prstGeom>
          <a:solidFill>
            <a:srgbClr val="000000">
              <a:shade val="95000"/>
            </a:srgbClr>
          </a:solidFill>
          <a:ln w="444500" cap="sq">
            <a:solidFill>
              <a:schemeClr val="accent1"/>
            </a:solidFill>
            <a:miter lim="800000"/>
          </a:ln>
          <a:effectLst>
            <a:outerShdw blurRad="254000" dist="190500" dir="2700000" sy="90000" algn="bl" rotWithShape="0">
              <a:srgbClr val="000000">
                <a:alpha val="40000"/>
              </a:srgbClr>
            </a:outerShdw>
          </a:effectLst>
        </p:spPr>
      </p:pic>
      <p:sp>
        <p:nvSpPr>
          <p:cNvPr id="30" name="Arrow: Right 29">
            <a:extLst>
              <a:ext uri="{FF2B5EF4-FFF2-40B4-BE49-F238E27FC236}">
                <a16:creationId xmlns:a16="http://schemas.microsoft.com/office/drawing/2014/main" id="{E9E146F9-0FB0-4AA8-81E8-DB8D03CA7D3E}"/>
              </a:ext>
            </a:extLst>
          </p:cNvPr>
          <p:cNvSpPr/>
          <p:nvPr/>
        </p:nvSpPr>
        <p:spPr>
          <a:xfrm>
            <a:off x="1183973" y="3297523"/>
            <a:ext cx="4144026" cy="211805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Actual Website…</a:t>
            </a:r>
          </a:p>
        </p:txBody>
      </p:sp>
    </p:spTree>
    <p:extLst>
      <p:ext uri="{BB962C8B-B14F-4D97-AF65-F5344CB8AC3E}">
        <p14:creationId xmlns:p14="http://schemas.microsoft.com/office/powerpoint/2010/main" val="12341911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500"/>
                                  </p:stCondLst>
                                  <p:childTnLst>
                                    <p:set>
                                      <p:cBhvr>
                                        <p:cTn id="9" dur="1" fill="hold">
                                          <p:stCondLst>
                                            <p:cond delay="0"/>
                                          </p:stCondLst>
                                        </p:cTn>
                                        <p:tgtEl>
                                          <p:spTgt spid="8"/>
                                        </p:tgtEl>
                                        <p:attrNameLst>
                                          <p:attrName>style.visibility</p:attrName>
                                        </p:attrNameLst>
                                      </p:cBhvr>
                                      <p:to>
                                        <p:strVal val="visible"/>
                                      </p:to>
                                    </p:set>
                                  </p:childTnLst>
                                </p:cTn>
                              </p:par>
                            </p:childTnLst>
                          </p:cTn>
                        </p:par>
                        <p:par>
                          <p:cTn id="10" fill="hold">
                            <p:stCondLst>
                              <p:cond delay="500"/>
                            </p:stCondLst>
                            <p:childTnLst>
                              <p:par>
                                <p:cTn id="11" presetID="1" presetClass="entr" presetSubtype="0" fill="hold" nodeType="afterEffect">
                                  <p:stCondLst>
                                    <p:cond delay="750"/>
                                  </p:stCondLst>
                                  <p:childTnLst>
                                    <p:set>
                                      <p:cBhvr>
                                        <p:cTn id="12" dur="1" fill="hold">
                                          <p:stCondLst>
                                            <p:cond delay="0"/>
                                          </p:stCondLst>
                                        </p:cTn>
                                        <p:tgtEl>
                                          <p:spTgt spid="10"/>
                                        </p:tgtEl>
                                        <p:attrNameLst>
                                          <p:attrName>style.visibility</p:attrName>
                                        </p:attrNameLst>
                                      </p:cBhvr>
                                      <p:to>
                                        <p:strVal val="visible"/>
                                      </p:to>
                                    </p:set>
                                  </p:childTnLst>
                                </p:cTn>
                              </p:par>
                            </p:childTnLst>
                          </p:cTn>
                        </p:par>
                        <p:par>
                          <p:cTn id="13" fill="hold">
                            <p:stCondLst>
                              <p:cond delay="1250"/>
                            </p:stCondLst>
                            <p:childTnLst>
                              <p:par>
                                <p:cTn id="14" presetID="1" presetClass="entr" presetSubtype="0" fill="hold" nodeType="afterEffect">
                                  <p:stCondLst>
                                    <p:cond delay="500"/>
                                  </p:stCondLst>
                                  <p:childTnLst>
                                    <p:set>
                                      <p:cBhvr>
                                        <p:cTn id="15" dur="1" fill="hold">
                                          <p:stCondLst>
                                            <p:cond delay="0"/>
                                          </p:stCondLst>
                                        </p:cTn>
                                        <p:tgtEl>
                                          <p:spTgt spid="12"/>
                                        </p:tgtEl>
                                        <p:attrNameLst>
                                          <p:attrName>style.visibility</p:attrName>
                                        </p:attrNameLst>
                                      </p:cBhvr>
                                      <p:to>
                                        <p:strVal val="visible"/>
                                      </p:to>
                                    </p:set>
                                  </p:childTnLst>
                                </p:cTn>
                              </p:par>
                            </p:childTnLst>
                          </p:cTn>
                        </p:par>
                        <p:par>
                          <p:cTn id="16" fill="hold">
                            <p:stCondLst>
                              <p:cond delay="1750"/>
                            </p:stCondLst>
                            <p:childTnLst>
                              <p:par>
                                <p:cTn id="17" presetID="1" presetClass="entr" presetSubtype="0" fill="hold" nodeType="afterEffect">
                                  <p:stCondLst>
                                    <p:cond delay="500"/>
                                  </p:stCondLst>
                                  <p:childTnLst>
                                    <p:set>
                                      <p:cBhvr>
                                        <p:cTn id="18" dur="1" fill="hold">
                                          <p:stCondLst>
                                            <p:cond delay="0"/>
                                          </p:stCondLst>
                                        </p:cTn>
                                        <p:tgtEl>
                                          <p:spTgt spid="14"/>
                                        </p:tgtEl>
                                        <p:attrNameLst>
                                          <p:attrName>style.visibility</p:attrName>
                                        </p:attrNameLst>
                                      </p:cBhvr>
                                      <p:to>
                                        <p:strVal val="visible"/>
                                      </p:to>
                                    </p:set>
                                  </p:childTnLst>
                                </p:cTn>
                              </p:par>
                            </p:childTnLst>
                          </p:cTn>
                        </p:par>
                        <p:par>
                          <p:cTn id="19" fill="hold">
                            <p:stCondLst>
                              <p:cond delay="2250"/>
                            </p:stCondLst>
                            <p:childTnLst>
                              <p:par>
                                <p:cTn id="20" presetID="1" presetClass="entr" presetSubtype="0" fill="hold" nodeType="afterEffect">
                                  <p:stCondLst>
                                    <p:cond delay="500"/>
                                  </p:stCondLst>
                                  <p:childTnLst>
                                    <p:set>
                                      <p:cBhvr>
                                        <p:cTn id="21" dur="1" fill="hold">
                                          <p:stCondLst>
                                            <p:cond delay="0"/>
                                          </p:stCondLst>
                                        </p:cTn>
                                        <p:tgtEl>
                                          <p:spTgt spid="16"/>
                                        </p:tgtEl>
                                        <p:attrNameLst>
                                          <p:attrName>style.visibility</p:attrName>
                                        </p:attrNameLst>
                                      </p:cBhvr>
                                      <p:to>
                                        <p:strVal val="visible"/>
                                      </p:to>
                                    </p:set>
                                  </p:childTnLst>
                                </p:cTn>
                              </p:par>
                            </p:childTnLst>
                          </p:cTn>
                        </p:par>
                        <p:par>
                          <p:cTn id="22" fill="hold">
                            <p:stCondLst>
                              <p:cond delay="2750"/>
                            </p:stCondLst>
                            <p:childTnLst>
                              <p:par>
                                <p:cTn id="23" presetID="1" presetClass="entr" presetSubtype="0" fill="hold" nodeType="afterEffect">
                                  <p:stCondLst>
                                    <p:cond delay="500"/>
                                  </p:stCondLst>
                                  <p:childTnLst>
                                    <p:set>
                                      <p:cBhvr>
                                        <p:cTn id="24" dur="1" fill="hold">
                                          <p:stCondLst>
                                            <p:cond delay="0"/>
                                          </p:stCondLst>
                                        </p:cTn>
                                        <p:tgtEl>
                                          <p:spTgt spid="18"/>
                                        </p:tgtEl>
                                        <p:attrNameLst>
                                          <p:attrName>style.visibility</p:attrName>
                                        </p:attrNameLst>
                                      </p:cBhvr>
                                      <p:to>
                                        <p:strVal val="visible"/>
                                      </p:to>
                                    </p:set>
                                  </p:childTnLst>
                                </p:cTn>
                              </p:par>
                            </p:childTnLst>
                          </p:cTn>
                        </p:par>
                        <p:par>
                          <p:cTn id="25" fill="hold">
                            <p:stCondLst>
                              <p:cond delay="3250"/>
                            </p:stCondLst>
                            <p:childTnLst>
                              <p:par>
                                <p:cTn id="26" presetID="1" presetClass="entr" presetSubtype="0" fill="hold" nodeType="afterEffect">
                                  <p:stCondLst>
                                    <p:cond delay="500"/>
                                  </p:stCondLst>
                                  <p:childTnLst>
                                    <p:set>
                                      <p:cBhvr>
                                        <p:cTn id="27" dur="1" fill="hold">
                                          <p:stCondLst>
                                            <p:cond delay="0"/>
                                          </p:stCondLst>
                                        </p:cTn>
                                        <p:tgtEl>
                                          <p:spTgt spid="23"/>
                                        </p:tgtEl>
                                        <p:attrNameLst>
                                          <p:attrName>style.visibility</p:attrName>
                                        </p:attrNameLst>
                                      </p:cBhvr>
                                      <p:to>
                                        <p:strVal val="visible"/>
                                      </p:to>
                                    </p:set>
                                  </p:childTnLst>
                                </p:cTn>
                              </p:par>
                            </p:childTnLst>
                          </p:cTn>
                        </p:par>
                        <p:par>
                          <p:cTn id="28" fill="hold">
                            <p:stCondLst>
                              <p:cond delay="3750"/>
                            </p:stCondLst>
                            <p:childTnLst>
                              <p:par>
                                <p:cTn id="29" presetID="1" presetClass="entr" presetSubtype="0" fill="hold" nodeType="afterEffect">
                                  <p:stCondLst>
                                    <p:cond delay="500"/>
                                  </p:stCondLst>
                                  <p:childTnLst>
                                    <p:set>
                                      <p:cBhvr>
                                        <p:cTn id="30" dur="1" fill="hold">
                                          <p:stCondLst>
                                            <p:cond delay="0"/>
                                          </p:stCondLst>
                                        </p:cTn>
                                        <p:tgtEl>
                                          <p:spTgt spid="25"/>
                                        </p:tgtEl>
                                        <p:attrNameLst>
                                          <p:attrName>style.visibility</p:attrName>
                                        </p:attrNameLst>
                                      </p:cBhvr>
                                      <p:to>
                                        <p:strVal val="visible"/>
                                      </p:to>
                                    </p:set>
                                  </p:childTnLst>
                                </p:cTn>
                              </p:par>
                            </p:childTnLst>
                          </p:cTn>
                        </p:par>
                        <p:par>
                          <p:cTn id="31" fill="hold">
                            <p:stCondLst>
                              <p:cond delay="4250"/>
                            </p:stCondLst>
                            <p:childTnLst>
                              <p:par>
                                <p:cTn id="32" presetID="1" presetClass="entr" presetSubtype="0" fill="hold" nodeType="afterEffect">
                                  <p:stCondLst>
                                    <p:cond delay="500"/>
                                  </p:stCondLst>
                                  <p:childTnLst>
                                    <p:set>
                                      <p:cBhvr>
                                        <p:cTn id="33" dur="1" fill="hold">
                                          <p:stCondLst>
                                            <p:cond delay="0"/>
                                          </p:stCondLst>
                                        </p:cTn>
                                        <p:tgtEl>
                                          <p:spTgt spid="27"/>
                                        </p:tgtEl>
                                        <p:attrNameLst>
                                          <p:attrName>style.visibility</p:attrName>
                                        </p:attrNameLst>
                                      </p:cBhvr>
                                      <p:to>
                                        <p:strVal val="visible"/>
                                      </p:to>
                                    </p:set>
                                  </p:childTnLst>
                                </p:cTn>
                              </p:par>
                            </p:childTnLst>
                          </p:cTn>
                        </p:par>
                        <p:par>
                          <p:cTn id="34" fill="hold">
                            <p:stCondLst>
                              <p:cond delay="4750"/>
                            </p:stCondLst>
                            <p:childTnLst>
                              <p:par>
                                <p:cTn id="35" presetID="1" presetClass="entr" presetSubtype="0" fill="hold" nodeType="afterEffect">
                                  <p:stCondLst>
                                    <p:cond delay="500"/>
                                  </p:stCondLst>
                                  <p:childTnLst>
                                    <p:set>
                                      <p:cBhvr>
                                        <p:cTn id="36" dur="1" fill="hold">
                                          <p:stCondLst>
                                            <p:cond delay="0"/>
                                          </p:stCondLst>
                                        </p:cTn>
                                        <p:tgtEl>
                                          <p:spTgt spid="28"/>
                                        </p:tgtEl>
                                        <p:attrNameLst>
                                          <p:attrName>style.visibility</p:attrName>
                                        </p:attrNameLst>
                                      </p:cBhvr>
                                      <p:to>
                                        <p:strVal val="visible"/>
                                      </p:to>
                                    </p:set>
                                  </p:childTnLst>
                                </p:cTn>
                              </p:par>
                            </p:childTnLst>
                          </p:cTn>
                        </p:par>
                        <p:par>
                          <p:cTn id="37" fill="hold">
                            <p:stCondLst>
                              <p:cond delay="5250"/>
                            </p:stCondLst>
                            <p:childTnLst>
                              <p:par>
                                <p:cTn id="38" presetID="1" presetClass="entr" presetSubtype="0" fill="hold" grpId="0" nodeType="afterEffect">
                                  <p:stCondLst>
                                    <p:cond delay="2000"/>
                                  </p:stCondLst>
                                  <p:childTnLst>
                                    <p:set>
                                      <p:cBhvr>
                                        <p:cTn id="39"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F87115E-9B78-4471-B00E-56416934DEF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5924" y="490086"/>
            <a:ext cx="5090160" cy="5090160"/>
          </a:xfrm>
          <a:prstGeom prst="rect">
            <a:avLst/>
          </a:prstGeom>
        </p:spPr>
      </p:pic>
      <p:pic>
        <p:nvPicPr>
          <p:cNvPr id="6" name="Picture 5">
            <a:extLst>
              <a:ext uri="{FF2B5EF4-FFF2-40B4-BE49-F238E27FC236}">
                <a16:creationId xmlns:a16="http://schemas.microsoft.com/office/drawing/2014/main" id="{95BD6945-0F6F-4DED-BBF0-67410C17727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21154" y="1341621"/>
            <a:ext cx="5715000" cy="4238625"/>
          </a:xfrm>
          <a:prstGeom prst="rect">
            <a:avLst/>
          </a:prstGeom>
        </p:spPr>
      </p:pic>
      <p:sp>
        <p:nvSpPr>
          <p:cNvPr id="7" name="Rectangle 6">
            <a:extLst>
              <a:ext uri="{FF2B5EF4-FFF2-40B4-BE49-F238E27FC236}">
                <a16:creationId xmlns:a16="http://schemas.microsoft.com/office/drawing/2014/main" id="{238C6D1B-38D3-4867-A003-644DB4754094}"/>
              </a:ext>
            </a:extLst>
          </p:cNvPr>
          <p:cNvSpPr/>
          <p:nvPr/>
        </p:nvSpPr>
        <p:spPr>
          <a:xfrm>
            <a:off x="7309904" y="490086"/>
            <a:ext cx="2337499" cy="923330"/>
          </a:xfrm>
          <a:prstGeom prst="rect">
            <a:avLst/>
          </a:prstGeom>
          <a:noFill/>
        </p:spPr>
        <p:txBody>
          <a:bodyPr wrap="none" lIns="91440" tIns="45720" rIns="91440" bIns="45720">
            <a:spAutoFit/>
          </a:bodyPr>
          <a:lstStyle/>
          <a:p>
            <a:pPr algn="ctr"/>
            <a:r>
              <a:rPr lang="en-US" sz="54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TRUCE!</a:t>
            </a:r>
          </a:p>
        </p:txBody>
      </p:sp>
      <p:sp>
        <p:nvSpPr>
          <p:cNvPr id="2" name="TextBox 1">
            <a:extLst>
              <a:ext uri="{FF2B5EF4-FFF2-40B4-BE49-F238E27FC236}">
                <a16:creationId xmlns:a16="http://schemas.microsoft.com/office/drawing/2014/main" id="{7144ECF7-203B-429D-A385-5F4092E57DDD}"/>
              </a:ext>
            </a:extLst>
          </p:cNvPr>
          <p:cNvSpPr txBox="1"/>
          <p:nvPr/>
        </p:nvSpPr>
        <p:spPr>
          <a:xfrm>
            <a:off x="433137" y="5654839"/>
            <a:ext cx="10903017" cy="1200329"/>
          </a:xfrm>
          <a:prstGeom prst="rect">
            <a:avLst/>
          </a:prstGeom>
          <a:noFill/>
        </p:spPr>
        <p:txBody>
          <a:bodyPr wrap="square" rtlCol="0">
            <a:spAutoFit/>
          </a:bodyPr>
          <a:lstStyle/>
          <a:p>
            <a:r>
              <a:rPr lang="en-US" sz="2400" b="0" i="0" dirty="0">
                <a:solidFill>
                  <a:srgbClr val="000000"/>
                </a:solidFill>
                <a:effectLst/>
                <a:latin typeface="system-ui"/>
              </a:rPr>
              <a:t>There is neither Jew nor Greek, there is neither slave nor free, there is neither</a:t>
            </a:r>
            <a:br>
              <a:rPr lang="en-US" sz="2400" b="0" i="0" dirty="0">
                <a:solidFill>
                  <a:srgbClr val="000000"/>
                </a:solidFill>
                <a:effectLst/>
                <a:latin typeface="system-ui"/>
              </a:rPr>
            </a:br>
            <a:r>
              <a:rPr lang="en-US" sz="2400" b="1" i="0" dirty="0">
                <a:solidFill>
                  <a:srgbClr val="000000"/>
                </a:solidFill>
                <a:effectLst/>
                <a:latin typeface="system-ui"/>
              </a:rPr>
              <a:t>male nor female</a:t>
            </a:r>
            <a:r>
              <a:rPr lang="en-US" sz="2400" b="0" i="0" dirty="0">
                <a:solidFill>
                  <a:srgbClr val="000000"/>
                </a:solidFill>
                <a:effectLst/>
                <a:latin typeface="system-ui"/>
              </a:rPr>
              <a:t>; for you are </a:t>
            </a:r>
            <a:r>
              <a:rPr lang="en-US" sz="2400" b="1" i="0" dirty="0">
                <a:solidFill>
                  <a:srgbClr val="000000"/>
                </a:solidFill>
                <a:effectLst/>
                <a:latin typeface="system-ui"/>
              </a:rPr>
              <a:t>all one </a:t>
            </a:r>
            <a:r>
              <a:rPr lang="en-US" sz="2400" b="0" i="0" dirty="0">
                <a:solidFill>
                  <a:srgbClr val="000000"/>
                </a:solidFill>
                <a:effectLst/>
                <a:latin typeface="system-ui"/>
              </a:rPr>
              <a:t>in Christ Jesus.</a:t>
            </a:r>
          </a:p>
          <a:p>
            <a:r>
              <a:rPr lang="en-US" sz="2400" b="0" i="0" dirty="0">
                <a:solidFill>
                  <a:srgbClr val="000000"/>
                </a:solidFill>
                <a:effectLst/>
                <a:latin typeface="system-ui"/>
              </a:rPr>
              <a:t>—Galatians 3:28 (NKJV)</a:t>
            </a:r>
            <a:endParaRPr lang="en-US" sz="2400" dirty="0"/>
          </a:p>
        </p:txBody>
      </p:sp>
    </p:spTree>
    <p:extLst>
      <p:ext uri="{BB962C8B-B14F-4D97-AF65-F5344CB8AC3E}">
        <p14:creationId xmlns:p14="http://schemas.microsoft.com/office/powerpoint/2010/main" val="229575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858D9DF-55C6-4107-8868-46DE363DB27C}"/>
              </a:ext>
            </a:extLst>
          </p:cNvPr>
          <p:cNvSpPr>
            <a:spLocks noGrp="1"/>
          </p:cNvSpPr>
          <p:nvPr>
            <p:ph type="ctrTitle"/>
          </p:nvPr>
        </p:nvSpPr>
        <p:spPr/>
        <p:txBody>
          <a:bodyPr/>
          <a:lstStyle/>
          <a:p>
            <a:r>
              <a:rPr lang="en-US" dirty="0"/>
              <a:t>Eavesdrop. </a:t>
            </a:r>
          </a:p>
        </p:txBody>
      </p:sp>
      <p:sp>
        <p:nvSpPr>
          <p:cNvPr id="5" name="Subtitle 4">
            <a:extLst>
              <a:ext uri="{FF2B5EF4-FFF2-40B4-BE49-F238E27FC236}">
                <a16:creationId xmlns:a16="http://schemas.microsoft.com/office/drawing/2014/main" id="{B010402D-F944-49CC-9528-96E574F7288D}"/>
              </a:ext>
            </a:extLst>
          </p:cNvPr>
          <p:cNvSpPr>
            <a:spLocks noGrp="1"/>
          </p:cNvSpPr>
          <p:nvPr>
            <p:ph type="subTitle" idx="1"/>
          </p:nvPr>
        </p:nvSpPr>
        <p:spPr/>
        <p:txBody>
          <a:bodyPr/>
          <a:lstStyle/>
          <a:p>
            <a:r>
              <a:rPr lang="en-US" dirty="0"/>
              <a:t>Really. Go ahead. You’re allowed. It’s called</a:t>
            </a:r>
            <a:br>
              <a:rPr lang="en-US" dirty="0"/>
            </a:br>
            <a:r>
              <a:rPr lang="en-US" dirty="0"/>
              <a:t>REASEARCH!</a:t>
            </a:r>
          </a:p>
        </p:txBody>
      </p:sp>
      <p:pic>
        <p:nvPicPr>
          <p:cNvPr id="7" name="Picture Placeholder 6">
            <a:extLst>
              <a:ext uri="{FF2B5EF4-FFF2-40B4-BE49-F238E27FC236}">
                <a16:creationId xmlns:a16="http://schemas.microsoft.com/office/drawing/2014/main" id="{7461EF0A-C3B5-428C-BEDC-09BF8656CDA3}"/>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9613" b="9613"/>
          <a:stretch>
            <a:fillRect/>
          </a:stretch>
        </p:blipFill>
        <p:spPr/>
      </p:pic>
    </p:spTree>
    <p:extLst>
      <p:ext uri="{BB962C8B-B14F-4D97-AF65-F5344CB8AC3E}">
        <p14:creationId xmlns:p14="http://schemas.microsoft.com/office/powerpoint/2010/main" val="15854630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t>Good dialogue has a purpose</a:t>
            </a:r>
          </a:p>
        </p:txBody>
      </p:sp>
      <p:pic>
        <p:nvPicPr>
          <p:cNvPr id="5" name="Picture 4">
            <a:extLst>
              <a:ext uri="{FF2B5EF4-FFF2-40B4-BE49-F238E27FC236}">
                <a16:creationId xmlns:a16="http://schemas.microsoft.com/office/drawing/2014/main" id="{BF93EED4-7635-4E1A-A162-8CAA17BC29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95273" y="0"/>
            <a:ext cx="7296727" cy="3131025"/>
          </a:xfrm>
          <a:prstGeom prst="rect">
            <a:avLst/>
          </a:prstGeom>
        </p:spPr>
      </p:pic>
      <p:sp>
        <p:nvSpPr>
          <p:cNvPr id="3" name="TextBox 2">
            <a:extLst>
              <a:ext uri="{FF2B5EF4-FFF2-40B4-BE49-F238E27FC236}">
                <a16:creationId xmlns:a16="http://schemas.microsoft.com/office/drawing/2014/main" id="{B0CB1892-47E2-4A1B-912B-C0982FD25DAD}"/>
              </a:ext>
            </a:extLst>
          </p:cNvPr>
          <p:cNvSpPr txBox="1"/>
          <p:nvPr/>
        </p:nvSpPr>
        <p:spPr>
          <a:xfrm>
            <a:off x="1595336" y="758757"/>
            <a:ext cx="1254868" cy="1015663"/>
          </a:xfrm>
          <a:prstGeom prst="rect">
            <a:avLst/>
          </a:prstGeom>
          <a:noFill/>
        </p:spPr>
        <p:txBody>
          <a:bodyPr wrap="square" rtlCol="0">
            <a:spAutoFit/>
          </a:bodyPr>
          <a:lstStyle/>
          <a:p>
            <a:pPr algn="ctr"/>
            <a:r>
              <a:rPr lang="en-US" sz="6000" dirty="0">
                <a:solidFill>
                  <a:schemeClr val="bg1"/>
                </a:solidFill>
                <a:latin typeface="Plantagenet Cherokee (Headings)"/>
              </a:rPr>
              <a:t>1</a:t>
            </a:r>
          </a:p>
        </p:txBody>
      </p:sp>
    </p:spTree>
    <p:extLst>
      <p:ext uri="{BB962C8B-B14F-4D97-AF65-F5344CB8AC3E}">
        <p14:creationId xmlns:p14="http://schemas.microsoft.com/office/powerpoint/2010/main" val="1328843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D0F1CD-0E73-4EA9-89A8-7807BE38D813}"/>
              </a:ext>
            </a:extLst>
          </p:cNvPr>
          <p:cNvSpPr>
            <a:spLocks noGrp="1"/>
          </p:cNvSpPr>
          <p:nvPr>
            <p:ph type="title"/>
          </p:nvPr>
        </p:nvSpPr>
        <p:spPr/>
        <p:txBody>
          <a:bodyPr/>
          <a:lstStyle/>
          <a:p>
            <a:r>
              <a:rPr lang="en-US" dirty="0"/>
              <a:t>Eavesdrop…</a:t>
            </a:r>
          </a:p>
        </p:txBody>
      </p:sp>
      <p:sp>
        <p:nvSpPr>
          <p:cNvPr id="3" name="Content Placeholder 2">
            <a:extLst>
              <a:ext uri="{FF2B5EF4-FFF2-40B4-BE49-F238E27FC236}">
                <a16:creationId xmlns:a16="http://schemas.microsoft.com/office/drawing/2014/main" id="{B3350CD9-5062-48AB-8734-9EA2D1C419EB}"/>
              </a:ext>
            </a:extLst>
          </p:cNvPr>
          <p:cNvSpPr>
            <a:spLocks noGrp="1"/>
          </p:cNvSpPr>
          <p:nvPr>
            <p:ph idx="1"/>
          </p:nvPr>
        </p:nvSpPr>
        <p:spPr>
          <a:xfrm>
            <a:off x="1104900" y="1600200"/>
            <a:ext cx="6967682" cy="4572000"/>
          </a:xfrm>
        </p:spPr>
        <p:txBody>
          <a:bodyPr>
            <a:normAutofit lnSpcReduction="10000"/>
          </a:bodyPr>
          <a:lstStyle/>
          <a:p>
            <a:r>
              <a:rPr lang="en-US" dirty="0"/>
              <a:t>…and keep a close eye out as well</a:t>
            </a:r>
          </a:p>
          <a:p>
            <a:r>
              <a:rPr lang="en-US" dirty="0"/>
              <a:t>Become a student of conversation</a:t>
            </a:r>
          </a:p>
          <a:p>
            <a:r>
              <a:rPr lang="en-US" dirty="0"/>
              <a:t>Coffee shops, shopping malls, and restaurants are alive with people talking, laughing and sharing stories.</a:t>
            </a:r>
          </a:p>
          <a:p>
            <a:r>
              <a:rPr lang="en-US" dirty="0"/>
              <a:t>While away a Saturday morning in a local coffee shop, jotting down conversation topics that are bandied around from table to table. </a:t>
            </a:r>
          </a:p>
          <a:p>
            <a:r>
              <a:rPr lang="en-US" dirty="0"/>
              <a:t>Unabashedly pay attention to gestures, tones, facial expressions, and reactions as those very snippets from real life can help you write compelling, believable dialogue.</a:t>
            </a:r>
          </a:p>
          <a:p>
            <a:r>
              <a:rPr lang="en-US" dirty="0"/>
              <a:t>Conversation isn’t merely an exchange of words. Oh no, we also use body language to get our message across, so it goes without saying that this needs to be captured in your dialogue. </a:t>
            </a:r>
          </a:p>
        </p:txBody>
      </p:sp>
      <p:pic>
        <p:nvPicPr>
          <p:cNvPr id="5" name="Picture 4">
            <a:extLst>
              <a:ext uri="{FF2B5EF4-FFF2-40B4-BE49-F238E27FC236}">
                <a16:creationId xmlns:a16="http://schemas.microsoft.com/office/drawing/2014/main" id="{20FB2AAE-6C48-4439-8706-896823BF243B}"/>
              </a:ext>
            </a:extLst>
          </p:cNvPr>
          <p:cNvPicPr>
            <a:picLocks noChangeAspect="1"/>
          </p:cNvPicPr>
          <p:nvPr/>
        </p:nvPicPr>
        <p:blipFill rotWithShape="1">
          <a:blip r:embed="rId3">
            <a:extLst>
              <a:ext uri="{28A0092B-C50C-407E-A947-70E740481C1C}">
                <a14:useLocalDpi xmlns:a14="http://schemas.microsoft.com/office/drawing/2010/main" val="0"/>
              </a:ext>
            </a:extLst>
          </a:blip>
          <a:srcRect l="10044" r="5053"/>
          <a:stretch/>
        </p:blipFill>
        <p:spPr>
          <a:xfrm flipH="1">
            <a:off x="8312723" y="0"/>
            <a:ext cx="3879273" cy="6858000"/>
          </a:xfrm>
          <a:prstGeom prst="rect">
            <a:avLst/>
          </a:prstGeom>
        </p:spPr>
      </p:pic>
    </p:spTree>
    <p:extLst>
      <p:ext uri="{BB962C8B-B14F-4D97-AF65-F5344CB8AC3E}">
        <p14:creationId xmlns:p14="http://schemas.microsoft.com/office/powerpoint/2010/main" val="10861964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858D9DF-55C6-4107-8868-46DE363DB27C}"/>
              </a:ext>
            </a:extLst>
          </p:cNvPr>
          <p:cNvSpPr>
            <a:spLocks noGrp="1"/>
          </p:cNvSpPr>
          <p:nvPr>
            <p:ph type="ctrTitle"/>
          </p:nvPr>
        </p:nvSpPr>
        <p:spPr/>
        <p:txBody>
          <a:bodyPr/>
          <a:lstStyle/>
          <a:p>
            <a:r>
              <a:rPr lang="en-US" dirty="0"/>
              <a:t>Act it out</a:t>
            </a:r>
          </a:p>
        </p:txBody>
      </p:sp>
      <p:sp>
        <p:nvSpPr>
          <p:cNvPr id="5" name="Subtitle 4">
            <a:extLst>
              <a:ext uri="{FF2B5EF4-FFF2-40B4-BE49-F238E27FC236}">
                <a16:creationId xmlns:a16="http://schemas.microsoft.com/office/drawing/2014/main" id="{B010402D-F944-49CC-9528-96E574F7288D}"/>
              </a:ext>
            </a:extLst>
          </p:cNvPr>
          <p:cNvSpPr>
            <a:spLocks noGrp="1"/>
          </p:cNvSpPr>
          <p:nvPr>
            <p:ph type="subTitle" idx="1"/>
          </p:nvPr>
        </p:nvSpPr>
        <p:spPr/>
        <p:txBody>
          <a:bodyPr/>
          <a:lstStyle/>
          <a:p>
            <a:r>
              <a:rPr lang="en-US" dirty="0"/>
              <a:t>Read it aloud.</a:t>
            </a:r>
          </a:p>
        </p:txBody>
      </p:sp>
      <p:pic>
        <p:nvPicPr>
          <p:cNvPr id="8" name="Picture Placeholder 7">
            <a:extLst>
              <a:ext uri="{FF2B5EF4-FFF2-40B4-BE49-F238E27FC236}">
                <a16:creationId xmlns:a16="http://schemas.microsoft.com/office/drawing/2014/main" id="{E235321C-542F-49B6-8146-2E9D353C672A}"/>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9613" b="9613"/>
          <a:stretch>
            <a:fillRect/>
          </a:stretch>
        </p:blipFill>
        <p:spPr/>
      </p:pic>
    </p:spTree>
    <p:extLst>
      <p:ext uri="{BB962C8B-B14F-4D97-AF65-F5344CB8AC3E}">
        <p14:creationId xmlns:p14="http://schemas.microsoft.com/office/powerpoint/2010/main" val="5204893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D0F1CD-0E73-4EA9-89A8-7807BE38D813}"/>
              </a:ext>
            </a:extLst>
          </p:cNvPr>
          <p:cNvSpPr>
            <a:spLocks noGrp="1"/>
          </p:cNvSpPr>
          <p:nvPr>
            <p:ph type="title"/>
          </p:nvPr>
        </p:nvSpPr>
        <p:spPr/>
        <p:txBody>
          <a:bodyPr/>
          <a:lstStyle/>
          <a:p>
            <a:r>
              <a:rPr lang="en-US" dirty="0"/>
              <a:t>Read it aloud. Act it out.</a:t>
            </a:r>
          </a:p>
        </p:txBody>
      </p:sp>
      <p:sp>
        <p:nvSpPr>
          <p:cNvPr id="3" name="Content Placeholder 2">
            <a:extLst>
              <a:ext uri="{FF2B5EF4-FFF2-40B4-BE49-F238E27FC236}">
                <a16:creationId xmlns:a16="http://schemas.microsoft.com/office/drawing/2014/main" id="{B3350CD9-5062-48AB-8734-9EA2D1C419EB}"/>
              </a:ext>
            </a:extLst>
          </p:cNvPr>
          <p:cNvSpPr>
            <a:spLocks noGrp="1"/>
          </p:cNvSpPr>
          <p:nvPr>
            <p:ph idx="1"/>
          </p:nvPr>
        </p:nvSpPr>
        <p:spPr>
          <a:xfrm>
            <a:off x="1104900" y="1554020"/>
            <a:ext cx="4206009" cy="4572000"/>
          </a:xfrm>
        </p:spPr>
        <p:txBody>
          <a:bodyPr>
            <a:normAutofit/>
          </a:bodyPr>
          <a:lstStyle/>
          <a:p>
            <a:r>
              <a:rPr lang="en-US" dirty="0"/>
              <a:t>During the editing process, you should always read your manuscript aloud, and do pay special attention to your dialogue.</a:t>
            </a:r>
          </a:p>
          <a:p>
            <a:r>
              <a:rPr lang="en-US" dirty="0"/>
              <a:t>If the dialogue doesn’t flow, or you’re tripping over your words, it’s not going to sound right to the reader either.</a:t>
            </a:r>
          </a:p>
          <a:p>
            <a:r>
              <a:rPr lang="en-US" dirty="0"/>
              <a:t>Even though you’re not capturing every part of a conversation in your dialogue, everything that’s written should sound like an actual person said it. If not, it’s time to erase and try again.</a:t>
            </a:r>
          </a:p>
          <a:p>
            <a:endParaRPr lang="en-US" dirty="0"/>
          </a:p>
        </p:txBody>
      </p:sp>
      <p:pic>
        <p:nvPicPr>
          <p:cNvPr id="5" name="Picture 4">
            <a:extLst>
              <a:ext uri="{FF2B5EF4-FFF2-40B4-BE49-F238E27FC236}">
                <a16:creationId xmlns:a16="http://schemas.microsoft.com/office/drawing/2014/main" id="{66ABC021-CA9B-491A-BA6B-3DB6E38FB772}"/>
              </a:ext>
            </a:extLst>
          </p:cNvPr>
          <p:cNvPicPr>
            <a:picLocks noChangeAspect="1"/>
          </p:cNvPicPr>
          <p:nvPr/>
        </p:nvPicPr>
        <p:blipFill rotWithShape="1">
          <a:blip r:embed="rId3">
            <a:extLst>
              <a:ext uri="{28A0092B-C50C-407E-A947-70E740481C1C}">
                <a14:useLocalDpi xmlns:a14="http://schemas.microsoft.com/office/drawing/2010/main" val="0"/>
              </a:ext>
            </a:extLst>
          </a:blip>
          <a:srcRect l="2810" t="9145" r="2644"/>
          <a:stretch/>
        </p:blipFill>
        <p:spPr>
          <a:xfrm>
            <a:off x="5588000" y="1314451"/>
            <a:ext cx="6604000" cy="4811569"/>
          </a:xfrm>
          <a:prstGeom prst="rect">
            <a:avLst/>
          </a:prstGeom>
        </p:spPr>
      </p:pic>
    </p:spTree>
    <p:extLst>
      <p:ext uri="{BB962C8B-B14F-4D97-AF65-F5344CB8AC3E}">
        <p14:creationId xmlns:p14="http://schemas.microsoft.com/office/powerpoint/2010/main" val="8675433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D0F1CD-0E73-4EA9-89A8-7807BE38D813}"/>
              </a:ext>
            </a:extLst>
          </p:cNvPr>
          <p:cNvSpPr>
            <a:spLocks noGrp="1"/>
          </p:cNvSpPr>
          <p:nvPr>
            <p:ph type="title"/>
          </p:nvPr>
        </p:nvSpPr>
        <p:spPr/>
        <p:txBody>
          <a:bodyPr/>
          <a:lstStyle/>
          <a:p>
            <a:r>
              <a:rPr lang="en-US" dirty="0"/>
              <a:t>Read it aloud. Act it out.</a:t>
            </a:r>
          </a:p>
        </p:txBody>
      </p:sp>
      <p:sp>
        <p:nvSpPr>
          <p:cNvPr id="3" name="Content Placeholder 2">
            <a:extLst>
              <a:ext uri="{FF2B5EF4-FFF2-40B4-BE49-F238E27FC236}">
                <a16:creationId xmlns:a16="http://schemas.microsoft.com/office/drawing/2014/main" id="{B3350CD9-5062-48AB-8734-9EA2D1C419EB}"/>
              </a:ext>
            </a:extLst>
          </p:cNvPr>
          <p:cNvSpPr>
            <a:spLocks noGrp="1"/>
          </p:cNvSpPr>
          <p:nvPr>
            <p:ph idx="1"/>
          </p:nvPr>
        </p:nvSpPr>
        <p:spPr>
          <a:xfrm>
            <a:off x="1104900" y="1554020"/>
            <a:ext cx="9982200" cy="4572000"/>
          </a:xfrm>
        </p:spPr>
        <p:txBody>
          <a:bodyPr/>
          <a:lstStyle/>
          <a:p>
            <a:r>
              <a:rPr lang="en-US" dirty="0"/>
              <a:t>Listen for </a:t>
            </a:r>
            <a:r>
              <a:rPr lang="en-US" b="1" dirty="0"/>
              <a:t>clichés</a:t>
            </a:r>
            <a:r>
              <a:rPr lang="en-US" dirty="0"/>
              <a:t>. Listen for </a:t>
            </a:r>
            <a:r>
              <a:rPr lang="en-US" b="1" dirty="0"/>
              <a:t>overuse</a:t>
            </a:r>
            <a:r>
              <a:rPr lang="en-US" dirty="0"/>
              <a:t> or </a:t>
            </a:r>
            <a:r>
              <a:rPr lang="en-US" b="1" dirty="0"/>
              <a:t>repeated use </a:t>
            </a:r>
            <a:r>
              <a:rPr lang="en-US" dirty="0"/>
              <a:t>of any phrases.</a:t>
            </a:r>
          </a:p>
          <a:p>
            <a:r>
              <a:rPr lang="en-US" dirty="0"/>
              <a:t>Listen to see if each character has a </a:t>
            </a:r>
            <a:r>
              <a:rPr lang="en-US" b="1" dirty="0"/>
              <a:t>unique voice</a:t>
            </a:r>
            <a:r>
              <a:rPr lang="en-US" dirty="0"/>
              <a:t>.</a:t>
            </a:r>
          </a:p>
          <a:p>
            <a:r>
              <a:rPr lang="en-US" dirty="0"/>
              <a:t>If you’re in a writers’ group, you might even ask other members to read your dialogue aloud</a:t>
            </a:r>
          </a:p>
          <a:p>
            <a:endParaRPr lang="en-US" dirty="0"/>
          </a:p>
        </p:txBody>
      </p:sp>
      <p:pic>
        <p:nvPicPr>
          <p:cNvPr id="6" name="Picture 5">
            <a:extLst>
              <a:ext uri="{FF2B5EF4-FFF2-40B4-BE49-F238E27FC236}">
                <a16:creationId xmlns:a16="http://schemas.microsoft.com/office/drawing/2014/main" id="{88CBF31F-2565-454C-81F3-8E674A735C6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64727" y="3075136"/>
            <a:ext cx="6899564" cy="3782864"/>
          </a:xfrm>
          <a:prstGeom prst="rect">
            <a:avLst/>
          </a:prstGeom>
        </p:spPr>
      </p:pic>
    </p:spTree>
    <p:extLst>
      <p:ext uri="{BB962C8B-B14F-4D97-AF65-F5344CB8AC3E}">
        <p14:creationId xmlns:p14="http://schemas.microsoft.com/office/powerpoint/2010/main" val="11016783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858D9DF-55C6-4107-8868-46DE363DB27C}"/>
              </a:ext>
            </a:extLst>
          </p:cNvPr>
          <p:cNvSpPr>
            <a:spLocks noGrp="1"/>
          </p:cNvSpPr>
          <p:nvPr>
            <p:ph type="ctrTitle"/>
          </p:nvPr>
        </p:nvSpPr>
        <p:spPr>
          <a:xfrm>
            <a:off x="1104900" y="2292094"/>
            <a:ext cx="4548188" cy="2219691"/>
          </a:xfrm>
        </p:spPr>
        <p:txBody>
          <a:bodyPr/>
          <a:lstStyle/>
          <a:p>
            <a:r>
              <a:rPr lang="en-US" dirty="0"/>
              <a:t>Revise, revise, revise</a:t>
            </a:r>
          </a:p>
        </p:txBody>
      </p:sp>
      <p:pic>
        <p:nvPicPr>
          <p:cNvPr id="11" name="Picture Placeholder 10">
            <a:extLst>
              <a:ext uri="{FF2B5EF4-FFF2-40B4-BE49-F238E27FC236}">
                <a16:creationId xmlns:a16="http://schemas.microsoft.com/office/drawing/2014/main" id="{700AC456-B01C-48F5-B58F-6A3CA3E94D35}"/>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2341" r="2341"/>
          <a:stretch>
            <a:fillRect/>
          </a:stretch>
        </p:blipFill>
        <p:spPr>
          <a:xfrm>
            <a:off x="5653088" y="1311275"/>
            <a:ext cx="6538912" cy="4208463"/>
          </a:xfrm>
        </p:spPr>
      </p:pic>
    </p:spTree>
    <p:extLst>
      <p:ext uri="{BB962C8B-B14F-4D97-AF65-F5344CB8AC3E}">
        <p14:creationId xmlns:p14="http://schemas.microsoft.com/office/powerpoint/2010/main" val="39333985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E25097-4548-4449-819A-F9768D7A5CF1}"/>
              </a:ext>
            </a:extLst>
          </p:cNvPr>
          <p:cNvSpPr>
            <a:spLocks noGrp="1"/>
          </p:cNvSpPr>
          <p:nvPr>
            <p:ph type="title"/>
          </p:nvPr>
        </p:nvSpPr>
        <p:spPr/>
        <p:txBody>
          <a:bodyPr/>
          <a:lstStyle/>
          <a:p>
            <a:r>
              <a:rPr lang="en-US" dirty="0"/>
              <a:t>Revision Can be VERY Important.</a:t>
            </a:r>
          </a:p>
        </p:txBody>
      </p:sp>
      <p:sp>
        <p:nvSpPr>
          <p:cNvPr id="3" name="Content Placeholder 2">
            <a:extLst>
              <a:ext uri="{FF2B5EF4-FFF2-40B4-BE49-F238E27FC236}">
                <a16:creationId xmlns:a16="http://schemas.microsoft.com/office/drawing/2014/main" id="{39B12F35-0E73-49C9-BCCB-E2921D379999}"/>
              </a:ext>
            </a:extLst>
          </p:cNvPr>
          <p:cNvSpPr>
            <a:spLocks noGrp="1"/>
          </p:cNvSpPr>
          <p:nvPr>
            <p:ph idx="1"/>
          </p:nvPr>
        </p:nvSpPr>
        <p:spPr/>
        <p:txBody>
          <a:bodyPr>
            <a:normAutofit/>
          </a:bodyPr>
          <a:lstStyle/>
          <a:p>
            <a:pPr marL="0" indent="0" algn="ctr">
              <a:buNone/>
            </a:pPr>
            <a:r>
              <a:rPr lang="en-US" sz="2400" dirty="0"/>
              <a:t>(Editor’s note—Please revise this sentence for proper punctation!)</a:t>
            </a:r>
          </a:p>
          <a:p>
            <a:pPr marL="0" indent="0" algn="ctr">
              <a:buNone/>
            </a:pPr>
            <a:r>
              <a:rPr lang="en-US" sz="2800" dirty="0"/>
              <a:t>A woman without her man is nothing.</a:t>
            </a:r>
          </a:p>
          <a:p>
            <a:pPr marL="0" indent="0">
              <a:buNone/>
            </a:pPr>
            <a:endParaRPr lang="en-US" sz="2400" dirty="0"/>
          </a:p>
          <a:p>
            <a:pPr marL="0" indent="0" algn="ctr">
              <a:buNone/>
            </a:pPr>
            <a:r>
              <a:rPr lang="en-US" sz="2400" b="1" dirty="0">
                <a:solidFill>
                  <a:srgbClr val="4F81BD"/>
                </a:solidFill>
              </a:rPr>
              <a:t>HE</a:t>
            </a:r>
            <a:r>
              <a:rPr lang="en-US" sz="2400" dirty="0"/>
              <a:t> punctuates:</a:t>
            </a:r>
          </a:p>
          <a:p>
            <a:pPr marL="0" indent="0" algn="ctr">
              <a:buNone/>
            </a:pPr>
            <a:r>
              <a:rPr lang="en-US" sz="2800" dirty="0"/>
              <a:t>A woman, without her man, is nothing.</a:t>
            </a:r>
          </a:p>
          <a:p>
            <a:pPr marL="0" indent="0">
              <a:buNone/>
            </a:pPr>
            <a:endParaRPr lang="en-US" sz="2400" dirty="0"/>
          </a:p>
          <a:p>
            <a:pPr marL="0" indent="0" algn="ctr">
              <a:buNone/>
            </a:pPr>
            <a:r>
              <a:rPr lang="en-US" sz="2400" b="1" dirty="0">
                <a:solidFill>
                  <a:srgbClr val="FF0000"/>
                </a:solidFill>
              </a:rPr>
              <a:t>SHE</a:t>
            </a:r>
            <a:r>
              <a:rPr lang="en-US" sz="2400" dirty="0"/>
              <a:t> punctuates:</a:t>
            </a:r>
          </a:p>
          <a:p>
            <a:pPr marL="0" indent="0" algn="ctr">
              <a:buNone/>
            </a:pPr>
            <a:r>
              <a:rPr lang="en-US" sz="2800" dirty="0"/>
              <a:t>A woman: without her, man is nothing.</a:t>
            </a:r>
          </a:p>
        </p:txBody>
      </p:sp>
    </p:spTree>
    <p:extLst>
      <p:ext uri="{BB962C8B-B14F-4D97-AF65-F5344CB8AC3E}">
        <p14:creationId xmlns:p14="http://schemas.microsoft.com/office/powerpoint/2010/main" val="1886483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B3641CC-76AF-470A-8E10-C740BFC90B83}"/>
              </a:ext>
            </a:extLst>
          </p:cNvPr>
          <p:cNvSpPr/>
          <p:nvPr/>
        </p:nvSpPr>
        <p:spPr>
          <a:xfrm>
            <a:off x="790025" y="6030508"/>
            <a:ext cx="9008748" cy="523220"/>
          </a:xfrm>
          <a:prstGeom prst="rect">
            <a:avLst/>
          </a:prstGeom>
        </p:spPr>
        <p:txBody>
          <a:bodyPr wrap="none">
            <a:spAutoFit/>
          </a:bodyPr>
          <a:lstStyle/>
          <a:p>
            <a:r>
              <a:rPr lang="en-US" sz="2800" dirty="0">
                <a:solidFill>
                  <a:schemeClr val="bg1"/>
                </a:solidFill>
                <a:hlinkClick r:id="rId3">
                  <a:extLst>
                    <a:ext uri="{A12FA001-AC4F-418D-AE19-62706E023703}">
                      <ahyp:hlinkClr xmlns:ahyp="http://schemas.microsoft.com/office/drawing/2018/hyperlinkcolor" val="tx"/>
                    </a:ext>
                  </a:extLst>
                </a:hlinkClick>
              </a:rPr>
              <a:t>http://SuccessfulChristianSelfPublishing.com/MoreThanBW/</a:t>
            </a:r>
            <a:endParaRPr lang="en-US" sz="2800" dirty="0">
              <a:solidFill>
                <a:schemeClr val="bg1"/>
              </a:solidFill>
            </a:endParaRPr>
          </a:p>
        </p:txBody>
      </p:sp>
      <p:pic>
        <p:nvPicPr>
          <p:cNvPr id="9" name="Picture Placeholder 7">
            <a:extLst>
              <a:ext uri="{FF2B5EF4-FFF2-40B4-BE49-F238E27FC236}">
                <a16:creationId xmlns:a16="http://schemas.microsoft.com/office/drawing/2014/main" id="{8B263896-1BD3-4F86-A46B-1B468DA82B97}"/>
              </a:ext>
            </a:extLst>
          </p:cNvPr>
          <p:cNvPicPr>
            <a:picLocks noChangeAspect="1"/>
          </p:cNvPicPr>
          <p:nvPr/>
        </p:nvPicPr>
        <p:blipFill rotWithShape="1">
          <a:blip r:embed="rId4">
            <a:extLst>
              <a:ext uri="{28A0092B-C50C-407E-A947-70E740481C1C}">
                <a14:useLocalDpi xmlns:a14="http://schemas.microsoft.com/office/drawing/2010/main" val="0"/>
              </a:ext>
            </a:extLst>
          </a:blip>
          <a:srcRect l="-219" r="133"/>
          <a:stretch/>
        </p:blipFill>
        <p:spPr>
          <a:xfrm>
            <a:off x="2875413" y="1354177"/>
            <a:ext cx="6441173" cy="3217823"/>
          </a:xfrm>
          <a:prstGeom prst="rect">
            <a:avLst/>
          </a:prstGeom>
        </p:spPr>
      </p:pic>
      <p:sp>
        <p:nvSpPr>
          <p:cNvPr id="10" name="Title 1">
            <a:extLst>
              <a:ext uri="{FF2B5EF4-FFF2-40B4-BE49-F238E27FC236}">
                <a16:creationId xmlns:a16="http://schemas.microsoft.com/office/drawing/2014/main" id="{8AC7E08C-272A-4105-9D52-A973E99D9670}"/>
              </a:ext>
            </a:extLst>
          </p:cNvPr>
          <p:cNvSpPr>
            <a:spLocks noGrp="1"/>
          </p:cNvSpPr>
          <p:nvPr>
            <p:ph type="ctrTitle"/>
          </p:nvPr>
        </p:nvSpPr>
        <p:spPr>
          <a:xfrm>
            <a:off x="1165285" y="4763918"/>
            <a:ext cx="10096500" cy="955565"/>
          </a:xfrm>
        </p:spPr>
        <p:txBody>
          <a:bodyPr/>
          <a:lstStyle/>
          <a:p>
            <a:r>
              <a:rPr lang="en-US" dirty="0"/>
              <a:t>Men are More than Black and White</a:t>
            </a:r>
          </a:p>
        </p:txBody>
      </p:sp>
    </p:spTree>
    <p:extLst>
      <p:ext uri="{BB962C8B-B14F-4D97-AF65-F5344CB8AC3E}">
        <p14:creationId xmlns:p14="http://schemas.microsoft.com/office/powerpoint/2010/main" val="11216706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0B2DBE-BDB0-4C50-90C7-54F5FD33B58D}"/>
              </a:ext>
            </a:extLst>
          </p:cNvPr>
          <p:cNvSpPr>
            <a:spLocks noGrp="1"/>
          </p:cNvSpPr>
          <p:nvPr>
            <p:ph type="ctrTitle"/>
          </p:nvPr>
        </p:nvSpPr>
        <p:spPr>
          <a:xfrm>
            <a:off x="1219939" y="2434129"/>
            <a:ext cx="9107555" cy="2114425"/>
          </a:xfrm>
        </p:spPr>
        <p:txBody>
          <a:bodyPr/>
          <a:lstStyle/>
          <a:p>
            <a:r>
              <a:rPr lang="en-US" b="0" dirty="0">
                <a:solidFill>
                  <a:schemeClr val="tx1"/>
                </a:solidFill>
                <a:effectLst>
                  <a:outerShdw blurRad="38100" dist="38100" dir="2700000" algn="tl">
                    <a:srgbClr val="000000">
                      <a:alpha val="43137"/>
                    </a:srgbClr>
                  </a:outerShdw>
                </a:effectLst>
              </a:rPr>
              <a:t>Next time: </a:t>
            </a:r>
            <a:br>
              <a:rPr lang="en-US" dirty="0">
                <a:solidFill>
                  <a:schemeClr val="tx1"/>
                </a:solidFill>
                <a:effectLst>
                  <a:outerShdw blurRad="38100" dist="38100" dir="2700000" algn="tl">
                    <a:srgbClr val="000000">
                      <a:alpha val="43137"/>
                    </a:srgbClr>
                  </a:outerShdw>
                </a:effectLst>
              </a:rPr>
            </a:br>
            <a:r>
              <a:rPr lang="en-US" sz="6500" dirty="0">
                <a:solidFill>
                  <a:schemeClr val="tx1"/>
                </a:solidFill>
                <a:effectLst>
                  <a:outerShdw blurRad="38100" dist="38100" dir="2700000" algn="tl">
                    <a:srgbClr val="000000">
                      <a:alpha val="43137"/>
                    </a:srgbClr>
                  </a:outerShdw>
                </a:effectLst>
              </a:rPr>
              <a:t>Part 3: Toss Out Male Tropes</a:t>
            </a:r>
          </a:p>
        </p:txBody>
      </p:sp>
      <p:sp>
        <p:nvSpPr>
          <p:cNvPr id="3" name="Rectangle 2">
            <a:extLst>
              <a:ext uri="{FF2B5EF4-FFF2-40B4-BE49-F238E27FC236}">
                <a16:creationId xmlns:a16="http://schemas.microsoft.com/office/drawing/2014/main" id="{4DE1CACA-1039-487F-BC20-7F876066700B}"/>
              </a:ext>
            </a:extLst>
          </p:cNvPr>
          <p:cNvSpPr/>
          <p:nvPr/>
        </p:nvSpPr>
        <p:spPr>
          <a:xfrm>
            <a:off x="544127" y="6006073"/>
            <a:ext cx="11103745" cy="584775"/>
          </a:xfrm>
          <a:prstGeom prst="rect">
            <a:avLst/>
          </a:prstGeom>
        </p:spPr>
        <p:txBody>
          <a:bodyPr wrap="none">
            <a:spAutoFit/>
          </a:bodyPr>
          <a:lstStyle/>
          <a:p>
            <a:r>
              <a:rPr lang="en-US" sz="3200" dirty="0">
                <a:latin typeface="Segoe UI (Body)"/>
                <a:hlinkClick r:id="rId3">
                  <a:extLst>
                    <a:ext uri="{A12FA001-AC4F-418D-AE19-62706E023703}">
                      <ahyp:hlinkClr xmlns:ahyp="http://schemas.microsoft.com/office/drawing/2018/hyperlinkcolor" val="tx"/>
                    </a:ext>
                  </a:extLst>
                </a:hlinkClick>
              </a:rPr>
              <a:t>http://SuccessfulChristianSelfPublishing.com/MoreThanBW/ </a:t>
            </a:r>
            <a:endParaRPr lang="en-US" sz="3200" dirty="0">
              <a:latin typeface="Segoe UI (Body)"/>
            </a:endParaRPr>
          </a:p>
        </p:txBody>
      </p:sp>
    </p:spTree>
    <p:extLst>
      <p:ext uri="{BB962C8B-B14F-4D97-AF65-F5344CB8AC3E}">
        <p14:creationId xmlns:p14="http://schemas.microsoft.com/office/powerpoint/2010/main" val="350061705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Good dialogue is not weighed down by exposition</a:t>
            </a:r>
            <a:br>
              <a:rPr lang="en-US" b="1" dirty="0"/>
            </a:br>
            <a:endParaRPr lang="en-US" dirty="0"/>
          </a:p>
        </p:txBody>
      </p:sp>
      <p:pic>
        <p:nvPicPr>
          <p:cNvPr id="4" name="Picture 3">
            <a:extLst>
              <a:ext uri="{FF2B5EF4-FFF2-40B4-BE49-F238E27FC236}">
                <a16:creationId xmlns:a16="http://schemas.microsoft.com/office/drawing/2014/main" id="{A82C3A6C-02B8-4C04-8309-04327D6B074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07044" y="0"/>
            <a:ext cx="4984955" cy="2380746"/>
          </a:xfrm>
          <a:prstGeom prst="rect">
            <a:avLst/>
          </a:prstGeom>
        </p:spPr>
      </p:pic>
      <p:sp>
        <p:nvSpPr>
          <p:cNvPr id="5" name="TextBox 4">
            <a:extLst>
              <a:ext uri="{FF2B5EF4-FFF2-40B4-BE49-F238E27FC236}">
                <a16:creationId xmlns:a16="http://schemas.microsoft.com/office/drawing/2014/main" id="{3E897E84-F4F9-4A5B-B1E6-89AF844D3D99}"/>
              </a:ext>
            </a:extLst>
          </p:cNvPr>
          <p:cNvSpPr txBox="1"/>
          <p:nvPr/>
        </p:nvSpPr>
        <p:spPr>
          <a:xfrm>
            <a:off x="1595336" y="758757"/>
            <a:ext cx="1254868" cy="1015663"/>
          </a:xfrm>
          <a:prstGeom prst="rect">
            <a:avLst/>
          </a:prstGeom>
          <a:noFill/>
        </p:spPr>
        <p:txBody>
          <a:bodyPr wrap="square" rtlCol="0">
            <a:spAutoFit/>
          </a:bodyPr>
          <a:lstStyle/>
          <a:p>
            <a:pPr algn="ctr"/>
            <a:r>
              <a:rPr lang="en-US" sz="6000" dirty="0">
                <a:solidFill>
                  <a:schemeClr val="bg1"/>
                </a:solidFill>
                <a:latin typeface="Plantagenet Cherokee (Headings)"/>
              </a:rPr>
              <a:t>2</a:t>
            </a:r>
          </a:p>
        </p:txBody>
      </p:sp>
    </p:spTree>
    <p:extLst>
      <p:ext uri="{BB962C8B-B14F-4D97-AF65-F5344CB8AC3E}">
        <p14:creationId xmlns:p14="http://schemas.microsoft.com/office/powerpoint/2010/main" val="35141586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04899" y="3101110"/>
            <a:ext cx="10071099" cy="1684150"/>
          </a:xfrm>
        </p:spPr>
        <p:txBody>
          <a:bodyPr>
            <a:noAutofit/>
          </a:bodyPr>
          <a:lstStyle/>
          <a:p>
            <a:r>
              <a:rPr lang="en-US" sz="3200" b="1" dirty="0"/>
              <a:t>without sounding </a:t>
            </a:r>
            <a:r>
              <a:rPr lang="en-US" sz="3200" b="1" i="1" dirty="0"/>
              <a:t>precisely</a:t>
            </a:r>
            <a:r>
              <a:rPr lang="en-US" sz="3200" b="1" dirty="0"/>
              <a:t>  like the way people talk in real life, Good dialogue </a:t>
            </a:r>
            <a:r>
              <a:rPr lang="en-US" sz="3200" b="1" i="1" dirty="0"/>
              <a:t>evokes</a:t>
            </a:r>
            <a:r>
              <a:rPr lang="en-US" sz="3200" b="1" dirty="0"/>
              <a:t> the way people actually talk</a:t>
            </a:r>
            <a:br>
              <a:rPr lang="en-US" sz="3200" b="1" dirty="0"/>
            </a:br>
            <a:endParaRPr lang="en-US" sz="3200" dirty="0"/>
          </a:p>
        </p:txBody>
      </p:sp>
      <p:pic>
        <p:nvPicPr>
          <p:cNvPr id="4" name="Picture 3">
            <a:extLst>
              <a:ext uri="{FF2B5EF4-FFF2-40B4-BE49-F238E27FC236}">
                <a16:creationId xmlns:a16="http://schemas.microsoft.com/office/drawing/2014/main" id="{9D544C1A-F01C-4442-9100-2FDA3F22E07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99828" y="0"/>
            <a:ext cx="7792172" cy="2526890"/>
          </a:xfrm>
          <a:prstGeom prst="rect">
            <a:avLst/>
          </a:prstGeom>
        </p:spPr>
      </p:pic>
      <p:sp>
        <p:nvSpPr>
          <p:cNvPr id="5" name="TextBox 4">
            <a:extLst>
              <a:ext uri="{FF2B5EF4-FFF2-40B4-BE49-F238E27FC236}">
                <a16:creationId xmlns:a16="http://schemas.microsoft.com/office/drawing/2014/main" id="{06586600-75CE-4B5B-BBC2-D470CA9AA5B7}"/>
              </a:ext>
            </a:extLst>
          </p:cNvPr>
          <p:cNvSpPr txBox="1"/>
          <p:nvPr/>
        </p:nvSpPr>
        <p:spPr>
          <a:xfrm>
            <a:off x="1595336" y="758757"/>
            <a:ext cx="1254868" cy="1015663"/>
          </a:xfrm>
          <a:prstGeom prst="rect">
            <a:avLst/>
          </a:prstGeom>
          <a:noFill/>
        </p:spPr>
        <p:txBody>
          <a:bodyPr wrap="square" rtlCol="0">
            <a:spAutoFit/>
          </a:bodyPr>
          <a:lstStyle/>
          <a:p>
            <a:pPr algn="ctr"/>
            <a:r>
              <a:rPr lang="en-US" sz="6000" dirty="0">
                <a:solidFill>
                  <a:schemeClr val="bg1"/>
                </a:solidFill>
                <a:latin typeface="Plantagenet Cherokee (Headings)"/>
              </a:rPr>
              <a:t>3</a:t>
            </a:r>
          </a:p>
        </p:txBody>
      </p:sp>
    </p:spTree>
    <p:extLst>
      <p:ext uri="{BB962C8B-B14F-4D97-AF65-F5344CB8AC3E}">
        <p14:creationId xmlns:p14="http://schemas.microsoft.com/office/powerpoint/2010/main" val="9803818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04899" y="2971806"/>
            <a:ext cx="10071099" cy="1684150"/>
          </a:xfrm>
        </p:spPr>
        <p:txBody>
          <a:bodyPr>
            <a:noAutofit/>
          </a:bodyPr>
          <a:lstStyle/>
          <a:p>
            <a:r>
              <a:rPr lang="en-US" sz="4000" b="1" dirty="0"/>
              <a:t>Good dialogue doesn’t use too many ‘</a:t>
            </a:r>
            <a:r>
              <a:rPr lang="en-US" sz="4000" b="1" dirty="0" err="1"/>
              <a:t>ly</a:t>
            </a:r>
            <a:r>
              <a:rPr lang="en-US" sz="4000" b="1" dirty="0"/>
              <a:t>’ adverbs</a:t>
            </a:r>
            <a:endParaRPr lang="en-US" sz="4000" dirty="0"/>
          </a:p>
        </p:txBody>
      </p:sp>
      <p:pic>
        <p:nvPicPr>
          <p:cNvPr id="4" name="Picture 3">
            <a:extLst>
              <a:ext uri="{FF2B5EF4-FFF2-40B4-BE49-F238E27FC236}">
                <a16:creationId xmlns:a16="http://schemas.microsoft.com/office/drawing/2014/main" id="{1D8AC0C6-4731-4A7D-A5ED-10A2C6B101E3}"/>
              </a:ext>
            </a:extLst>
          </p:cNvPr>
          <p:cNvPicPr>
            <a:picLocks noChangeAspect="1"/>
          </p:cNvPicPr>
          <p:nvPr/>
        </p:nvPicPr>
        <p:blipFill rotWithShape="1">
          <a:blip r:embed="rId3">
            <a:extLst>
              <a:ext uri="{28A0092B-C50C-407E-A947-70E740481C1C}">
                <a14:useLocalDpi xmlns:a14="http://schemas.microsoft.com/office/drawing/2010/main" val="0"/>
              </a:ext>
            </a:extLst>
          </a:blip>
          <a:srcRect t="9123" b="8864"/>
          <a:stretch/>
        </p:blipFill>
        <p:spPr>
          <a:xfrm>
            <a:off x="7429500" y="-34071"/>
            <a:ext cx="4762500" cy="2601318"/>
          </a:xfrm>
          <a:prstGeom prst="rect">
            <a:avLst/>
          </a:prstGeom>
        </p:spPr>
      </p:pic>
      <p:sp>
        <p:nvSpPr>
          <p:cNvPr id="5" name="TextBox 4">
            <a:extLst>
              <a:ext uri="{FF2B5EF4-FFF2-40B4-BE49-F238E27FC236}">
                <a16:creationId xmlns:a16="http://schemas.microsoft.com/office/drawing/2014/main" id="{7FCFBEFE-1CB0-456F-81B0-BE154CEF58EB}"/>
              </a:ext>
            </a:extLst>
          </p:cNvPr>
          <p:cNvSpPr txBox="1"/>
          <p:nvPr/>
        </p:nvSpPr>
        <p:spPr>
          <a:xfrm>
            <a:off x="1595336" y="758757"/>
            <a:ext cx="1254868" cy="1015663"/>
          </a:xfrm>
          <a:prstGeom prst="rect">
            <a:avLst/>
          </a:prstGeom>
          <a:noFill/>
        </p:spPr>
        <p:txBody>
          <a:bodyPr wrap="square" rtlCol="0">
            <a:spAutoFit/>
          </a:bodyPr>
          <a:lstStyle/>
          <a:p>
            <a:pPr algn="ctr"/>
            <a:r>
              <a:rPr lang="en-US" sz="6000" dirty="0">
                <a:solidFill>
                  <a:schemeClr val="bg1"/>
                </a:solidFill>
                <a:latin typeface="Plantagenet Cherokee (Headings)"/>
              </a:rPr>
              <a:t>4</a:t>
            </a:r>
          </a:p>
        </p:txBody>
      </p:sp>
    </p:spTree>
    <p:extLst>
      <p:ext uri="{BB962C8B-B14F-4D97-AF65-F5344CB8AC3E}">
        <p14:creationId xmlns:p14="http://schemas.microsoft.com/office/powerpoint/2010/main" val="409581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04899" y="3276606"/>
            <a:ext cx="10071099" cy="1684150"/>
          </a:xfrm>
        </p:spPr>
        <p:txBody>
          <a:bodyPr>
            <a:normAutofit/>
          </a:bodyPr>
          <a:lstStyle/>
          <a:p>
            <a:r>
              <a:rPr lang="en-US" sz="4000" b="1" dirty="0"/>
              <a:t>Good dialogue Isn’t redundant</a:t>
            </a:r>
            <a:endParaRPr lang="en-US" sz="4000" dirty="0"/>
          </a:p>
        </p:txBody>
      </p:sp>
      <p:pic>
        <p:nvPicPr>
          <p:cNvPr id="4" name="Picture 3">
            <a:extLst>
              <a:ext uri="{FF2B5EF4-FFF2-40B4-BE49-F238E27FC236}">
                <a16:creationId xmlns:a16="http://schemas.microsoft.com/office/drawing/2014/main" id="{D6686288-E678-4D44-9F40-AAA6BEAFFC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88594" y="0"/>
            <a:ext cx="3903406" cy="3450202"/>
          </a:xfrm>
          <a:prstGeom prst="rect">
            <a:avLst/>
          </a:prstGeom>
          <a:ln>
            <a:solidFill>
              <a:schemeClr val="tx1"/>
            </a:solidFill>
          </a:ln>
        </p:spPr>
      </p:pic>
      <p:sp>
        <p:nvSpPr>
          <p:cNvPr id="5" name="TextBox 4">
            <a:extLst>
              <a:ext uri="{FF2B5EF4-FFF2-40B4-BE49-F238E27FC236}">
                <a16:creationId xmlns:a16="http://schemas.microsoft.com/office/drawing/2014/main" id="{BCC56884-3E73-4DE4-9B05-3A25A01A80A4}"/>
              </a:ext>
            </a:extLst>
          </p:cNvPr>
          <p:cNvSpPr txBox="1"/>
          <p:nvPr/>
        </p:nvSpPr>
        <p:spPr>
          <a:xfrm>
            <a:off x="1595336" y="758757"/>
            <a:ext cx="1254868" cy="1015663"/>
          </a:xfrm>
          <a:prstGeom prst="rect">
            <a:avLst/>
          </a:prstGeom>
          <a:noFill/>
        </p:spPr>
        <p:txBody>
          <a:bodyPr wrap="square" rtlCol="0">
            <a:spAutoFit/>
          </a:bodyPr>
          <a:lstStyle/>
          <a:p>
            <a:pPr algn="ctr"/>
            <a:r>
              <a:rPr lang="en-US" sz="6000" dirty="0">
                <a:solidFill>
                  <a:schemeClr val="bg1"/>
                </a:solidFill>
                <a:latin typeface="Plantagenet Cherokee (Headings)"/>
              </a:rPr>
              <a:t>5</a:t>
            </a:r>
          </a:p>
        </p:txBody>
      </p:sp>
    </p:spTree>
    <p:extLst>
      <p:ext uri="{BB962C8B-B14F-4D97-AF65-F5344CB8AC3E}">
        <p14:creationId xmlns:p14="http://schemas.microsoft.com/office/powerpoint/2010/main" val="38150214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04899" y="3237278"/>
            <a:ext cx="10071099" cy="1684150"/>
          </a:xfrm>
        </p:spPr>
        <p:txBody>
          <a:bodyPr>
            <a:noAutofit/>
          </a:bodyPr>
          <a:lstStyle/>
          <a:p>
            <a:r>
              <a:rPr lang="en-US" sz="4000" b="1" dirty="0"/>
              <a:t>Good dialogue goes easy on exclamations, exhortations, &amp; aposiopesis</a:t>
            </a:r>
            <a:endParaRPr lang="en-US" sz="4000" dirty="0"/>
          </a:p>
        </p:txBody>
      </p:sp>
      <p:pic>
        <p:nvPicPr>
          <p:cNvPr id="4" name="Picture 3">
            <a:extLst>
              <a:ext uri="{FF2B5EF4-FFF2-40B4-BE49-F238E27FC236}">
                <a16:creationId xmlns:a16="http://schemas.microsoft.com/office/drawing/2014/main" id="{1421BD9E-D376-4C49-8130-E84E85207E21}"/>
              </a:ext>
            </a:extLst>
          </p:cNvPr>
          <p:cNvPicPr>
            <a:picLocks noChangeAspect="1"/>
          </p:cNvPicPr>
          <p:nvPr/>
        </p:nvPicPr>
        <p:blipFill rotWithShape="1">
          <a:blip r:embed="rId3">
            <a:extLst>
              <a:ext uri="{28A0092B-C50C-407E-A947-70E740481C1C}">
                <a14:useLocalDpi xmlns:a14="http://schemas.microsoft.com/office/drawing/2010/main" val="0"/>
              </a:ext>
            </a:extLst>
          </a:blip>
          <a:srcRect t="5353" b="8079"/>
          <a:stretch/>
        </p:blipFill>
        <p:spPr>
          <a:xfrm>
            <a:off x="9379974" y="0"/>
            <a:ext cx="2812026" cy="3657600"/>
          </a:xfrm>
          <a:prstGeom prst="rect">
            <a:avLst/>
          </a:prstGeom>
        </p:spPr>
      </p:pic>
      <p:sp>
        <p:nvSpPr>
          <p:cNvPr id="5" name="TextBox 4">
            <a:extLst>
              <a:ext uri="{FF2B5EF4-FFF2-40B4-BE49-F238E27FC236}">
                <a16:creationId xmlns:a16="http://schemas.microsoft.com/office/drawing/2014/main" id="{DF3B6710-1562-453C-8E0D-B1D9D9F6965F}"/>
              </a:ext>
            </a:extLst>
          </p:cNvPr>
          <p:cNvSpPr txBox="1"/>
          <p:nvPr/>
        </p:nvSpPr>
        <p:spPr>
          <a:xfrm>
            <a:off x="1595336" y="758757"/>
            <a:ext cx="1254868" cy="1015663"/>
          </a:xfrm>
          <a:prstGeom prst="rect">
            <a:avLst/>
          </a:prstGeom>
          <a:noFill/>
        </p:spPr>
        <p:txBody>
          <a:bodyPr wrap="square" rtlCol="0">
            <a:spAutoFit/>
          </a:bodyPr>
          <a:lstStyle/>
          <a:p>
            <a:pPr algn="ctr"/>
            <a:r>
              <a:rPr lang="en-US" sz="6000" dirty="0">
                <a:solidFill>
                  <a:schemeClr val="bg1"/>
                </a:solidFill>
                <a:latin typeface="Plantagenet Cherokee (Headings)"/>
              </a:rPr>
              <a:t>6</a:t>
            </a:r>
          </a:p>
        </p:txBody>
      </p:sp>
    </p:spTree>
    <p:extLst>
      <p:ext uri="{BB962C8B-B14F-4D97-AF65-F5344CB8AC3E}">
        <p14:creationId xmlns:p14="http://schemas.microsoft.com/office/powerpoint/2010/main" val="9524630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04899" y="3207780"/>
            <a:ext cx="10071099" cy="1684150"/>
          </a:xfrm>
        </p:spPr>
        <p:txBody>
          <a:bodyPr>
            <a:noAutofit/>
          </a:bodyPr>
          <a:lstStyle/>
          <a:p>
            <a:r>
              <a:rPr lang="en-US" sz="3200" b="1" dirty="0"/>
              <a:t>Good dialogue is boosted by dialogue tags, gestures, and action, so the reader can easily follow who is saying what</a:t>
            </a:r>
            <a:endParaRPr lang="en-US" sz="3200" dirty="0"/>
          </a:p>
        </p:txBody>
      </p:sp>
      <p:pic>
        <p:nvPicPr>
          <p:cNvPr id="4" name="Picture 3">
            <a:extLst>
              <a:ext uri="{FF2B5EF4-FFF2-40B4-BE49-F238E27FC236}">
                <a16:creationId xmlns:a16="http://schemas.microsoft.com/office/drawing/2014/main" id="{5BBB6F72-B3C2-404C-A65B-C268C8D39EA5}"/>
              </a:ext>
            </a:extLst>
          </p:cNvPr>
          <p:cNvPicPr>
            <a:picLocks noChangeAspect="1"/>
          </p:cNvPicPr>
          <p:nvPr/>
        </p:nvPicPr>
        <p:blipFill>
          <a:blip r:embed="rId3"/>
          <a:stretch>
            <a:fillRect/>
          </a:stretch>
        </p:blipFill>
        <p:spPr>
          <a:xfrm>
            <a:off x="8034904" y="0"/>
            <a:ext cx="4157096" cy="3293806"/>
          </a:xfrm>
          <a:prstGeom prst="rect">
            <a:avLst/>
          </a:prstGeom>
        </p:spPr>
      </p:pic>
      <p:sp>
        <p:nvSpPr>
          <p:cNvPr id="5" name="TextBox 4">
            <a:extLst>
              <a:ext uri="{FF2B5EF4-FFF2-40B4-BE49-F238E27FC236}">
                <a16:creationId xmlns:a16="http://schemas.microsoft.com/office/drawing/2014/main" id="{D0213B19-0460-4AEC-93A6-00BFF2E9B869}"/>
              </a:ext>
            </a:extLst>
          </p:cNvPr>
          <p:cNvSpPr txBox="1"/>
          <p:nvPr/>
        </p:nvSpPr>
        <p:spPr>
          <a:xfrm>
            <a:off x="1595336" y="758757"/>
            <a:ext cx="1254868" cy="1015663"/>
          </a:xfrm>
          <a:prstGeom prst="rect">
            <a:avLst/>
          </a:prstGeom>
          <a:noFill/>
        </p:spPr>
        <p:txBody>
          <a:bodyPr wrap="square" rtlCol="0">
            <a:spAutoFit/>
          </a:bodyPr>
          <a:lstStyle/>
          <a:p>
            <a:pPr algn="ctr"/>
            <a:r>
              <a:rPr lang="en-US" sz="6000" dirty="0">
                <a:solidFill>
                  <a:schemeClr val="bg1"/>
                </a:solidFill>
                <a:latin typeface="Plantagenet Cherokee (Headings)"/>
              </a:rPr>
              <a:t>7</a:t>
            </a:r>
          </a:p>
        </p:txBody>
      </p:sp>
      <p:pic>
        <p:nvPicPr>
          <p:cNvPr id="6" name="Picture 5">
            <a:extLst>
              <a:ext uri="{FF2B5EF4-FFF2-40B4-BE49-F238E27FC236}">
                <a16:creationId xmlns:a16="http://schemas.microsoft.com/office/drawing/2014/main" id="{33842F54-34DC-4C4A-9413-340EA3AA92A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37174" y="369515"/>
            <a:ext cx="5178490" cy="2809810"/>
          </a:xfrm>
          <a:prstGeom prst="rect">
            <a:avLst/>
          </a:prstGeom>
        </p:spPr>
      </p:pic>
    </p:spTree>
    <p:extLst>
      <p:ext uri="{BB962C8B-B14F-4D97-AF65-F5344CB8AC3E}">
        <p14:creationId xmlns:p14="http://schemas.microsoft.com/office/powerpoint/2010/main" val="4454625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E4AD609-9A83-4D93-AA9B-327673B049D1}"/>
              </a:ext>
            </a:extLst>
          </p:cNvPr>
          <p:cNvSpPr/>
          <p:nvPr/>
        </p:nvSpPr>
        <p:spPr>
          <a:xfrm>
            <a:off x="1104900" y="4104980"/>
            <a:ext cx="3153949" cy="242367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a:t>Good dialogue is boosted by dialogue tags, gestures, and action, so the reader can easily follow who is saying what</a:t>
            </a:r>
          </a:p>
        </p:txBody>
      </p:sp>
      <p:sp>
        <p:nvSpPr>
          <p:cNvPr id="3" name="TextBox 2">
            <a:extLst>
              <a:ext uri="{FF2B5EF4-FFF2-40B4-BE49-F238E27FC236}">
                <a16:creationId xmlns:a16="http://schemas.microsoft.com/office/drawing/2014/main" id="{C7E08258-2748-470D-A2CF-14A04BF92F7C}"/>
              </a:ext>
            </a:extLst>
          </p:cNvPr>
          <p:cNvSpPr txBox="1"/>
          <p:nvPr/>
        </p:nvSpPr>
        <p:spPr>
          <a:xfrm>
            <a:off x="1104900" y="1431642"/>
            <a:ext cx="9980682" cy="5093702"/>
          </a:xfrm>
          <a:prstGeom prst="rect">
            <a:avLst/>
          </a:prstGeom>
          <a:noFill/>
        </p:spPr>
        <p:txBody>
          <a:bodyPr wrap="square" rtlCol="0">
            <a:spAutoFit/>
          </a:bodyPr>
          <a:lstStyle/>
          <a:p>
            <a:pPr>
              <a:spcAft>
                <a:spcPts val="600"/>
              </a:spcAft>
            </a:pPr>
            <a:r>
              <a:rPr lang="en-US" sz="2000" dirty="0">
                <a:cs typeface="Times New Roman" panose="02020603050405020304" pitchFamily="18" charset="0"/>
              </a:rPr>
              <a:t>You may not like this, but truth be told, the verbs </a:t>
            </a:r>
            <a:r>
              <a:rPr lang="en-US" sz="2000" i="1" dirty="0">
                <a:cs typeface="Times New Roman" panose="02020603050405020304" pitchFamily="18" charset="0"/>
              </a:rPr>
              <a:t>said</a:t>
            </a:r>
            <a:r>
              <a:rPr lang="en-US" sz="2000" dirty="0">
                <a:cs typeface="Times New Roman" panose="02020603050405020304" pitchFamily="18" charset="0"/>
              </a:rPr>
              <a:t>—or </a:t>
            </a:r>
            <a:r>
              <a:rPr lang="en-US" sz="2000" i="1" dirty="0">
                <a:cs typeface="Times New Roman" panose="02020603050405020304" pitchFamily="18" charset="0"/>
              </a:rPr>
              <a:t>asked</a:t>
            </a:r>
            <a:r>
              <a:rPr lang="en-US" sz="2000" dirty="0">
                <a:cs typeface="Times New Roman" panose="02020603050405020304" pitchFamily="18" charset="0"/>
              </a:rPr>
              <a:t> in the case of an interrogative</a:t>
            </a:r>
            <a:r>
              <a:rPr lang="en-US" sz="2000" i="1" dirty="0">
                <a:cs typeface="Times New Roman" panose="02020603050405020304" pitchFamily="18" charset="0"/>
              </a:rPr>
              <a:t>—</a:t>
            </a:r>
            <a:r>
              <a:rPr lang="en-US" sz="2000" dirty="0">
                <a:cs typeface="Times New Roman" panose="02020603050405020304" pitchFamily="18" charset="0"/>
              </a:rPr>
              <a:t>should really be your “go-to” verb when writing dialogue.</a:t>
            </a:r>
          </a:p>
          <a:p>
            <a:pPr>
              <a:spcAft>
                <a:spcPts val="600"/>
              </a:spcAft>
            </a:pPr>
            <a:r>
              <a:rPr lang="en-US" sz="2000" i="1" dirty="0">
                <a:cs typeface="Times New Roman" panose="02020603050405020304" pitchFamily="18" charset="0"/>
              </a:rPr>
              <a:t>Said</a:t>
            </a:r>
            <a:r>
              <a:rPr lang="en-US" sz="2000" dirty="0">
                <a:cs typeface="Times New Roman" panose="02020603050405020304" pitchFamily="18" charset="0"/>
              </a:rPr>
              <a:t> and </a:t>
            </a:r>
            <a:r>
              <a:rPr lang="en-US" sz="2000" i="1" dirty="0">
                <a:cs typeface="Times New Roman" panose="02020603050405020304" pitchFamily="18" charset="0"/>
              </a:rPr>
              <a:t>asked</a:t>
            </a:r>
            <a:r>
              <a:rPr lang="en-US" sz="2000" dirty="0">
                <a:cs typeface="Times New Roman" panose="02020603050405020304" pitchFamily="18" charset="0"/>
              </a:rPr>
              <a:t> are unusual words primarily because we interpret them in a very mechanical way. In fact, when we see either of these words, we mentally gloss over them as if they represented no more than a comma or a full stop.</a:t>
            </a:r>
          </a:p>
          <a:p>
            <a:pPr>
              <a:spcAft>
                <a:spcPts val="600"/>
              </a:spcAft>
            </a:pPr>
            <a:r>
              <a:rPr lang="en-US" sz="2000" dirty="0"/>
              <a:t>BUT you don’t want to use it every single time. In a lot of submissions, I review I tend to find things like this:</a:t>
            </a:r>
          </a:p>
          <a:p>
            <a:pPr>
              <a:spcAft>
                <a:spcPts val="600"/>
              </a:spcAft>
            </a:pPr>
            <a:endParaRPr lang="en-US" sz="2000" dirty="0"/>
          </a:p>
          <a:p>
            <a:pPr>
              <a:spcAft>
                <a:spcPts val="600"/>
              </a:spcAft>
            </a:pPr>
            <a:r>
              <a:rPr lang="en-US" sz="2000" dirty="0">
                <a:solidFill>
                  <a:schemeClr val="bg1"/>
                </a:solidFill>
                <a:latin typeface="Times New Roman" panose="02020603050405020304" pitchFamily="18" charset="0"/>
                <a:cs typeface="Times New Roman" panose="02020603050405020304" pitchFamily="18" charset="0"/>
              </a:rPr>
              <a:t>“blah, blah,” he said.</a:t>
            </a:r>
          </a:p>
          <a:p>
            <a:pPr>
              <a:spcAft>
                <a:spcPts val="600"/>
              </a:spcAft>
            </a:pPr>
            <a:r>
              <a:rPr lang="en-US" sz="2000" dirty="0">
                <a:solidFill>
                  <a:schemeClr val="bg1"/>
                </a:solidFill>
                <a:latin typeface="Times New Roman" panose="02020603050405020304" pitchFamily="18" charset="0"/>
                <a:cs typeface="Times New Roman" panose="02020603050405020304" pitchFamily="18" charset="0"/>
              </a:rPr>
              <a:t>“blah, blah,” she said.</a:t>
            </a:r>
          </a:p>
          <a:p>
            <a:pPr>
              <a:spcAft>
                <a:spcPts val="600"/>
              </a:spcAft>
            </a:pPr>
            <a:r>
              <a:rPr lang="en-US" sz="2000" dirty="0">
                <a:solidFill>
                  <a:schemeClr val="bg1"/>
                </a:solidFill>
                <a:latin typeface="Times New Roman" panose="02020603050405020304" pitchFamily="18" charset="0"/>
                <a:cs typeface="Times New Roman" panose="02020603050405020304" pitchFamily="18" charset="0"/>
              </a:rPr>
              <a:t>“blah, blah,” he said.</a:t>
            </a:r>
          </a:p>
          <a:p>
            <a:pPr>
              <a:spcAft>
                <a:spcPts val="600"/>
              </a:spcAft>
            </a:pPr>
            <a:r>
              <a:rPr lang="en-US" sz="2000" dirty="0">
                <a:solidFill>
                  <a:schemeClr val="bg1"/>
                </a:solidFill>
                <a:latin typeface="Times New Roman" panose="02020603050405020304" pitchFamily="18" charset="0"/>
                <a:cs typeface="Times New Roman" panose="02020603050405020304" pitchFamily="18" charset="0"/>
              </a:rPr>
              <a:t>“blah, blah.” she said.</a:t>
            </a:r>
          </a:p>
          <a:p>
            <a:pPr>
              <a:spcAft>
                <a:spcPts val="600"/>
              </a:spcAft>
            </a:pPr>
            <a:r>
              <a:rPr lang="en-US" sz="2000" dirty="0">
                <a:solidFill>
                  <a:schemeClr val="bg1"/>
                </a:solidFill>
                <a:latin typeface="Times New Roman" panose="02020603050405020304" pitchFamily="18" charset="0"/>
                <a:cs typeface="Times New Roman" panose="02020603050405020304" pitchFamily="18" charset="0"/>
              </a:rPr>
              <a:t>“blah, blah,” he said.</a:t>
            </a:r>
          </a:p>
          <a:p>
            <a:pPr>
              <a:spcAft>
                <a:spcPts val="600"/>
              </a:spcAft>
            </a:pPr>
            <a:r>
              <a:rPr lang="en-US" sz="2000" dirty="0">
                <a:solidFill>
                  <a:schemeClr val="bg1"/>
                </a:solidFill>
                <a:latin typeface="Times New Roman" panose="02020603050405020304" pitchFamily="18" charset="0"/>
                <a:cs typeface="Times New Roman" panose="02020603050405020304" pitchFamily="18" charset="0"/>
              </a:rPr>
              <a:t>“blah, blah?” she said.</a:t>
            </a:r>
          </a:p>
        </p:txBody>
      </p:sp>
      <p:pic>
        <p:nvPicPr>
          <p:cNvPr id="6" name="Picture 5">
            <a:extLst>
              <a:ext uri="{FF2B5EF4-FFF2-40B4-BE49-F238E27FC236}">
                <a16:creationId xmlns:a16="http://schemas.microsoft.com/office/drawing/2014/main" id="{580045A2-3FEB-4DA5-A30C-5A0F9AF995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78255" y="3978493"/>
            <a:ext cx="3807327" cy="2543295"/>
          </a:xfrm>
          <a:prstGeom prst="rect">
            <a:avLst/>
          </a:prstGeom>
        </p:spPr>
      </p:pic>
    </p:spTree>
    <p:extLst>
      <p:ext uri="{BB962C8B-B14F-4D97-AF65-F5344CB8AC3E}">
        <p14:creationId xmlns:p14="http://schemas.microsoft.com/office/powerpoint/2010/main" val="42619820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D57C04D-779C-45D8-9600-07035CCB3790}"/>
              </a:ext>
            </a:extLst>
          </p:cNvPr>
          <p:cNvSpPr/>
          <p:nvPr/>
        </p:nvSpPr>
        <p:spPr>
          <a:xfrm>
            <a:off x="0" y="0"/>
            <a:ext cx="121920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1436A7B2-86C4-4A78-AE06-C773A0751664}"/>
              </a:ext>
            </a:extLst>
          </p:cNvPr>
          <p:cNvSpPr/>
          <p:nvPr/>
        </p:nvSpPr>
        <p:spPr>
          <a:xfrm>
            <a:off x="3108836" y="437645"/>
            <a:ext cx="5974328" cy="861774"/>
          </a:xfrm>
          <a:prstGeom prst="rect">
            <a:avLst/>
          </a:prstGeom>
        </p:spPr>
        <p:txBody>
          <a:bodyPr wrap="none">
            <a:spAutoFit/>
          </a:bodyPr>
          <a:lstStyle/>
          <a:p>
            <a:pPr algn="ctr"/>
            <a:r>
              <a:rPr lang="en-US" sz="3200" dirty="0">
                <a:solidFill>
                  <a:schemeClr val="bg1"/>
                </a:solidFill>
              </a:rPr>
              <a:t>Successful Christian Self Publishing</a:t>
            </a:r>
          </a:p>
        </p:txBody>
      </p:sp>
      <p:sp>
        <p:nvSpPr>
          <p:cNvPr id="5" name="Rectangle 4">
            <a:extLst>
              <a:ext uri="{FF2B5EF4-FFF2-40B4-BE49-F238E27FC236}">
                <a16:creationId xmlns:a16="http://schemas.microsoft.com/office/drawing/2014/main" id="{84C5791D-B069-44BB-BC90-14AF118E62AD}"/>
              </a:ext>
            </a:extLst>
          </p:cNvPr>
          <p:cNvSpPr/>
          <p:nvPr/>
        </p:nvSpPr>
        <p:spPr>
          <a:xfrm>
            <a:off x="1234065" y="3602012"/>
            <a:ext cx="10280828" cy="584775"/>
          </a:xfrm>
          <a:prstGeom prst="rect">
            <a:avLst/>
          </a:prstGeom>
        </p:spPr>
        <p:txBody>
          <a:bodyPr wrap="none">
            <a:spAutoFit/>
          </a:bodyPr>
          <a:lstStyle/>
          <a:p>
            <a:r>
              <a:rPr lang="en-US" sz="3200" dirty="0">
                <a:solidFill>
                  <a:schemeClr val="bg1"/>
                </a:solidFill>
                <a:hlinkClick r:id="rId3">
                  <a:extLst>
                    <a:ext uri="{A12FA001-AC4F-418D-AE19-62706E023703}">
                      <ahyp:hlinkClr xmlns:ahyp="http://schemas.microsoft.com/office/drawing/2018/hyperlinkcolor" val="tx"/>
                    </a:ext>
                  </a:extLst>
                </a:hlinkClick>
              </a:rPr>
              <a:t>http://SuccessfulChristianSelfPublishing.com/MoreThanBW/</a:t>
            </a:r>
            <a:endParaRPr lang="en-US" sz="3200" dirty="0">
              <a:solidFill>
                <a:schemeClr val="bg1"/>
              </a:solidFill>
            </a:endParaRPr>
          </a:p>
        </p:txBody>
      </p:sp>
      <p:sp>
        <p:nvSpPr>
          <p:cNvPr id="13" name="Rectangle 12">
            <a:extLst>
              <a:ext uri="{FF2B5EF4-FFF2-40B4-BE49-F238E27FC236}">
                <a16:creationId xmlns:a16="http://schemas.microsoft.com/office/drawing/2014/main" id="{00C8D5F5-43BA-45B6-ACC0-C395F97500C3}"/>
              </a:ext>
            </a:extLst>
          </p:cNvPr>
          <p:cNvSpPr/>
          <p:nvPr/>
        </p:nvSpPr>
        <p:spPr>
          <a:xfrm>
            <a:off x="2337150" y="4978179"/>
            <a:ext cx="7517700" cy="584775"/>
          </a:xfrm>
          <a:prstGeom prst="rect">
            <a:avLst/>
          </a:prstGeom>
        </p:spPr>
        <p:txBody>
          <a:bodyPr wrap="none">
            <a:spAutoFit/>
          </a:bodyPr>
          <a:lstStyle/>
          <a:p>
            <a:pPr algn="ctr"/>
            <a:r>
              <a:rPr lang="en-US" sz="3200" dirty="0">
                <a:solidFill>
                  <a:schemeClr val="bg1"/>
                </a:solidFill>
              </a:rPr>
              <a:t>This URL will be provided several times.</a:t>
            </a:r>
          </a:p>
        </p:txBody>
      </p:sp>
    </p:spTree>
    <p:extLst>
      <p:ext uri="{BB962C8B-B14F-4D97-AF65-F5344CB8AC3E}">
        <p14:creationId xmlns:p14="http://schemas.microsoft.com/office/powerpoint/2010/main" val="816028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Good dialogue is boosted by dialogue tags, gestures, and action, so the reader can easily follow who is saying what</a:t>
            </a:r>
          </a:p>
        </p:txBody>
      </p:sp>
      <p:sp>
        <p:nvSpPr>
          <p:cNvPr id="3" name="TextBox 2">
            <a:extLst>
              <a:ext uri="{FF2B5EF4-FFF2-40B4-BE49-F238E27FC236}">
                <a16:creationId xmlns:a16="http://schemas.microsoft.com/office/drawing/2014/main" id="{C7E08258-2748-470D-A2CF-14A04BF92F7C}"/>
              </a:ext>
            </a:extLst>
          </p:cNvPr>
          <p:cNvSpPr txBox="1"/>
          <p:nvPr/>
        </p:nvSpPr>
        <p:spPr>
          <a:xfrm>
            <a:off x="1104900" y="1431642"/>
            <a:ext cx="9980682" cy="1477328"/>
          </a:xfrm>
          <a:prstGeom prst="rect">
            <a:avLst/>
          </a:prstGeom>
          <a:noFill/>
        </p:spPr>
        <p:txBody>
          <a:bodyPr wrap="square" rtlCol="0">
            <a:spAutoFit/>
          </a:bodyPr>
          <a:lstStyle/>
          <a:p>
            <a:pPr>
              <a:spcAft>
                <a:spcPts val="600"/>
              </a:spcAft>
            </a:pPr>
            <a:r>
              <a:rPr lang="en-US" sz="2000" dirty="0">
                <a:cs typeface="Times New Roman" panose="02020603050405020304" pitchFamily="18" charset="0"/>
              </a:rPr>
              <a:t>However, there are a ton of words you can use in place of SAID. The next 2 slides contain nearly 600 of them…</a:t>
            </a:r>
          </a:p>
          <a:p>
            <a:pPr>
              <a:spcAft>
                <a:spcPts val="600"/>
              </a:spcAft>
            </a:pPr>
            <a:endParaRPr lang="en-US" sz="2000" dirty="0">
              <a:cs typeface="Times New Roman" panose="02020603050405020304" pitchFamily="18" charset="0"/>
            </a:endParaRPr>
          </a:p>
          <a:p>
            <a:pPr>
              <a:spcAft>
                <a:spcPts val="600"/>
              </a:spcAft>
            </a:pPr>
            <a:r>
              <a:rPr lang="en-US" sz="2000" dirty="0">
                <a:cs typeface="Times New Roman" panose="02020603050405020304" pitchFamily="18" charset="0"/>
              </a:rPr>
              <a:t>… and this file is available to you as a spreadsheet.</a:t>
            </a:r>
          </a:p>
        </p:txBody>
      </p:sp>
      <p:sp>
        <p:nvSpPr>
          <p:cNvPr id="4" name="Rectangle 3">
            <a:extLst>
              <a:ext uri="{FF2B5EF4-FFF2-40B4-BE49-F238E27FC236}">
                <a16:creationId xmlns:a16="http://schemas.microsoft.com/office/drawing/2014/main" id="{6BFA996B-9764-4759-B133-68267EE52E40}"/>
              </a:ext>
            </a:extLst>
          </p:cNvPr>
          <p:cNvSpPr/>
          <p:nvPr/>
        </p:nvSpPr>
        <p:spPr>
          <a:xfrm>
            <a:off x="1306113" y="3959586"/>
            <a:ext cx="9266063" cy="523220"/>
          </a:xfrm>
          <a:prstGeom prst="rect">
            <a:avLst/>
          </a:prstGeom>
          <a:solidFill>
            <a:srgbClr val="4F81BD"/>
          </a:solidFill>
          <a:ln>
            <a:solidFill>
              <a:srgbClr val="4F81BD"/>
            </a:solidFill>
          </a:ln>
        </p:spPr>
        <p:txBody>
          <a:bodyPr wrap="none">
            <a:spAutoFit/>
          </a:bodyPr>
          <a:lstStyle/>
          <a:p>
            <a:r>
              <a:rPr lang="en-US" sz="2800" dirty="0">
                <a:solidFill>
                  <a:schemeClr val="bg1"/>
                </a:solidFill>
                <a:hlinkClick r:id="rId3">
                  <a:extLst>
                    <a:ext uri="{A12FA001-AC4F-418D-AE19-62706E023703}">
                      <ahyp:hlinkClr xmlns:ahyp="http://schemas.microsoft.com/office/drawing/2018/hyperlinkcolor" val="tx"/>
                    </a:ext>
                  </a:extLst>
                </a:hlinkClick>
              </a:rPr>
              <a:t>http://SuccessfulChristianSelfPublishing.com/MoreThanBW/</a:t>
            </a:r>
            <a:endParaRPr lang="en-US" sz="2800" dirty="0">
              <a:solidFill>
                <a:schemeClr val="bg1"/>
              </a:solidFill>
            </a:endParaRPr>
          </a:p>
        </p:txBody>
      </p:sp>
    </p:spTree>
    <p:extLst>
      <p:ext uri="{BB962C8B-B14F-4D97-AF65-F5344CB8AC3E}">
        <p14:creationId xmlns:p14="http://schemas.microsoft.com/office/powerpoint/2010/main" val="10328357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4395741-221C-49B3-A17C-2FDD4B54DEEC}"/>
              </a:ext>
            </a:extLst>
          </p:cNvPr>
          <p:cNvPicPr>
            <a:picLocks noChangeAspect="1"/>
          </p:cNvPicPr>
          <p:nvPr/>
        </p:nvPicPr>
        <p:blipFill>
          <a:blip r:embed="rId3"/>
          <a:stretch>
            <a:fillRect/>
          </a:stretch>
        </p:blipFill>
        <p:spPr>
          <a:xfrm>
            <a:off x="1981205" y="0"/>
            <a:ext cx="8229590" cy="6858000"/>
          </a:xfrm>
          <a:prstGeom prst="rect">
            <a:avLst/>
          </a:prstGeom>
        </p:spPr>
      </p:pic>
    </p:spTree>
    <p:extLst>
      <p:ext uri="{BB962C8B-B14F-4D97-AF65-F5344CB8AC3E}">
        <p14:creationId xmlns:p14="http://schemas.microsoft.com/office/powerpoint/2010/main" val="19467177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CA5A0B4-20CA-4B4A-8999-5431183FACE7}"/>
              </a:ext>
            </a:extLst>
          </p:cNvPr>
          <p:cNvPicPr>
            <a:picLocks noChangeAspect="1"/>
          </p:cNvPicPr>
          <p:nvPr/>
        </p:nvPicPr>
        <p:blipFill>
          <a:blip r:embed="rId3"/>
          <a:stretch>
            <a:fillRect/>
          </a:stretch>
        </p:blipFill>
        <p:spPr>
          <a:xfrm>
            <a:off x="1981205" y="0"/>
            <a:ext cx="8229590" cy="6858000"/>
          </a:xfrm>
          <a:prstGeom prst="rect">
            <a:avLst/>
          </a:prstGeom>
        </p:spPr>
      </p:pic>
    </p:spTree>
    <p:extLst>
      <p:ext uri="{BB962C8B-B14F-4D97-AF65-F5344CB8AC3E}">
        <p14:creationId xmlns:p14="http://schemas.microsoft.com/office/powerpoint/2010/main" val="30970943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14DA586-199F-4B73-8CAD-6C8B6558B457}"/>
              </a:ext>
            </a:extLst>
          </p:cNvPr>
          <p:cNvSpPr/>
          <p:nvPr/>
        </p:nvSpPr>
        <p:spPr>
          <a:xfrm>
            <a:off x="1104900" y="2440072"/>
            <a:ext cx="3181965" cy="242367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a:t>Good dialogue is boosted by dialogue tags, gestures, and action, so the reader can easily follow who is saying what</a:t>
            </a:r>
          </a:p>
        </p:txBody>
      </p:sp>
      <p:sp>
        <p:nvSpPr>
          <p:cNvPr id="3" name="TextBox 2">
            <a:extLst>
              <a:ext uri="{FF2B5EF4-FFF2-40B4-BE49-F238E27FC236}">
                <a16:creationId xmlns:a16="http://schemas.microsoft.com/office/drawing/2014/main" id="{C7E08258-2748-470D-A2CF-14A04BF92F7C}"/>
              </a:ext>
            </a:extLst>
          </p:cNvPr>
          <p:cNvSpPr txBox="1"/>
          <p:nvPr/>
        </p:nvSpPr>
        <p:spPr>
          <a:xfrm>
            <a:off x="1104900" y="1431642"/>
            <a:ext cx="9980682" cy="4170372"/>
          </a:xfrm>
          <a:prstGeom prst="rect">
            <a:avLst/>
          </a:prstGeom>
          <a:noFill/>
        </p:spPr>
        <p:txBody>
          <a:bodyPr wrap="square" rtlCol="0">
            <a:spAutoFit/>
          </a:bodyPr>
          <a:lstStyle/>
          <a:p>
            <a:pPr>
              <a:spcAft>
                <a:spcPts val="600"/>
              </a:spcAft>
            </a:pPr>
            <a:r>
              <a:rPr lang="en-US" sz="2000" dirty="0"/>
              <a:t>Armed with verbs other than </a:t>
            </a:r>
            <a:r>
              <a:rPr lang="en-US" sz="2000" i="1" dirty="0"/>
              <a:t>said</a:t>
            </a:r>
            <a:r>
              <a:rPr lang="en-US" sz="2000" dirty="0"/>
              <a:t>, there may be a temptation to transform the previous example into something like the following:</a:t>
            </a:r>
          </a:p>
          <a:p>
            <a:pPr>
              <a:spcAft>
                <a:spcPts val="600"/>
              </a:spcAft>
            </a:pPr>
            <a:endParaRPr lang="en-US" sz="2000" dirty="0">
              <a:solidFill>
                <a:schemeClr val="bg1"/>
              </a:solidFill>
            </a:endParaRPr>
          </a:p>
          <a:p>
            <a:pPr>
              <a:spcAft>
                <a:spcPts val="600"/>
              </a:spcAft>
            </a:pPr>
            <a:r>
              <a:rPr lang="en-US" sz="2000" dirty="0">
                <a:solidFill>
                  <a:schemeClr val="bg1"/>
                </a:solidFill>
                <a:latin typeface="Times New Roman" panose="02020603050405020304" pitchFamily="18" charset="0"/>
                <a:cs typeface="Times New Roman" panose="02020603050405020304" pitchFamily="18" charset="0"/>
              </a:rPr>
              <a:t>“blah, blah?” he </a:t>
            </a:r>
            <a:r>
              <a:rPr lang="en-US" sz="2000" i="1" dirty="0">
                <a:solidFill>
                  <a:schemeClr val="bg1"/>
                </a:solidFill>
                <a:latin typeface="Times New Roman" panose="02020603050405020304" pitchFamily="18" charset="0"/>
                <a:cs typeface="Times New Roman" panose="02020603050405020304" pitchFamily="18" charset="0"/>
              </a:rPr>
              <a:t>asked</a:t>
            </a:r>
            <a:r>
              <a:rPr lang="en-US" sz="2000" dirty="0">
                <a:solidFill>
                  <a:schemeClr val="bg1"/>
                </a:solidFill>
                <a:latin typeface="Times New Roman" panose="02020603050405020304" pitchFamily="18" charset="0"/>
                <a:cs typeface="Times New Roman" panose="02020603050405020304" pitchFamily="18" charset="0"/>
              </a:rPr>
              <a:t>.</a:t>
            </a:r>
          </a:p>
          <a:p>
            <a:pPr>
              <a:spcAft>
                <a:spcPts val="600"/>
              </a:spcAft>
            </a:pPr>
            <a:r>
              <a:rPr lang="en-US" sz="2000" dirty="0">
                <a:solidFill>
                  <a:schemeClr val="bg1"/>
                </a:solidFill>
                <a:latin typeface="Times New Roman" panose="02020603050405020304" pitchFamily="18" charset="0"/>
                <a:cs typeface="Times New Roman" panose="02020603050405020304" pitchFamily="18" charset="0"/>
              </a:rPr>
              <a:t>“blah, blah,” she </a:t>
            </a:r>
            <a:r>
              <a:rPr lang="en-US" sz="2000" i="1" dirty="0">
                <a:solidFill>
                  <a:schemeClr val="bg1"/>
                </a:solidFill>
                <a:latin typeface="Times New Roman" panose="02020603050405020304" pitchFamily="18" charset="0"/>
                <a:cs typeface="Times New Roman" panose="02020603050405020304" pitchFamily="18" charset="0"/>
              </a:rPr>
              <a:t>replied</a:t>
            </a:r>
            <a:r>
              <a:rPr lang="en-US" sz="2000" dirty="0">
                <a:solidFill>
                  <a:schemeClr val="bg1"/>
                </a:solidFill>
                <a:latin typeface="Times New Roman" panose="02020603050405020304" pitchFamily="18" charset="0"/>
                <a:cs typeface="Times New Roman" panose="02020603050405020304" pitchFamily="18" charset="0"/>
              </a:rPr>
              <a:t>.</a:t>
            </a:r>
          </a:p>
          <a:p>
            <a:pPr>
              <a:spcAft>
                <a:spcPts val="600"/>
              </a:spcAft>
            </a:pPr>
            <a:r>
              <a:rPr lang="en-US" sz="2000" dirty="0">
                <a:solidFill>
                  <a:schemeClr val="bg1"/>
                </a:solidFill>
                <a:latin typeface="Times New Roman" panose="02020603050405020304" pitchFamily="18" charset="0"/>
                <a:cs typeface="Times New Roman" panose="02020603050405020304" pitchFamily="18" charset="0"/>
              </a:rPr>
              <a:t>“blah, blah,” he </a:t>
            </a:r>
            <a:r>
              <a:rPr lang="en-US" sz="2000" i="1" dirty="0">
                <a:solidFill>
                  <a:schemeClr val="bg1"/>
                </a:solidFill>
                <a:latin typeface="Times New Roman" panose="02020603050405020304" pitchFamily="18" charset="0"/>
                <a:cs typeface="Times New Roman" panose="02020603050405020304" pitchFamily="18" charset="0"/>
              </a:rPr>
              <a:t>reiterated</a:t>
            </a:r>
            <a:r>
              <a:rPr lang="en-US" sz="2000" dirty="0">
                <a:solidFill>
                  <a:schemeClr val="bg1"/>
                </a:solidFill>
                <a:latin typeface="Times New Roman" panose="02020603050405020304" pitchFamily="18" charset="0"/>
                <a:cs typeface="Times New Roman" panose="02020603050405020304" pitchFamily="18" charset="0"/>
              </a:rPr>
              <a:t>.</a:t>
            </a:r>
          </a:p>
          <a:p>
            <a:pPr>
              <a:spcAft>
                <a:spcPts val="600"/>
              </a:spcAft>
            </a:pPr>
            <a:r>
              <a:rPr lang="en-US" sz="2000" dirty="0">
                <a:solidFill>
                  <a:schemeClr val="bg1"/>
                </a:solidFill>
                <a:latin typeface="Times New Roman" panose="02020603050405020304" pitchFamily="18" charset="0"/>
                <a:cs typeface="Times New Roman" panose="02020603050405020304" pitchFamily="18" charset="0"/>
              </a:rPr>
              <a:t>“blah, blah.” she </a:t>
            </a:r>
            <a:r>
              <a:rPr lang="en-US" sz="2000" i="1" dirty="0">
                <a:solidFill>
                  <a:schemeClr val="bg1"/>
                </a:solidFill>
                <a:latin typeface="Times New Roman" panose="02020603050405020304" pitchFamily="18" charset="0"/>
                <a:cs typeface="Times New Roman" panose="02020603050405020304" pitchFamily="18" charset="0"/>
              </a:rPr>
              <a:t>interjected</a:t>
            </a:r>
            <a:r>
              <a:rPr lang="en-US" sz="2000" dirty="0">
                <a:solidFill>
                  <a:schemeClr val="bg1"/>
                </a:solidFill>
                <a:latin typeface="Times New Roman" panose="02020603050405020304" pitchFamily="18" charset="0"/>
                <a:cs typeface="Times New Roman" panose="02020603050405020304" pitchFamily="18" charset="0"/>
              </a:rPr>
              <a:t>.</a:t>
            </a:r>
          </a:p>
          <a:p>
            <a:pPr>
              <a:spcAft>
                <a:spcPts val="600"/>
              </a:spcAft>
            </a:pPr>
            <a:r>
              <a:rPr lang="en-US" sz="2000" dirty="0">
                <a:solidFill>
                  <a:schemeClr val="bg1"/>
                </a:solidFill>
                <a:latin typeface="Times New Roman" panose="02020603050405020304" pitchFamily="18" charset="0"/>
                <a:cs typeface="Times New Roman" panose="02020603050405020304" pitchFamily="18" charset="0"/>
              </a:rPr>
              <a:t>“blah, blah?” he </a:t>
            </a:r>
            <a:r>
              <a:rPr lang="en-US" sz="2000" i="1" dirty="0">
                <a:solidFill>
                  <a:schemeClr val="bg1"/>
                </a:solidFill>
                <a:latin typeface="Times New Roman" panose="02020603050405020304" pitchFamily="18" charset="0"/>
                <a:cs typeface="Times New Roman" panose="02020603050405020304" pitchFamily="18" charset="0"/>
              </a:rPr>
              <a:t>queried</a:t>
            </a:r>
            <a:r>
              <a:rPr lang="en-US" sz="2000" dirty="0">
                <a:solidFill>
                  <a:schemeClr val="bg1"/>
                </a:solidFill>
                <a:latin typeface="Times New Roman" panose="02020603050405020304" pitchFamily="18" charset="0"/>
                <a:cs typeface="Times New Roman" panose="02020603050405020304" pitchFamily="18" charset="0"/>
              </a:rPr>
              <a:t>.</a:t>
            </a:r>
          </a:p>
          <a:p>
            <a:pPr>
              <a:spcAft>
                <a:spcPts val="600"/>
              </a:spcAft>
            </a:pPr>
            <a:r>
              <a:rPr lang="en-US" sz="2000" dirty="0">
                <a:solidFill>
                  <a:schemeClr val="bg1"/>
                </a:solidFill>
                <a:latin typeface="Times New Roman" panose="02020603050405020304" pitchFamily="18" charset="0"/>
                <a:cs typeface="Times New Roman" panose="02020603050405020304" pitchFamily="18" charset="0"/>
              </a:rPr>
              <a:t>“blah, blah,” she </a:t>
            </a:r>
            <a:r>
              <a:rPr lang="en-US" sz="2000" i="1" dirty="0">
                <a:solidFill>
                  <a:schemeClr val="bg1"/>
                </a:solidFill>
                <a:latin typeface="Times New Roman" panose="02020603050405020304" pitchFamily="18" charset="0"/>
                <a:cs typeface="Times New Roman" panose="02020603050405020304" pitchFamily="18" charset="0"/>
              </a:rPr>
              <a:t>protested</a:t>
            </a:r>
            <a:r>
              <a:rPr lang="en-US" sz="2000" dirty="0">
                <a:solidFill>
                  <a:schemeClr val="bg1"/>
                </a:solidFill>
                <a:latin typeface="Times New Roman" panose="02020603050405020304" pitchFamily="18" charset="0"/>
                <a:cs typeface="Times New Roman" panose="02020603050405020304" pitchFamily="18" charset="0"/>
              </a:rPr>
              <a:t>.</a:t>
            </a:r>
          </a:p>
          <a:p>
            <a:pPr>
              <a:spcAft>
                <a:spcPts val="600"/>
              </a:spcAft>
            </a:pPr>
            <a:endParaRPr lang="en-US" sz="2000" dirty="0"/>
          </a:p>
          <a:p>
            <a:pPr>
              <a:spcAft>
                <a:spcPts val="600"/>
              </a:spcAft>
            </a:pPr>
            <a:r>
              <a:rPr lang="en-US" sz="2000" dirty="0"/>
              <a:t>The obvious problem is that it is equally bad.</a:t>
            </a:r>
          </a:p>
        </p:txBody>
      </p:sp>
    </p:spTree>
    <p:extLst>
      <p:ext uri="{BB962C8B-B14F-4D97-AF65-F5344CB8AC3E}">
        <p14:creationId xmlns:p14="http://schemas.microsoft.com/office/powerpoint/2010/main" val="17886830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CEE244B-A6EF-42A4-BC4C-0F169A3D8720}"/>
              </a:ext>
            </a:extLst>
          </p:cNvPr>
          <p:cNvSpPr/>
          <p:nvPr/>
        </p:nvSpPr>
        <p:spPr>
          <a:xfrm>
            <a:off x="1563329" y="2196098"/>
            <a:ext cx="9522253" cy="295497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a:t>Good dialogue is boosted by dialogue tags, gestures, and action, so the reader can easily follow who is saying what</a:t>
            </a:r>
          </a:p>
        </p:txBody>
      </p:sp>
      <p:sp>
        <p:nvSpPr>
          <p:cNvPr id="3" name="TextBox 2">
            <a:extLst>
              <a:ext uri="{FF2B5EF4-FFF2-40B4-BE49-F238E27FC236}">
                <a16:creationId xmlns:a16="http://schemas.microsoft.com/office/drawing/2014/main" id="{C7E08258-2748-470D-A2CF-14A04BF92F7C}"/>
              </a:ext>
            </a:extLst>
          </p:cNvPr>
          <p:cNvSpPr txBox="1"/>
          <p:nvPr/>
        </p:nvSpPr>
        <p:spPr>
          <a:xfrm>
            <a:off x="1104900" y="1431642"/>
            <a:ext cx="9980682" cy="5093702"/>
          </a:xfrm>
          <a:prstGeom prst="rect">
            <a:avLst/>
          </a:prstGeom>
          <a:noFill/>
        </p:spPr>
        <p:txBody>
          <a:bodyPr wrap="square" rtlCol="0">
            <a:spAutoFit/>
          </a:bodyPr>
          <a:lstStyle/>
          <a:p>
            <a:pPr>
              <a:spcAft>
                <a:spcPts val="600"/>
              </a:spcAft>
            </a:pPr>
            <a:r>
              <a:rPr lang="en-US" sz="2000" dirty="0"/>
              <a:t>It’s fine to leave off the identifier entirely whenever it’s </a:t>
            </a:r>
            <a:r>
              <a:rPr lang="en-US" sz="2000" b="1" dirty="0"/>
              <a:t>crystal clear </a:t>
            </a:r>
            <a:r>
              <a:rPr lang="en-US" sz="2000" dirty="0"/>
              <a:t>who is speaking.</a:t>
            </a:r>
          </a:p>
          <a:p>
            <a:pPr>
              <a:spcAft>
                <a:spcPts val="600"/>
              </a:spcAft>
            </a:pPr>
            <a:endParaRPr lang="en-US" sz="2000" dirty="0"/>
          </a:p>
          <a:p>
            <a:pPr lvl="1">
              <a:spcAft>
                <a:spcPts val="600"/>
              </a:spcAft>
            </a:pPr>
            <a:r>
              <a:rPr lang="en-US" sz="2000" dirty="0">
                <a:solidFill>
                  <a:schemeClr val="bg1"/>
                </a:solidFill>
                <a:latin typeface="Times New Roman" panose="02020603050405020304" pitchFamily="18" charset="0"/>
                <a:cs typeface="Times New Roman" panose="02020603050405020304" pitchFamily="18" charset="0"/>
              </a:rPr>
              <a:t>“blah, blah?” Boris kept his face perfectly schooled and tried to hide the tension in his neck as he awaited her reply.</a:t>
            </a:r>
          </a:p>
          <a:p>
            <a:pPr lvl="1">
              <a:spcAft>
                <a:spcPts val="600"/>
              </a:spcAft>
            </a:pPr>
            <a:r>
              <a:rPr lang="en-US" sz="2000" dirty="0">
                <a:solidFill>
                  <a:schemeClr val="bg1"/>
                </a:solidFill>
                <a:latin typeface="Times New Roman" panose="02020603050405020304" pitchFamily="18" charset="0"/>
                <a:cs typeface="Times New Roman" panose="02020603050405020304" pitchFamily="18" charset="0"/>
              </a:rPr>
              <a:t>Natasha studied his face, sensing that Boris hid something much bigger behind his casual question. “blah, blah.”</a:t>
            </a:r>
          </a:p>
          <a:p>
            <a:pPr lvl="1">
              <a:spcAft>
                <a:spcPts val="600"/>
              </a:spcAft>
            </a:pPr>
            <a:r>
              <a:rPr lang="en-US" sz="2000" dirty="0">
                <a:solidFill>
                  <a:schemeClr val="bg1"/>
                </a:solidFill>
                <a:latin typeface="Times New Roman" panose="02020603050405020304" pitchFamily="18" charset="0"/>
                <a:cs typeface="Times New Roman" panose="02020603050405020304" pitchFamily="18" charset="0"/>
              </a:rPr>
              <a:t>“blah, blah.”</a:t>
            </a:r>
          </a:p>
          <a:p>
            <a:pPr lvl="1">
              <a:spcAft>
                <a:spcPts val="600"/>
              </a:spcAft>
            </a:pPr>
            <a:r>
              <a:rPr lang="en-US" sz="2000" dirty="0">
                <a:solidFill>
                  <a:schemeClr val="bg1"/>
                </a:solidFill>
                <a:latin typeface="Times New Roman" panose="02020603050405020304" pitchFamily="18" charset="0"/>
                <a:cs typeface="Times New Roman" panose="02020603050405020304" pitchFamily="18" charset="0"/>
              </a:rPr>
              <a:t>She knew something else, something unsaid, lurked behind his deep voice. “blah, blah.”</a:t>
            </a:r>
          </a:p>
          <a:p>
            <a:pPr lvl="1">
              <a:spcAft>
                <a:spcPts val="600"/>
              </a:spcAft>
            </a:pPr>
            <a:r>
              <a:rPr lang="en-US" sz="2000" dirty="0">
                <a:solidFill>
                  <a:schemeClr val="bg1"/>
                </a:solidFill>
                <a:latin typeface="Times New Roman" panose="02020603050405020304" pitchFamily="18" charset="0"/>
                <a:cs typeface="Times New Roman" panose="02020603050405020304" pitchFamily="18" charset="0"/>
              </a:rPr>
              <a:t>“blah, blah.” Boris signaled for the waitress to bring him the bill.</a:t>
            </a:r>
          </a:p>
          <a:p>
            <a:pPr lvl="1">
              <a:spcAft>
                <a:spcPts val="600"/>
              </a:spcAft>
            </a:pPr>
            <a:r>
              <a:rPr lang="en-US" sz="2000" dirty="0">
                <a:solidFill>
                  <a:schemeClr val="bg1"/>
                </a:solidFill>
                <a:latin typeface="Times New Roman" panose="02020603050405020304" pitchFamily="18" charset="0"/>
                <a:cs typeface="Times New Roman" panose="02020603050405020304" pitchFamily="18" charset="0"/>
              </a:rPr>
              <a:t>“blah, blah,” Natasha blurted, regretting it almost immediately.</a:t>
            </a:r>
          </a:p>
          <a:p>
            <a:pPr>
              <a:spcAft>
                <a:spcPts val="600"/>
              </a:spcAft>
            </a:pPr>
            <a:endParaRPr lang="en-US" sz="2000" dirty="0"/>
          </a:p>
          <a:p>
            <a:pPr>
              <a:spcAft>
                <a:spcPts val="600"/>
              </a:spcAft>
            </a:pPr>
            <a:r>
              <a:rPr lang="en-US" sz="2000" dirty="0"/>
              <a:t>Look for opportunities to enhance characterization. Color the dialogue with some secret inner thought or emotion. Add some “stage business” like picking up a coffee mug or tapping a fingernail.</a:t>
            </a:r>
            <a:endParaRPr lang="en-US" sz="2000"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927594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04899" y="3089790"/>
            <a:ext cx="10071099" cy="1684150"/>
          </a:xfrm>
        </p:spPr>
        <p:txBody>
          <a:bodyPr>
            <a:noAutofit/>
          </a:bodyPr>
          <a:lstStyle/>
          <a:p>
            <a:r>
              <a:rPr lang="en-US" sz="3200" b="1" dirty="0"/>
              <a:t>Good dialogue reveals personality, and characters rarely say precisely what they are thinking (Never “on the nose”)</a:t>
            </a:r>
            <a:endParaRPr lang="en-US" sz="3200" dirty="0"/>
          </a:p>
        </p:txBody>
      </p:sp>
      <p:pic>
        <p:nvPicPr>
          <p:cNvPr id="5" name="Picture 4">
            <a:extLst>
              <a:ext uri="{FF2B5EF4-FFF2-40B4-BE49-F238E27FC236}">
                <a16:creationId xmlns:a16="http://schemas.microsoft.com/office/drawing/2014/main" id="{54710F31-8003-42AC-9DA2-8E21AB60214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686" t="2767" r="1800" b="3968"/>
          <a:stretch/>
        </p:blipFill>
        <p:spPr>
          <a:xfrm>
            <a:off x="8535008" y="0"/>
            <a:ext cx="3656992" cy="2477729"/>
          </a:xfrm>
          <a:prstGeom prst="rect">
            <a:avLst/>
          </a:prstGeom>
        </p:spPr>
      </p:pic>
      <p:sp>
        <p:nvSpPr>
          <p:cNvPr id="4" name="TextBox 3">
            <a:extLst>
              <a:ext uri="{FF2B5EF4-FFF2-40B4-BE49-F238E27FC236}">
                <a16:creationId xmlns:a16="http://schemas.microsoft.com/office/drawing/2014/main" id="{B148DF1E-F410-4980-8C26-8AAA81231D69}"/>
              </a:ext>
            </a:extLst>
          </p:cNvPr>
          <p:cNvSpPr txBox="1"/>
          <p:nvPr/>
        </p:nvSpPr>
        <p:spPr>
          <a:xfrm>
            <a:off x="1595336" y="758757"/>
            <a:ext cx="1254868" cy="1015663"/>
          </a:xfrm>
          <a:prstGeom prst="rect">
            <a:avLst/>
          </a:prstGeom>
          <a:noFill/>
        </p:spPr>
        <p:txBody>
          <a:bodyPr wrap="square" rtlCol="0">
            <a:spAutoFit/>
          </a:bodyPr>
          <a:lstStyle/>
          <a:p>
            <a:pPr algn="ctr"/>
            <a:r>
              <a:rPr lang="en-US" sz="6000" dirty="0">
                <a:solidFill>
                  <a:schemeClr val="bg1"/>
                </a:solidFill>
                <a:latin typeface="Plantagenet Cherokee (Headings)"/>
              </a:rPr>
              <a:t>8</a:t>
            </a:r>
          </a:p>
        </p:txBody>
      </p:sp>
      <p:pic>
        <p:nvPicPr>
          <p:cNvPr id="6" name="Picture 5">
            <a:extLst>
              <a:ext uri="{FF2B5EF4-FFF2-40B4-BE49-F238E27FC236}">
                <a16:creationId xmlns:a16="http://schemas.microsoft.com/office/drawing/2014/main" id="{DE4EF022-7F0F-4207-9084-C963A291CAE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32449" y="279980"/>
            <a:ext cx="5178490" cy="2809810"/>
          </a:xfrm>
          <a:prstGeom prst="rect">
            <a:avLst/>
          </a:prstGeom>
        </p:spPr>
      </p:pic>
    </p:spTree>
    <p:extLst>
      <p:ext uri="{BB962C8B-B14F-4D97-AF65-F5344CB8AC3E}">
        <p14:creationId xmlns:p14="http://schemas.microsoft.com/office/powerpoint/2010/main" val="21281863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7985AEF-FBB8-4F8C-9BD1-E26FC94545D8}"/>
              </a:ext>
            </a:extLst>
          </p:cNvPr>
          <p:cNvSpPr/>
          <p:nvPr/>
        </p:nvSpPr>
        <p:spPr>
          <a:xfrm>
            <a:off x="1519088" y="5732277"/>
            <a:ext cx="9571414" cy="71999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1C24D3C3-CFFE-47DE-9600-E0F5BB8D188F}"/>
              </a:ext>
            </a:extLst>
          </p:cNvPr>
          <p:cNvSpPr/>
          <p:nvPr/>
        </p:nvSpPr>
        <p:spPr>
          <a:xfrm>
            <a:off x="1514168" y="3293133"/>
            <a:ext cx="9571414" cy="88490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b="1" dirty="0"/>
              <a:t>Good dialogue is never “on the nose”</a:t>
            </a:r>
            <a:endParaRPr lang="en-US" dirty="0"/>
          </a:p>
        </p:txBody>
      </p:sp>
      <p:sp>
        <p:nvSpPr>
          <p:cNvPr id="3" name="TextBox 2">
            <a:extLst>
              <a:ext uri="{FF2B5EF4-FFF2-40B4-BE49-F238E27FC236}">
                <a16:creationId xmlns:a16="http://schemas.microsoft.com/office/drawing/2014/main" id="{C7E08258-2748-470D-A2CF-14A04BF92F7C}"/>
              </a:ext>
            </a:extLst>
          </p:cNvPr>
          <p:cNvSpPr txBox="1"/>
          <p:nvPr/>
        </p:nvSpPr>
        <p:spPr>
          <a:xfrm>
            <a:off x="1104900" y="3310542"/>
            <a:ext cx="9980682" cy="3093154"/>
          </a:xfrm>
          <a:prstGeom prst="rect">
            <a:avLst/>
          </a:prstGeom>
          <a:noFill/>
        </p:spPr>
        <p:txBody>
          <a:bodyPr wrap="square" rtlCol="0">
            <a:spAutoFit/>
          </a:bodyPr>
          <a:lstStyle/>
          <a:p>
            <a:pPr lvl="1">
              <a:spcAft>
                <a:spcPts val="600"/>
              </a:spcAft>
            </a:pPr>
            <a:r>
              <a:rPr lang="en-US" sz="2000" dirty="0">
                <a:solidFill>
                  <a:schemeClr val="bg1"/>
                </a:solidFill>
                <a:latin typeface="Times New Roman" panose="02020603050405020304" pitchFamily="18" charset="0"/>
                <a:cs typeface="Times New Roman" panose="02020603050405020304" pitchFamily="18" charset="0"/>
              </a:rPr>
              <a:t>When they got in the car, Natasha said, “Boris, I am so mad at you because you always flirt with my sister, Doris, and you know how jealous I get and how competitive I am with her.” </a:t>
            </a:r>
          </a:p>
          <a:p>
            <a:pPr>
              <a:spcAft>
                <a:spcPts val="600"/>
              </a:spcAft>
            </a:pPr>
            <a:endParaRPr lang="en-US" sz="2000" dirty="0"/>
          </a:p>
          <a:p>
            <a:pPr>
              <a:spcAft>
                <a:spcPts val="600"/>
              </a:spcAft>
            </a:pPr>
            <a:r>
              <a:rPr lang="en-US" sz="2000" dirty="0"/>
              <a:t>Is this something Natasha would actually say? Sounds pretty unnatural, forced, stilted, etc., doesn’t it? That’s because real people often go to great lengths to NOT say exactly what they’re thinking or feeling. What if Natasha said this to Boris instead?</a:t>
            </a:r>
          </a:p>
          <a:p>
            <a:pPr lvl="1">
              <a:spcAft>
                <a:spcPts val="600"/>
              </a:spcAft>
            </a:pPr>
            <a:r>
              <a:rPr lang="en-US" sz="2000" dirty="0">
                <a:solidFill>
                  <a:schemeClr val="bg1"/>
                </a:solidFill>
                <a:latin typeface="Times New Roman" panose="02020603050405020304" pitchFamily="18" charset="0"/>
                <a:cs typeface="Times New Roman" panose="02020603050405020304" pitchFamily="18" charset="0"/>
              </a:rPr>
              <a:t>When they got in the car, Natasha said, “Remind me the next time we’re at my parents. I think they have a copy of Doris’s prom picture. You can keep it in your wallet.” </a:t>
            </a:r>
          </a:p>
        </p:txBody>
      </p:sp>
      <p:sp>
        <p:nvSpPr>
          <p:cNvPr id="7" name="TextBox 6">
            <a:extLst>
              <a:ext uri="{FF2B5EF4-FFF2-40B4-BE49-F238E27FC236}">
                <a16:creationId xmlns:a16="http://schemas.microsoft.com/office/drawing/2014/main" id="{521C2AA7-B3E3-4A31-B9CB-471FF816F0BC}"/>
              </a:ext>
            </a:extLst>
          </p:cNvPr>
          <p:cNvSpPr txBox="1"/>
          <p:nvPr/>
        </p:nvSpPr>
        <p:spPr>
          <a:xfrm>
            <a:off x="1118944" y="1403964"/>
            <a:ext cx="7749483" cy="1631216"/>
          </a:xfrm>
          <a:prstGeom prst="rect">
            <a:avLst/>
          </a:prstGeom>
          <a:noFill/>
        </p:spPr>
        <p:txBody>
          <a:bodyPr wrap="square" rtlCol="0">
            <a:spAutoFit/>
          </a:bodyPr>
          <a:lstStyle/>
          <a:p>
            <a:pPr>
              <a:spcAft>
                <a:spcPts val="600"/>
              </a:spcAft>
            </a:pPr>
            <a:r>
              <a:rPr lang="en-US" sz="2000" dirty="0"/>
              <a:t>The term “On the nose” can refer to overly expository narrative text, but more often generally refers to unnatural sounding dialogue where the characters say exactly what they think, or where they describe in excruciating detail what they plan to do, somewhat like a ‘60s Bond villain on a monologue.</a:t>
            </a:r>
            <a:endParaRPr lang="en-US" sz="2000" dirty="0">
              <a:solidFill>
                <a:schemeClr val="bg1"/>
              </a:solidFill>
              <a:latin typeface="Times New Roman" panose="020206030504050203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id="{331D7D18-CB6D-4BD2-9372-35EE6ADC87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56820" y="0"/>
            <a:ext cx="3035180" cy="3035180"/>
          </a:xfrm>
          <a:prstGeom prst="rect">
            <a:avLst/>
          </a:prstGeom>
        </p:spPr>
      </p:pic>
    </p:spTree>
    <p:extLst>
      <p:ext uri="{BB962C8B-B14F-4D97-AF65-F5344CB8AC3E}">
        <p14:creationId xmlns:p14="http://schemas.microsoft.com/office/powerpoint/2010/main" val="29496922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DC85425-0FE0-4370-8E43-23F16C0013D8}"/>
              </a:ext>
            </a:extLst>
          </p:cNvPr>
          <p:cNvSpPr/>
          <p:nvPr/>
        </p:nvSpPr>
        <p:spPr>
          <a:xfrm>
            <a:off x="1104900" y="3166555"/>
            <a:ext cx="8677927" cy="143049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b="1" dirty="0"/>
              <a:t>Good dialogue is never “on the nose”</a:t>
            </a:r>
            <a:endParaRPr lang="en-US" dirty="0"/>
          </a:p>
        </p:txBody>
      </p:sp>
      <p:sp>
        <p:nvSpPr>
          <p:cNvPr id="3" name="TextBox 2">
            <a:extLst>
              <a:ext uri="{FF2B5EF4-FFF2-40B4-BE49-F238E27FC236}">
                <a16:creationId xmlns:a16="http://schemas.microsoft.com/office/drawing/2014/main" id="{C7E08258-2748-470D-A2CF-14A04BF92F7C}"/>
              </a:ext>
            </a:extLst>
          </p:cNvPr>
          <p:cNvSpPr txBox="1"/>
          <p:nvPr/>
        </p:nvSpPr>
        <p:spPr>
          <a:xfrm>
            <a:off x="1104900" y="1431642"/>
            <a:ext cx="8277095" cy="3862596"/>
          </a:xfrm>
          <a:prstGeom prst="rect">
            <a:avLst/>
          </a:prstGeom>
          <a:noFill/>
        </p:spPr>
        <p:txBody>
          <a:bodyPr wrap="square" rtlCol="0">
            <a:spAutoFit/>
          </a:bodyPr>
          <a:lstStyle/>
          <a:p>
            <a:pPr>
              <a:spcAft>
                <a:spcPts val="600"/>
              </a:spcAft>
            </a:pPr>
            <a:r>
              <a:rPr lang="en-US" sz="2000" dirty="0"/>
              <a:t>The following example is from the late </a:t>
            </a:r>
            <a:r>
              <a:rPr lang="en-US" sz="2000" b="1" dirty="0"/>
              <a:t>Elmore Leonard</a:t>
            </a:r>
            <a:r>
              <a:rPr lang="en-US" sz="2000" dirty="0"/>
              <a:t>. Leonard was known as a master of dialogue. </a:t>
            </a:r>
          </a:p>
          <a:p>
            <a:pPr>
              <a:spcAft>
                <a:spcPts val="600"/>
              </a:spcAft>
            </a:pPr>
            <a:r>
              <a:rPr lang="en-US" sz="2000" dirty="0"/>
              <a:t>You would never read one of his books and expect to find something like this farcical example.</a:t>
            </a:r>
          </a:p>
          <a:p>
            <a:pPr>
              <a:spcAft>
                <a:spcPts val="600"/>
              </a:spcAft>
            </a:pPr>
            <a:endParaRPr lang="en-US" sz="2000" dirty="0"/>
          </a:p>
          <a:p>
            <a:pPr>
              <a:spcAft>
                <a:spcPts val="600"/>
              </a:spcAft>
            </a:pPr>
            <a:r>
              <a:rPr lang="en-US" sz="2000" dirty="0">
                <a:solidFill>
                  <a:schemeClr val="bg1"/>
                </a:solidFill>
              </a:rPr>
              <a:t>In the following scene, two criminals, Bill and Marty, are planning a bank heist. Marty is a two-time loser and a hardened criminal with a penchant for violence. Bill is socially awkward, and rather a weak man, but he is able to open the safe.</a:t>
            </a:r>
          </a:p>
          <a:p>
            <a:pPr>
              <a:spcAft>
                <a:spcPts val="600"/>
              </a:spcAft>
            </a:pPr>
            <a:endParaRPr lang="en-US" sz="2000" dirty="0"/>
          </a:p>
          <a:p>
            <a:pPr>
              <a:spcAft>
                <a:spcPts val="600"/>
              </a:spcAft>
            </a:pPr>
            <a:endParaRPr lang="en-US" sz="2000" dirty="0"/>
          </a:p>
        </p:txBody>
      </p:sp>
      <p:pic>
        <p:nvPicPr>
          <p:cNvPr id="1026" name="Picture 2" descr="data:image/jpeg;base64,/9j/4AAQSkZJRgABAQAAAQABAAD/2wCEAAkGBxMTEhUTExMVFRUXFxUZGRcYFRcXGBgaGhcdGB0aFxgYHSggGB0lHRUYITEhJSkrLi4uGB8zODMtNygtLisBCgoKDg0OGhAQGi0mICUtLy8vLS0tKy0tLS0vLS0tLS0tLS4tLS0tLS0tLS0tLS0tLTUtLS0tLS0tLS0tLS0tLf/AABEIALcBEwMBIgACEQEDEQH/xAAcAAEAAgMBAQEAAAAAAAAAAAAABQYDBAcBAgj/xAA9EAABAgQDBgMGBAYBBQEAAAABAAIDBBEhBRIxBkFRYXGBEyKRBzKhscHwQoLR4RQzUmKi8SNTc5KywiT/xAAaAQEAAwEBAQAAAAAAAAAAAAAAAgMEAQUG/8QAKhEAAwACAgICAAQHAQAAAAAAAAECAxESIQQxQWETIlGxIzJxkcHh8AX/2gAMAwEAAhEDEQA/AO4oiIAiIgCIiAIiIAiIgCIiAIiIAiIgCIiAIiIAiIgCIiAIiIAiIgCIiAIiIAiIgCIiAIiIAiIgCIiAIiIAtWbxGFD994HKt1TtsttvDJgy5Bfo5+ob05qhPmor7kkk3JKpvLrpF8Yd9s667aWEbNv3oteJtDwLR8VQcOZat1LMCzV5FGqPGhlmGPH+qvYLclcbYfecVUwxZGsXFnom/FgvUGaa73XArMCqCHEaVC3IGKRGm5qrp8lfKKK8N/DLmi0MMxJsUf3fNb60ppraMdS5emERF04EREAREQBERAEREAREQBERAEREAREQBERAEREAREQBUb2mbWGVY2BC/mxQSTX3GaV6nd0V5X569o08YuJRuDCGD8op86qGR6ROFtmCRi1udeevVSsrVV+WiKalHWGqys2IsMg69PVSjGVULhkShCnYZVVT2acb6MjGLYC+GBbLGLikm2fAaCscSEt7wgvmLCAUuJFUR7IhYahWzBsSEVtD7w1581WYjVry0yYMQPGgNxxG8KeO3D+inNiVr7OgIvljgQCNCKhfS3HmBeNcDoarFOQy6G9oNCWuAPAkUBVDwPFnw3Fh8r2nK5p0qNxH1Vd5OLSZow+P+LLafa+DoSLRk8Sa+gIyk86g9Ct5TTT9FNS5emERF0iEREAREQBERAEREAREQBERAEREAREQBfmPHX5pyO6usWJ/7lfpxfmLEbzET/uPP+RVeQsx+zJLQzlsLqYkiSBW1v8ASxyEAUHQfZUg2AszZrSNiTiaKalIuih5Rtx2opqVl6alQZbCZKSz6hbsPRR0IU0W7CciLKRthfDwsYcV6Y9LUC6R0a8wVozkOwW5O0pXQKPjTrctCRUfpqoMmkXHBsTh+BDDnjMGgEa6W3L7OLk+60a73aqgYLKRY0QsgxWt1NHgkflI+RVtldmIg9+YryaynxLlpm7pdIzXiwQ+6/ck2YyB77S3+4eZvwuFr4xgcCbAe1wbEHuxWUJ6O/qHI/BRE3AmZbVviwx+NgJNP7mXI6ioWiJqFFBLDlfxaaGvOi48j9UhOHvnjf8AY9kJiIHvgRbPhmhpv4ObyIoVc8MnM7aH3hrz4Huuezc45zRFd/OgENca3iQXOoCeJa4gdHKclsRo0RGmjh8eRUMd8X9FmfE7X3/37lxe4AEk0AuTwWGVnYcSuR1adfqoTbCepJ5gaCIYY7OOb5BauxsYl5B/ot2I/VaHk/OpMs+OnheR/BbURFaZQiIgCIiAIiIAiIgCIiAIiIAiIgPHGy/Pg2be95eYjWkkkChINTW5XeMZhudLxmt94wogHUtIC5TI4FDive59dGAXNG+QGw3XWfO2tJHo+Bhi1VX8EZAw6Mw0ezT8QNQehWyG7jUaqagxXQj4T3A0Fq6lvz7qLnqVqCs3I03iXweyWtfRTkIUUVIAWruUxDuuNiZ0C6hXjpkt4V4LM6X0PyUTPyMVzyGPyg3qAC7oK1A9CubO+zadMP1L+2g+ChcS2iMv5nXGnNfM5s3CfQvjTIcL0MVxaerRanSireJ7NMdEABJva1PndT6XyR4tklE218ZuVrblR2OYmYTYZJIOX1P2VYdnsEZBOXIDetTchYdu9lf4gMitqHQ91K1Gv03aqK06JcbU9ezR9nuMx/4qGG187wNbUOtQu/rkPsbwNjZiNFN3tY0Np5WjMTXyjU21Oi6rNzrIfvG50G9bcelOzzM6bvjrs2VzvaCQ/hpovA/441xTQO3t5ce/JXJuLtr7rlF7VRocaWexwINi02s4G1OundQzOanp+izxleO+10+ik4o9tQt5k1UADgFFSsuS2+tac6KSlodGivBYpPUvWv6EntRMZpKVhi7i4HtDBafiQt3YyGTEJ0DWX/MbD/E+irjMzntLvdaKN5VOY96lXPY9vliO4uA9B+6vxvnkTMmb+Hhc/r/llhREW48oIiIAiIgCIiAIiIAiIgCIiAIiIDxwrZcxgwS0PbXzNIaeHl8h+LSunqo7WYf4bv4hgsffpuOmboRr0HFU5p2tm/wMqinL+Smx8GbDf4gYA+I5oLqXpUb1sY1KNZoNyk3S7Xsu51a6g2HY2oozGQcrQTUgUrxWOkei2asgD2UvLPUbhpsBVb/0UStErDiU6LK6E0qOgv4rKIhXeQ4md0mCtUYa1prlW3Cir6jxLW1OnUqT7R1LRglpcAk2CyuaMprSiipabo94iPAoaUJotwRPFdkaRSlTfnb5FFolSa7PvZmW8ExHsJaH0r2rSnDUqUjTTQR+Jx46noFEYhONgsLAancK6rLstNPgisQMfW5dlAeK3oHbxyK6q+GymsTpO0v9m/NzUVlP/wA8U13htR3Av8FB4zPRWmsWG6G2lW5hTMfoRw1XQ5aZbEGZhqPl14L5npOHFYWRGhzTuPzHAq6/H5L8tGOfK41qpOPSsyQeNT81NxnZqNHdV+PSHFyNJIGcAkagEuaetFZ9n2B7QXarDC+EerfrsyTEPK22qvOGSghQmsG4X5nefVU/FYflJ3Df9ArFs1ifjQ6O99lAeY3H4fBbPH0qaPL8rblfRMIiLYYQiIgCIiAIiIAiIgCIiAIiIAiIgCxTcuIjHMdo4EHusqIDiE5NzMCK+G0h2RxBBtoaWKDFosaoisDCDYA1spvbmTyTrzueGvHplPxaT3VajOo5effTaPZx26hMlZE0Uu1tbquyMXRT8s+3VVs7LNljaLcgMqFqwzVbLTREjrZ9GFRYWnzV4afqtp7xSqi3R6HuppHHfRr4nJw4pq9jXcyAfmqrOYREY5zoDmsB0yjLT/x1VtiX/U71gjMhgXdfdy6qT0Sl0zTwDZeYiQRM5zFc1zmuhk1LgADVpOpqT5VOy821zaA3GoNiCNxG5TPs8/lRQDVoiW6lor9FMYpgECOczm5X/wDUZ5Xdzo7uCrPweSTkzrzHjtzZWpObdCcHtN943OHArbxPakPgubDDmvPlvSw30+ShMawuNKOFXmJDcaNfSl/6XDcee+ij2GrT1p99TVUurjcmhTizNZDW8IOB568lvbPTdPKQagkfFYITKd1ilpjw4zhuNCO+vxVU9Fl1stc3CzUOVziNATYLQkZ50COHdiBvB1H3wUpKRat4qNxOUqaiys7XaMfvcsv0CM17Q5pqCKgrIqfszifhv8F58rvd5O/f5q4Lfjvmtnn5IcVoIiKZWEREAREQBERAEREAREQBERAERYZqaZDaXxHtY0auc4NA7lAUb2lsHiQHb6OB6V/2qVOQbVVi22xhkeOBDNWMoA7cSakkcrgdlotgVavPzPd9HrePLWNJkBCcRcKbk5yor2UVEg5XEaLbloTm3FCCoEmtE7KTYJpVb+at1XX1qHClbV/2pGXmDSh9KoF2SMSJZRs3HawVca10SYmLWPX9lGz8MuaSDQ7q6HkV1MlE8n2ROOY/EBpCZU0rc0HalyoKBEnnVc4MbXSrST6A/NbkSefDOV8LxBrajqfUBYIm0rRYQHt7D6lWrRq5418tHX/ZjHY2VbDe4eM5znEUIruFN2gFldVzL2eYLFjeHNuPhwq5mtvmeQaaaBtd++nddNWuN6PD8pR+I+L2YJ2VZFY6G8Va4UI+9CuVYrKRJSMYbwSwnyPpZ4px48QuuLVxHD4ceGYcVoc07juPEHUHmFDLiVr7OYc7xv6OViYBWji8cBzHDWt+m/6KexfYiZhEugER4e5pIbEA7+V3Wo6KpzrXh3hxIURrhucxwOnRYbx1PtHoxlivTLhg05u0PD9FJxjmoqfgb8zcuajm2vr98la5Eu/FfmEl/By472fU1KVHMKx7N4l4sMtcfOyx5jc7vT1CjmtqvZVghxWxBYHyu4ZT+hoVfjfGijLHOPss6Ii2HnhERAEREAREQBERAERRuLY7Alx/yxADuaLuP5RdDjeiSWhimMQJcVjRGs4Am56AXXOdpfaeSC2Wowb3khzh0GgPquYz+JxIxLnvcam5JJc7mSbqSkqrMl6Or417UACRAZRtaBzruJ4hugA51+apIlYs08TM298R1ashOcSxm8Fw0LvgFUvH83TRdRwprXwGPH4mj9wsvl1UpcTX/wCepyU3fteiGyHMAp6XNlGRv5vopBmiwnsIwzcEE81pMjllRuW/GJN1pTMEkaKRykeuxAHSndHz51v67lFvlXA29FhdOlho7RCpky6ZD6iorfl9CvADTzUyjfVQcSPUVa5oOvEd+CywsUJbloCb6a+pU0itVol40ZjBRoF9SdT15KKZKCYjw4LAC5zgBvoTvPK9egUdMTLgTVzd+tqd/RYJXFjCpGhxHtdU5YjBXiCK6A6iisx49shmz8ZP0pIyrYUNkNvusa1o6AUWdcNwn2qzEPyud4ppUCKwMJ5BzdD1qpuT9tMPSNKuaf7IjX/A0otp5vNM6uipuB+0zD5i3imE7hFGX/IVb8Vb4UVrgHNIc03BBBB6Eaod2faUREOlK252azB03A8sVoBe0e7EaNSeDgL13gdFD4HMve0EgDvX5LphFbFc2/h/4WbfBHuO8zOh+fDssmfGk+SN/jZm04ZMtiFfbnWNdF7qLL5ymnJVl6ZYsHj54Ta6jyntavcUPdbqrOBTOSKWk2eLdR+1fQKzLZjrlJ52aONsIiKZUEREAREQBYJ2cZCYYkRwY0ak/d+iidodqpeVYS5wc4aMad/M7lxHavbSNOPNSQ0e60Wa3t9dV1LZXeRSXPaz2nG7JerG/wBVs7ug/AOa5rP4vEikmpFdSTUn6lRrNam5XrSppaMtU69nuXuvHO17LyqHQrpExRjQ1V32HxgZTAceLmV+I+vdUkmoovJWYdDcHCxaQfRV5cfOdF/jZnitUdQZDq8vOlbLfhiy0sHnWzEIRGnWxG8HeFIMavK4tPTPpJpUto+SxfD6N3fsssV4oVpufXX1XTrMcV4KjMRwsPFDopUvady+IrsoqSUSK2VuY2dYG1acvQqtOlHGJkDiRW5qrJiMeJFdlbYb9yQ5AQ2k8ASp70V8dlCmiSdd7ls4PP8Ah1absdqOB4rC5tTyuvIcFeikeLVb3s3XExIgIpQVBJFqLFPxoTRlYKne6v0XkWKGspod/RacJgpnfcbm8T+iHEzakYVs7jlb8Xcmj66K77M+0WJJtLWkBlahp8zeGh0NtxXPTEe489w3AKQwqRzRBW51J3ADgED/AFO04d7XXVb40o8sP4mBwPUB1j6hdIwjFYUzCEWC/Mw9iDvDgbg8l+fHz+RhJoQNKgG/dWH2fbVxYUTM5rXQolA5rTR4ANnhuhIvbUjsmhOR/J29Uz2iy9Gwphou12Unkbj6+qt8CM17Q5pq0ioKjtqZTxZSM3flLh1b5h8lC1uWjVjrVJlbw2azNBHBbrn21Cquzc3VoBOluSs0FxO4fGqxI3tmhNE0zNNCKEcjWo+IVwwXEBHhB410I4EahVWYbu0Xxs7iBgTHhusyLQdH6A99PRTxXxrT+SGeOc7XwXxERbDAEREAREQH5ZmpuJEJzur00/ZaZXrn3XitPPPGr5BX0VjXTh9EryqLwoD4IWJ1+qzlY4jKoEyQ2cxx0tErqx1nN+o5hdLlp1sRocwhwOhH3ZccNVJYLjkSXdVhq3ew+6f0PNZ82Hn2vZ6Hi+W8X5X6OpnibLDEcomR2jhRqUOV39LrenFZZud3NvzWFw09M9dZZpblmSYjNF9/VRTo0WKaNPl4r1kq+M7SymmwmQGgvcxg4kgelU0c5IwSeHBjbipPqTzUDtTiAYww2kZna8gvvG9r23bAFd2c2H5RqeqqHmiOJNb7yr8OBt8qMXk+ZKnjAgw96+30AqsjwB0C1neY8ltPKRrGGXm+i9DMzuQsFtPFBbsvYMMBNEuR8Mh3otyHE8Njnb3WHb/a13t+K+Yz7N4Nqep+6LgT2JmI52SELk3dy6/fFTklPsYMjTYC5FsxVVZENzvdr+i3Gw8rKk5Qd54chvK4SaOs7GbdOgZWPOaEXab2ji39F1+TmmRoYexwcxwsQvyjAxWGyhDSSNMx/wDkK4bG7YzcGKx2ceESA5jnAMy1uQNxA3hGjsW59k/LMMGYiQrgMe9vZriPkrdJ6W++ygdsmNbN+NDcHMjMbEa5pBB/CaEa+6D3UjhMxUC689rVNHsJ7lM3pmFvCjcUh5m130+qnK1FlGzEPUaKNInDLFsji3jwQHGsRnlfz4HuL+qnVyzBp8ys0H1/43WeNwGle2vqupNNVrw3ykxZ8fCvo9REVpSEREB+Sl9BeIrDzj1ywuN6dURdB6CvSURdOHhXlV4iAxxGLA5EXGSk8B3arYgzsRnuvcB1t6GyIua2WJtdo2hj0zSgjOHSg+IC04sR7zme5zjxc4k/FeouKUvR13T9s+oUKqzk0Fl6ikVb2zTL8/JvzWywIi4SZ8v16L2FoiIcPX6ffT6rSjv16Ii4yUmJpA7LDGiue6pudw3AIi4WoQhfieJ+ilJItJoczj1pT1XiLhyi84TikN8uyC0OBhxHEVNRleBUDh5mA/mKt2BRV6ix5v5z0vFf8Isku9fE5DXiKuvRon2QOJSlQVcdiMTMWBkdd0KjSeIp5T6W7LxE8dtXoj5CTjZY0RFvMAREQH//2Q==">
            <a:extLst>
              <a:ext uri="{FF2B5EF4-FFF2-40B4-BE49-F238E27FC236}">
                <a16:creationId xmlns:a16="http://schemas.microsoft.com/office/drawing/2014/main" id="{0F1D6F77-7E60-4B72-BD76-F1BB2D9F32A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88511" y="-3132"/>
            <a:ext cx="2903489" cy="19321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67379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999B262-D047-4C83-B3B3-938489A12088}"/>
              </a:ext>
            </a:extLst>
          </p:cNvPr>
          <p:cNvSpPr/>
          <p:nvPr/>
        </p:nvSpPr>
        <p:spPr>
          <a:xfrm>
            <a:off x="1602658" y="1431642"/>
            <a:ext cx="9212826" cy="256025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b="1" dirty="0"/>
              <a:t>Good dialogue is never “on the nose”</a:t>
            </a:r>
            <a:endParaRPr lang="en-US" dirty="0"/>
          </a:p>
        </p:txBody>
      </p:sp>
      <p:sp>
        <p:nvSpPr>
          <p:cNvPr id="3" name="TextBox 2">
            <a:extLst>
              <a:ext uri="{FF2B5EF4-FFF2-40B4-BE49-F238E27FC236}">
                <a16:creationId xmlns:a16="http://schemas.microsoft.com/office/drawing/2014/main" id="{C7E08258-2748-470D-A2CF-14A04BF92F7C}"/>
              </a:ext>
            </a:extLst>
          </p:cNvPr>
          <p:cNvSpPr txBox="1"/>
          <p:nvPr/>
        </p:nvSpPr>
        <p:spPr>
          <a:xfrm>
            <a:off x="1104900" y="1431642"/>
            <a:ext cx="9980682" cy="3631763"/>
          </a:xfrm>
          <a:prstGeom prst="rect">
            <a:avLst/>
          </a:prstGeom>
          <a:noFill/>
        </p:spPr>
        <p:txBody>
          <a:bodyPr wrap="square" rtlCol="0">
            <a:spAutoFit/>
          </a:bodyPr>
          <a:lstStyle/>
          <a:p>
            <a:pPr lvl="1">
              <a:spcAft>
                <a:spcPts val="600"/>
              </a:spcAft>
            </a:pPr>
            <a:r>
              <a:rPr lang="en-US" sz="2000" dirty="0">
                <a:solidFill>
                  <a:schemeClr val="bg1"/>
                </a:solidFill>
                <a:latin typeface="Times New Roman" panose="02020603050405020304" pitchFamily="18" charset="0"/>
                <a:cs typeface="Times New Roman" panose="02020603050405020304" pitchFamily="18" charset="0"/>
              </a:rPr>
              <a:t>Bill asked Marty, “But why do we have to be there before lunch? Can’t we just eat lunch then go?</a:t>
            </a:r>
          </a:p>
          <a:p>
            <a:pPr lvl="1">
              <a:spcAft>
                <a:spcPts val="600"/>
              </a:spcAft>
            </a:pPr>
            <a:r>
              <a:rPr lang="en-US" sz="2000" dirty="0">
                <a:solidFill>
                  <a:schemeClr val="bg1"/>
                </a:solidFill>
                <a:latin typeface="Times New Roman" panose="02020603050405020304" pitchFamily="18" charset="0"/>
                <a:cs typeface="Times New Roman" panose="02020603050405020304" pitchFamily="18" charset="0"/>
              </a:rPr>
              <a:t>Marty answered, “Are you actually the dumbest bank robber alive? We have to go there before lunch for three reasons. First, because the vault is on a timer. Second, because the armored car arrives between noon and one so if we go in the afternoon, the vault will be empty. Third, our contact at the alarm company can only disable the alarm for a short amount of time. If we don’t get in and get back out before lunch, we need not even do this!”</a:t>
            </a:r>
          </a:p>
          <a:p>
            <a:pPr>
              <a:spcAft>
                <a:spcPts val="600"/>
              </a:spcAft>
            </a:pPr>
            <a:r>
              <a:rPr lang="en-US" sz="2000" dirty="0"/>
              <a:t>As you can see, the answer I supplied for Marty here is very, very on the nose. It is also well out of character for two-time loser and general tough guy, Marty. Elmore actually wrote the dialogue in that scene like this:</a:t>
            </a:r>
          </a:p>
        </p:txBody>
      </p:sp>
      <p:grpSp>
        <p:nvGrpSpPr>
          <p:cNvPr id="7" name="Group 6">
            <a:extLst>
              <a:ext uri="{FF2B5EF4-FFF2-40B4-BE49-F238E27FC236}">
                <a16:creationId xmlns:a16="http://schemas.microsoft.com/office/drawing/2014/main" id="{2F037473-A64A-411D-8F83-B22BF4EA9D1B}"/>
              </a:ext>
            </a:extLst>
          </p:cNvPr>
          <p:cNvGrpSpPr/>
          <p:nvPr/>
        </p:nvGrpSpPr>
        <p:grpSpPr>
          <a:xfrm>
            <a:off x="1104900" y="5063405"/>
            <a:ext cx="9980682" cy="1096503"/>
            <a:chOff x="1104900" y="5063405"/>
            <a:chExt cx="9980682" cy="1096503"/>
          </a:xfrm>
        </p:grpSpPr>
        <p:sp>
          <p:nvSpPr>
            <p:cNvPr id="6" name="Rectangle 5">
              <a:extLst>
                <a:ext uri="{FF2B5EF4-FFF2-40B4-BE49-F238E27FC236}">
                  <a16:creationId xmlns:a16="http://schemas.microsoft.com/office/drawing/2014/main" id="{C5A9A101-F3EB-4D5F-8F66-F4AD849944A3}"/>
                </a:ext>
              </a:extLst>
            </p:cNvPr>
            <p:cNvSpPr/>
            <p:nvPr/>
          </p:nvSpPr>
          <p:spPr>
            <a:xfrm>
              <a:off x="1587914" y="5063405"/>
              <a:ext cx="9212826" cy="109650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89DD04F0-024B-40DA-BFE5-1CC87A38D2F1}"/>
                </a:ext>
              </a:extLst>
            </p:cNvPr>
            <p:cNvSpPr txBox="1"/>
            <p:nvPr/>
          </p:nvSpPr>
          <p:spPr>
            <a:xfrm>
              <a:off x="1104900" y="5063405"/>
              <a:ext cx="9980682" cy="1092607"/>
            </a:xfrm>
            <a:prstGeom prst="rect">
              <a:avLst/>
            </a:prstGeom>
            <a:noFill/>
          </p:spPr>
          <p:txBody>
            <a:bodyPr wrap="square" rtlCol="0">
              <a:spAutoFit/>
            </a:bodyPr>
            <a:lstStyle/>
            <a:p>
              <a:pPr lvl="1">
                <a:spcAft>
                  <a:spcPts val="600"/>
                </a:spcAft>
              </a:pPr>
              <a:r>
                <a:rPr lang="en-US" sz="2000" dirty="0">
                  <a:solidFill>
                    <a:schemeClr val="bg1"/>
                  </a:solidFill>
                  <a:latin typeface="Times New Roman" panose="02020603050405020304" pitchFamily="18" charset="0"/>
                  <a:cs typeface="Times New Roman" panose="02020603050405020304" pitchFamily="18" charset="0"/>
                </a:rPr>
                <a:t>Bill asked Marty, “But why do we have to be there before lunch? Can’t we just eat lunch then go?</a:t>
              </a:r>
            </a:p>
            <a:p>
              <a:pPr lvl="1">
                <a:spcAft>
                  <a:spcPts val="600"/>
                </a:spcAft>
              </a:pPr>
              <a:r>
                <a:rPr lang="en-US" sz="2000" dirty="0">
                  <a:solidFill>
                    <a:schemeClr val="bg1"/>
                  </a:solidFill>
                  <a:latin typeface="Times New Roman" panose="02020603050405020304" pitchFamily="18" charset="0"/>
                  <a:cs typeface="Times New Roman" panose="02020603050405020304" pitchFamily="18" charset="0"/>
                </a:rPr>
                <a:t>“Shut up,” Marty explained.</a:t>
              </a:r>
              <a:endParaRPr lang="en-US" sz="2000" dirty="0">
                <a:solidFill>
                  <a:schemeClr val="bg1"/>
                </a:solidFill>
              </a:endParaRPr>
            </a:p>
          </p:txBody>
        </p:sp>
      </p:grpSp>
    </p:spTree>
    <p:extLst>
      <p:ext uri="{BB962C8B-B14F-4D97-AF65-F5344CB8AC3E}">
        <p14:creationId xmlns:p14="http://schemas.microsoft.com/office/powerpoint/2010/main" val="32584720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0450" y="3790830"/>
            <a:ext cx="10071099" cy="1684150"/>
          </a:xfrm>
        </p:spPr>
        <p:txBody>
          <a:bodyPr>
            <a:noAutofit/>
          </a:bodyPr>
          <a:lstStyle/>
          <a:p>
            <a:r>
              <a:rPr lang="en-US" sz="3200" b="1" dirty="0"/>
              <a:t>Good dialogue occasionally employs accurate  Jargon, Dialect, and drops some words</a:t>
            </a:r>
            <a:endParaRPr lang="en-US" sz="3200" dirty="0"/>
          </a:p>
        </p:txBody>
      </p:sp>
      <p:pic>
        <p:nvPicPr>
          <p:cNvPr id="4" name="Picture 3">
            <a:extLst>
              <a:ext uri="{FF2B5EF4-FFF2-40B4-BE49-F238E27FC236}">
                <a16:creationId xmlns:a16="http://schemas.microsoft.com/office/drawing/2014/main" id="{9DD2620C-2868-4114-9125-693B0F29440B}"/>
              </a:ext>
            </a:extLst>
          </p:cNvPr>
          <p:cNvPicPr>
            <a:picLocks noChangeAspect="1"/>
          </p:cNvPicPr>
          <p:nvPr/>
        </p:nvPicPr>
        <p:blipFill rotWithShape="1">
          <a:blip r:embed="rId3">
            <a:extLst>
              <a:ext uri="{28A0092B-C50C-407E-A947-70E740481C1C}">
                <a14:useLocalDpi xmlns:a14="http://schemas.microsoft.com/office/drawing/2010/main" val="0"/>
              </a:ext>
            </a:extLst>
          </a:blip>
          <a:srcRect t="1258"/>
          <a:stretch/>
        </p:blipFill>
        <p:spPr>
          <a:xfrm>
            <a:off x="8724416" y="-1"/>
            <a:ext cx="3467584" cy="3894287"/>
          </a:xfrm>
          <a:prstGeom prst="rect">
            <a:avLst/>
          </a:prstGeom>
        </p:spPr>
      </p:pic>
      <p:sp>
        <p:nvSpPr>
          <p:cNvPr id="5" name="TextBox 4">
            <a:extLst>
              <a:ext uri="{FF2B5EF4-FFF2-40B4-BE49-F238E27FC236}">
                <a16:creationId xmlns:a16="http://schemas.microsoft.com/office/drawing/2014/main" id="{5CE6648F-9229-4F50-80FD-2C5F9B65D907}"/>
              </a:ext>
            </a:extLst>
          </p:cNvPr>
          <p:cNvSpPr txBox="1"/>
          <p:nvPr/>
        </p:nvSpPr>
        <p:spPr>
          <a:xfrm>
            <a:off x="1595336" y="758757"/>
            <a:ext cx="1254868" cy="1015663"/>
          </a:xfrm>
          <a:prstGeom prst="rect">
            <a:avLst/>
          </a:prstGeom>
          <a:noFill/>
        </p:spPr>
        <p:txBody>
          <a:bodyPr wrap="square" rtlCol="0">
            <a:spAutoFit/>
          </a:bodyPr>
          <a:lstStyle/>
          <a:p>
            <a:pPr algn="ctr"/>
            <a:r>
              <a:rPr lang="en-US" sz="6000" dirty="0">
                <a:solidFill>
                  <a:schemeClr val="bg1"/>
                </a:solidFill>
                <a:latin typeface="Plantagenet Cherokee (Headings)"/>
              </a:rPr>
              <a:t>9</a:t>
            </a:r>
          </a:p>
        </p:txBody>
      </p:sp>
      <p:pic>
        <p:nvPicPr>
          <p:cNvPr id="6" name="Picture 5">
            <a:extLst>
              <a:ext uri="{FF2B5EF4-FFF2-40B4-BE49-F238E27FC236}">
                <a16:creationId xmlns:a16="http://schemas.microsoft.com/office/drawing/2014/main" id="{89C8C1CB-10DD-4628-9953-715A565BB3C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32449" y="279980"/>
            <a:ext cx="5178490" cy="2809810"/>
          </a:xfrm>
          <a:prstGeom prst="rect">
            <a:avLst/>
          </a:prstGeom>
        </p:spPr>
      </p:pic>
    </p:spTree>
    <p:extLst>
      <p:ext uri="{BB962C8B-B14F-4D97-AF65-F5344CB8AC3E}">
        <p14:creationId xmlns:p14="http://schemas.microsoft.com/office/powerpoint/2010/main" val="12236758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Dialogue Matters</a:t>
            </a:r>
          </a:p>
        </p:txBody>
      </p:sp>
      <p:pic>
        <p:nvPicPr>
          <p:cNvPr id="8" name="Picture 7" descr="Cutout man Steve smiling and pointing.">
            <a:extLst>
              <a:ext uri="{FF2B5EF4-FFF2-40B4-BE49-F238E27FC236}">
                <a16:creationId xmlns:a16="http://schemas.microsoft.com/office/drawing/2014/main" id="{41A8C012-E0B2-46B8-B135-3AAA1EBDA62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7153664" y="893993"/>
            <a:ext cx="4199644" cy="5964007"/>
          </a:xfrm>
          <a:prstGeom prst="rect">
            <a:avLst/>
          </a:prstGeom>
          <a:effectLst>
            <a:outerShdw sx="1000" sy="1000" algn="ctr" rotWithShape="0">
              <a:srgbClr val="000000"/>
            </a:outerShdw>
          </a:effectLst>
        </p:spPr>
      </p:pic>
      <p:sp>
        <p:nvSpPr>
          <p:cNvPr id="5" name="Speech Bubble: Rectangle 4">
            <a:extLst>
              <a:ext uri="{FF2B5EF4-FFF2-40B4-BE49-F238E27FC236}">
                <a16:creationId xmlns:a16="http://schemas.microsoft.com/office/drawing/2014/main" id="{26312211-5A6F-4088-9665-D2B51BA1D901}"/>
              </a:ext>
            </a:extLst>
          </p:cNvPr>
          <p:cNvSpPr/>
          <p:nvPr/>
        </p:nvSpPr>
        <p:spPr>
          <a:xfrm>
            <a:off x="1104900" y="2612278"/>
            <a:ext cx="5470899" cy="1392564"/>
          </a:xfrm>
          <a:prstGeom prst="wedgeRectCallout">
            <a:avLst>
              <a:gd name="adj1" fmla="val 68812"/>
              <a:gd name="adj2" fmla="val -3877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t>Dialogue instantly reveals your skill as a writer. It’s one of the first things a literary agent or an editor will check when evaluating the marketability of any book.</a:t>
            </a:r>
          </a:p>
        </p:txBody>
      </p:sp>
    </p:spTree>
    <p:extLst>
      <p:ext uri="{BB962C8B-B14F-4D97-AF65-F5344CB8AC3E}">
        <p14:creationId xmlns:p14="http://schemas.microsoft.com/office/powerpoint/2010/main" val="36835446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accel="50000" decel="50000" fill="hold" nodeType="withEffect">
                                  <p:stCondLst>
                                    <p:cond delay="50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1+#ppt_w/2"/>
                                          </p:val>
                                        </p:tav>
                                        <p:tav tm="100000">
                                          <p:val>
                                            <p:strVal val="#ppt_x"/>
                                          </p:val>
                                        </p:tav>
                                      </p:tavLst>
                                    </p:anim>
                                    <p:anim calcmode="lin" valueType="num">
                                      <p:cBhvr additive="base">
                                        <p:cTn id="8" dur="10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53EDB7C-502B-41FD-9B9D-7458B7380FBD}"/>
              </a:ext>
            </a:extLst>
          </p:cNvPr>
          <p:cNvSpPr/>
          <p:nvPr/>
        </p:nvSpPr>
        <p:spPr>
          <a:xfrm>
            <a:off x="1515649" y="2809240"/>
            <a:ext cx="8004132" cy="7690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7674D7C1-45BD-4AFC-892B-713BCC2F529C}"/>
              </a:ext>
            </a:extLst>
          </p:cNvPr>
          <p:cNvSpPr/>
          <p:nvPr/>
        </p:nvSpPr>
        <p:spPr>
          <a:xfrm>
            <a:off x="1551279" y="4580002"/>
            <a:ext cx="4974781" cy="6197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b="1" dirty="0"/>
              <a:t>Good dialogue employs Jargon, Dialect, and occasionally drops some words</a:t>
            </a:r>
            <a:endParaRPr lang="en-US" dirty="0"/>
          </a:p>
        </p:txBody>
      </p:sp>
      <p:sp>
        <p:nvSpPr>
          <p:cNvPr id="3" name="TextBox 2">
            <a:extLst>
              <a:ext uri="{FF2B5EF4-FFF2-40B4-BE49-F238E27FC236}">
                <a16:creationId xmlns:a16="http://schemas.microsoft.com/office/drawing/2014/main" id="{C7E08258-2748-470D-A2CF-14A04BF92F7C}"/>
              </a:ext>
            </a:extLst>
          </p:cNvPr>
          <p:cNvSpPr txBox="1"/>
          <p:nvPr/>
        </p:nvSpPr>
        <p:spPr>
          <a:xfrm>
            <a:off x="1111702" y="1431642"/>
            <a:ext cx="8470200" cy="4093428"/>
          </a:xfrm>
          <a:prstGeom prst="rect">
            <a:avLst/>
          </a:prstGeom>
          <a:noFill/>
        </p:spPr>
        <p:txBody>
          <a:bodyPr wrap="square" rtlCol="0">
            <a:spAutoFit/>
          </a:bodyPr>
          <a:lstStyle/>
          <a:p>
            <a:pPr>
              <a:spcAft>
                <a:spcPts val="600"/>
              </a:spcAft>
            </a:pPr>
            <a:r>
              <a:rPr lang="en-US" sz="2000" dirty="0"/>
              <a:t>Occasionally, in real life conversations, people speak with a certain brevity that drops words from one or more sentences.</a:t>
            </a:r>
          </a:p>
          <a:p>
            <a:pPr>
              <a:spcAft>
                <a:spcPts val="600"/>
              </a:spcAft>
            </a:pPr>
            <a:r>
              <a:rPr lang="en-US" sz="2000" dirty="0"/>
              <a:t>Instead of:</a:t>
            </a:r>
          </a:p>
          <a:p>
            <a:pPr>
              <a:spcAft>
                <a:spcPts val="600"/>
              </a:spcAft>
            </a:pPr>
            <a:endParaRPr lang="en-US" sz="2000" dirty="0"/>
          </a:p>
          <a:p>
            <a:pPr lvl="1">
              <a:spcAft>
                <a:spcPts val="600"/>
              </a:spcAft>
            </a:pPr>
            <a:r>
              <a:rPr lang="en-US" sz="2000" dirty="0">
                <a:solidFill>
                  <a:schemeClr val="bg1"/>
                </a:solidFill>
                <a:latin typeface="Times New Roman" panose="02020603050405020304" pitchFamily="18" charset="0"/>
                <a:cs typeface="Times New Roman" panose="02020603050405020304" pitchFamily="18" charset="0"/>
              </a:rPr>
              <a:t>“I’m so very sorry, Boris,” Natasha said, “but I simply can’t come over right now.”</a:t>
            </a:r>
          </a:p>
          <a:p>
            <a:pPr>
              <a:spcAft>
                <a:spcPts val="600"/>
              </a:spcAft>
            </a:pPr>
            <a:endParaRPr lang="en-US" sz="2000" dirty="0">
              <a:cs typeface="Times New Roman" panose="02020603050405020304" pitchFamily="18" charset="0"/>
            </a:endParaRPr>
          </a:p>
          <a:p>
            <a:pPr>
              <a:spcAft>
                <a:spcPts val="600"/>
              </a:spcAft>
            </a:pPr>
            <a:r>
              <a:rPr lang="en-US" sz="2000" dirty="0">
                <a:cs typeface="Times New Roman" panose="02020603050405020304" pitchFamily="18" charset="0"/>
              </a:rPr>
              <a:t>A character might say:</a:t>
            </a:r>
          </a:p>
          <a:p>
            <a:pPr>
              <a:spcAft>
                <a:spcPts val="600"/>
              </a:spcAft>
            </a:pPr>
            <a:endParaRPr lang="en-US" sz="2000" dirty="0">
              <a:cs typeface="Times New Roman" panose="02020603050405020304" pitchFamily="18" charset="0"/>
            </a:endParaRPr>
          </a:p>
          <a:p>
            <a:pPr lvl="1">
              <a:spcAft>
                <a:spcPts val="600"/>
              </a:spcAft>
            </a:pPr>
            <a:r>
              <a:rPr lang="en-US" sz="2000" dirty="0">
                <a:solidFill>
                  <a:schemeClr val="bg1"/>
                </a:solidFill>
                <a:latin typeface="Times New Roman" panose="02020603050405020304" pitchFamily="18" charset="0"/>
                <a:cs typeface="Times New Roman" panose="02020603050405020304" pitchFamily="18" charset="0"/>
              </a:rPr>
              <a:t>“Sorry, Boris,” Natasha said. “ Can’t make it.”</a:t>
            </a:r>
          </a:p>
          <a:p>
            <a:pPr>
              <a:spcAft>
                <a:spcPts val="600"/>
              </a:spcAft>
            </a:pPr>
            <a:endParaRPr lang="en-US" sz="2000" dirty="0">
              <a:cs typeface="Times New Roman" panose="02020603050405020304" pitchFamily="18" charset="0"/>
            </a:endParaRPr>
          </a:p>
        </p:txBody>
      </p:sp>
      <p:pic>
        <p:nvPicPr>
          <p:cNvPr id="9" name="Picture 8" descr="Cutout woman Shelby talking on the phone.">
            <a:extLst>
              <a:ext uri="{FF2B5EF4-FFF2-40B4-BE49-F238E27FC236}">
                <a16:creationId xmlns:a16="http://schemas.microsoft.com/office/drawing/2014/main" id="{418BF8F1-6B5B-4847-898F-D703098FE8C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38113"/>
          <a:stretch/>
        </p:blipFill>
        <p:spPr>
          <a:xfrm>
            <a:off x="9590701" y="1332929"/>
            <a:ext cx="2528392" cy="5525071"/>
          </a:xfrm>
          <a:prstGeom prst="rect">
            <a:avLst/>
          </a:prstGeom>
        </p:spPr>
      </p:pic>
    </p:spTree>
    <p:extLst>
      <p:ext uri="{BB962C8B-B14F-4D97-AF65-F5344CB8AC3E}">
        <p14:creationId xmlns:p14="http://schemas.microsoft.com/office/powerpoint/2010/main" val="33871870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53EDB7C-502B-41FD-9B9D-7458B7380FBD}"/>
              </a:ext>
            </a:extLst>
          </p:cNvPr>
          <p:cNvSpPr/>
          <p:nvPr/>
        </p:nvSpPr>
        <p:spPr>
          <a:xfrm>
            <a:off x="3484880" y="3134192"/>
            <a:ext cx="5588000" cy="6197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b="1" dirty="0"/>
              <a:t>Good dialogue employs Jargon, Dialect, and occasionally drops some words</a:t>
            </a:r>
            <a:endParaRPr lang="en-US" dirty="0"/>
          </a:p>
        </p:txBody>
      </p:sp>
      <p:sp>
        <p:nvSpPr>
          <p:cNvPr id="3" name="TextBox 2">
            <a:extLst>
              <a:ext uri="{FF2B5EF4-FFF2-40B4-BE49-F238E27FC236}">
                <a16:creationId xmlns:a16="http://schemas.microsoft.com/office/drawing/2014/main" id="{C7E08258-2748-470D-A2CF-14A04BF92F7C}"/>
              </a:ext>
            </a:extLst>
          </p:cNvPr>
          <p:cNvSpPr txBox="1"/>
          <p:nvPr/>
        </p:nvSpPr>
        <p:spPr>
          <a:xfrm>
            <a:off x="2615382" y="1431642"/>
            <a:ext cx="8470200" cy="4939814"/>
          </a:xfrm>
          <a:prstGeom prst="rect">
            <a:avLst/>
          </a:prstGeom>
          <a:noFill/>
        </p:spPr>
        <p:txBody>
          <a:bodyPr wrap="square" rtlCol="0">
            <a:spAutoFit/>
          </a:bodyPr>
          <a:lstStyle/>
          <a:p>
            <a:pPr>
              <a:spcAft>
                <a:spcPts val="600"/>
              </a:spcAft>
            </a:pPr>
            <a:r>
              <a:rPr lang="en-US" sz="2000" dirty="0"/>
              <a:t>Use proper </a:t>
            </a:r>
            <a:r>
              <a:rPr lang="en-US" sz="2000" b="1" dirty="0"/>
              <a:t>jargon</a:t>
            </a:r>
            <a:r>
              <a:rPr lang="en-US" sz="2000" dirty="0"/>
              <a:t>. Sparingly, but </a:t>
            </a:r>
            <a:r>
              <a:rPr lang="en-US" sz="2000" b="1" u="sng" dirty="0"/>
              <a:t>accurately</a:t>
            </a:r>
            <a:r>
              <a:rPr lang="en-US" sz="2000" dirty="0"/>
              <a:t>, for realism.</a:t>
            </a:r>
          </a:p>
          <a:p>
            <a:pPr>
              <a:spcAft>
                <a:spcPts val="600"/>
              </a:spcAft>
            </a:pPr>
            <a:r>
              <a:rPr lang="en-US" sz="2000" dirty="0"/>
              <a:t>Military, Law Enforcement, Pilots, Lawyers, Medical Practitioners, and just about every other profession use lots of jargon and acronyms. </a:t>
            </a:r>
          </a:p>
          <a:p>
            <a:pPr>
              <a:spcAft>
                <a:spcPts val="600"/>
              </a:spcAft>
            </a:pPr>
            <a:r>
              <a:rPr lang="en-US" sz="2000" b="1" u="sng" dirty="0"/>
              <a:t>Do your research </a:t>
            </a:r>
            <a:r>
              <a:rPr lang="en-US" sz="2000" dirty="0"/>
              <a:t>and use the </a:t>
            </a:r>
            <a:r>
              <a:rPr lang="en-US" sz="2000" b="1" u="sng" dirty="0"/>
              <a:t>proper jargon </a:t>
            </a:r>
            <a:r>
              <a:rPr lang="en-US" sz="2000" dirty="0"/>
              <a:t>to keep it real.</a:t>
            </a:r>
          </a:p>
          <a:p>
            <a:pPr>
              <a:spcAft>
                <a:spcPts val="600"/>
              </a:spcAft>
            </a:pPr>
            <a:endParaRPr lang="en-US" sz="2000" dirty="0">
              <a:cs typeface="Times New Roman" panose="02020603050405020304" pitchFamily="18" charset="0"/>
            </a:endParaRPr>
          </a:p>
          <a:p>
            <a:pPr>
              <a:spcAft>
                <a:spcPts val="600"/>
              </a:spcAft>
            </a:pPr>
            <a:r>
              <a:rPr lang="en-US" sz="2000" dirty="0">
                <a:solidFill>
                  <a:schemeClr val="bg1"/>
                </a:solidFill>
                <a:latin typeface="Times New Roman" panose="02020603050405020304" pitchFamily="18" charset="0"/>
                <a:cs typeface="Times New Roman" panose="02020603050405020304" pitchFamily="18" charset="0"/>
              </a:rPr>
              <a:t>	“Roger, Twelve-Alpha. I read you Five-by-Five.”</a:t>
            </a:r>
          </a:p>
          <a:p>
            <a:pPr>
              <a:spcAft>
                <a:spcPts val="600"/>
              </a:spcAft>
            </a:pPr>
            <a:endParaRPr lang="en-US" sz="2000" dirty="0">
              <a:solidFill>
                <a:schemeClr val="bg1"/>
              </a:solidFill>
              <a:latin typeface="Times New Roman" panose="02020603050405020304" pitchFamily="18" charset="0"/>
              <a:cs typeface="Times New Roman" panose="02020603050405020304" pitchFamily="18" charset="0"/>
            </a:endParaRPr>
          </a:p>
          <a:p>
            <a:pPr>
              <a:spcAft>
                <a:spcPts val="600"/>
              </a:spcAft>
            </a:pPr>
            <a:r>
              <a:rPr lang="en-US" sz="2000" dirty="0"/>
              <a:t>A computer specialist is going to employ a ton of technical terms. Research is essential in every case. </a:t>
            </a:r>
          </a:p>
          <a:p>
            <a:pPr>
              <a:spcAft>
                <a:spcPts val="600"/>
              </a:spcAft>
            </a:pPr>
            <a:r>
              <a:rPr lang="en-US" sz="2000" dirty="0"/>
              <a:t>A surgeon in an operating room is going to use </a:t>
            </a:r>
            <a:r>
              <a:rPr lang="en-US" sz="2000" b="1" dirty="0"/>
              <a:t>jargon</a:t>
            </a:r>
            <a:r>
              <a:rPr lang="en-US" sz="2000" dirty="0"/>
              <a:t> and speak in acronyms and initialisms. </a:t>
            </a:r>
            <a:r>
              <a:rPr lang="en-US" sz="2000" dirty="0">
                <a:cs typeface="Times New Roman" panose="02020603050405020304" pitchFamily="18" charset="0"/>
              </a:rPr>
              <a:t>For example, he might (or might not) refer to a femoral head ostectomy as a "</a:t>
            </a:r>
            <a:r>
              <a:rPr lang="en-US" sz="2000" dirty="0" err="1">
                <a:cs typeface="Times New Roman" panose="02020603050405020304" pitchFamily="18" charset="0"/>
              </a:rPr>
              <a:t>feo</a:t>
            </a:r>
            <a:r>
              <a:rPr lang="en-US" sz="2000" dirty="0">
                <a:cs typeface="Times New Roman" panose="02020603050405020304" pitchFamily="18" charset="0"/>
              </a:rPr>
              <a:t>." He could say distal or proximal to indicate proximity, or the Latin terms dexter or sinister to indicate the left or right and anterior and posterior to indicate the back or front.</a:t>
            </a:r>
          </a:p>
        </p:txBody>
      </p:sp>
      <p:pic>
        <p:nvPicPr>
          <p:cNvPr id="9" name="Picture 8">
            <a:extLst>
              <a:ext uri="{FF2B5EF4-FFF2-40B4-BE49-F238E27FC236}">
                <a16:creationId xmlns:a16="http://schemas.microsoft.com/office/drawing/2014/main" id="{2C4605FA-C198-4DDC-A9C6-87974A520DA2}"/>
              </a:ext>
            </a:extLst>
          </p:cNvPr>
          <p:cNvPicPr>
            <a:picLocks noChangeAspect="1"/>
          </p:cNvPicPr>
          <p:nvPr/>
        </p:nvPicPr>
        <p:blipFill rotWithShape="1">
          <a:blip r:embed="rId3">
            <a:extLst>
              <a:ext uri="{28A0092B-C50C-407E-A947-70E740481C1C}">
                <a14:useLocalDpi xmlns:a14="http://schemas.microsoft.com/office/drawing/2010/main" val="0"/>
              </a:ext>
            </a:extLst>
          </a:blip>
          <a:srcRect l="35133" t="3111" r="34501" b="17629"/>
          <a:stretch/>
        </p:blipFill>
        <p:spPr>
          <a:xfrm flipH="1">
            <a:off x="0" y="1346200"/>
            <a:ext cx="1950720" cy="5435600"/>
          </a:xfrm>
          <a:prstGeom prst="rect">
            <a:avLst/>
          </a:prstGeom>
        </p:spPr>
      </p:pic>
    </p:spTree>
    <p:extLst>
      <p:ext uri="{BB962C8B-B14F-4D97-AF65-F5344CB8AC3E}">
        <p14:creationId xmlns:p14="http://schemas.microsoft.com/office/powerpoint/2010/main" val="25440777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AF84842-A606-4D69-A5A3-878DCD4CFB15}"/>
              </a:ext>
            </a:extLst>
          </p:cNvPr>
          <p:cNvSpPr/>
          <p:nvPr/>
        </p:nvSpPr>
        <p:spPr>
          <a:xfrm>
            <a:off x="3484880" y="2754812"/>
            <a:ext cx="7600702" cy="11887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b="1" dirty="0"/>
              <a:t>Good dialogue employs Jargon, Dialect, and occasionally drops some words</a:t>
            </a:r>
            <a:endParaRPr lang="en-US" dirty="0"/>
          </a:p>
        </p:txBody>
      </p:sp>
      <p:sp>
        <p:nvSpPr>
          <p:cNvPr id="3" name="TextBox 2">
            <a:extLst>
              <a:ext uri="{FF2B5EF4-FFF2-40B4-BE49-F238E27FC236}">
                <a16:creationId xmlns:a16="http://schemas.microsoft.com/office/drawing/2014/main" id="{C7E08258-2748-470D-A2CF-14A04BF92F7C}"/>
              </a:ext>
            </a:extLst>
          </p:cNvPr>
          <p:cNvSpPr txBox="1"/>
          <p:nvPr/>
        </p:nvSpPr>
        <p:spPr>
          <a:xfrm>
            <a:off x="2615382" y="1431642"/>
            <a:ext cx="8470200" cy="3554819"/>
          </a:xfrm>
          <a:prstGeom prst="rect">
            <a:avLst/>
          </a:prstGeom>
          <a:noFill/>
        </p:spPr>
        <p:txBody>
          <a:bodyPr wrap="square" rtlCol="0">
            <a:spAutoFit/>
          </a:bodyPr>
          <a:lstStyle/>
          <a:p>
            <a:pPr>
              <a:spcAft>
                <a:spcPts val="600"/>
              </a:spcAft>
            </a:pPr>
            <a:r>
              <a:rPr lang="en-US" sz="2000" dirty="0">
                <a:cs typeface="Times New Roman" panose="02020603050405020304" pitchFamily="18" charset="0"/>
              </a:rPr>
              <a:t>If your character has an accent or uses </a:t>
            </a:r>
            <a:r>
              <a:rPr lang="en-US" sz="2000" b="1" dirty="0">
                <a:cs typeface="Times New Roman" panose="02020603050405020304" pitchFamily="18" charset="0"/>
              </a:rPr>
              <a:t>dialect</a:t>
            </a:r>
            <a:r>
              <a:rPr lang="en-US" sz="2000" dirty="0">
                <a:cs typeface="Times New Roman" panose="02020603050405020304" pitchFamily="18" charset="0"/>
              </a:rPr>
              <a:t>, you may wish to reflect that in your dialogue as well. Don’t be afraid to experiment as long as your spelling remains consistent and reads like it sounds.</a:t>
            </a:r>
          </a:p>
          <a:p>
            <a:pPr>
              <a:spcAft>
                <a:spcPts val="600"/>
              </a:spcAft>
            </a:pPr>
            <a:endParaRPr lang="en-US" sz="2000" dirty="0">
              <a:cs typeface="Times New Roman" panose="02020603050405020304" pitchFamily="18" charset="0"/>
            </a:endParaRPr>
          </a:p>
          <a:p>
            <a:pPr marL="914400">
              <a:spcAft>
                <a:spcPts val="600"/>
              </a:spcAft>
            </a:pPr>
            <a:r>
              <a:rPr lang="en-US" sz="2000" dirty="0">
                <a:solidFill>
                  <a:schemeClr val="bg1"/>
                </a:solidFill>
                <a:latin typeface="Times New Roman" panose="02020603050405020304" pitchFamily="18" charset="0"/>
                <a:cs typeface="Times New Roman" panose="02020603050405020304" pitchFamily="18" charset="0"/>
              </a:rPr>
              <a:t>“Aye, Lass. Thus is a kilt </a:t>
            </a:r>
            <a:r>
              <a:rPr lang="en-US" sz="2000" dirty="0" err="1">
                <a:solidFill>
                  <a:schemeClr val="bg1"/>
                </a:solidFill>
                <a:latin typeface="Times New Roman" panose="02020603050405020304" pitchFamily="18" charset="0"/>
                <a:cs typeface="Times New Roman" panose="02020603050405020304" pitchFamily="18" charset="0"/>
              </a:rPr>
              <a:t>Ahm</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weerin</a:t>
            </a:r>
            <a:r>
              <a:rPr lang="en-US" sz="2000" dirty="0">
                <a:solidFill>
                  <a:schemeClr val="bg1"/>
                </a:solidFill>
                <a:latin typeface="Times New Roman" panose="02020603050405020304" pitchFamily="18" charset="0"/>
                <a:cs typeface="Times New Roman" panose="02020603050405020304" pitchFamily="18" charset="0"/>
              </a:rPr>
              <a:t>, an a tartan broach as </a:t>
            </a:r>
            <a:r>
              <a:rPr lang="en-US" sz="2000" dirty="0" err="1">
                <a:solidFill>
                  <a:schemeClr val="bg1"/>
                </a:solidFill>
                <a:latin typeface="Times New Roman" panose="02020603050405020304" pitchFamily="18" charset="0"/>
                <a:cs typeface="Times New Roman" panose="02020603050405020304" pitchFamily="18" charset="0"/>
              </a:rPr>
              <a:t>weel</a:t>
            </a:r>
            <a:r>
              <a:rPr lang="en-US" sz="2000" dirty="0">
                <a:solidFill>
                  <a:schemeClr val="bg1"/>
                </a:solidFill>
                <a:latin typeface="Times New Roman" panose="02020603050405020304" pitchFamily="18" charset="0"/>
                <a:cs typeface="Times New Roman" panose="02020603050405020304" pitchFamily="18" charset="0"/>
              </a:rPr>
              <a:t>. An </a:t>
            </a:r>
            <a:r>
              <a:rPr lang="en-US" sz="2000" dirty="0" err="1">
                <a:solidFill>
                  <a:schemeClr val="bg1"/>
                </a:solidFill>
                <a:latin typeface="Times New Roman" panose="02020603050405020304" pitchFamily="18" charset="0"/>
                <a:cs typeface="Times New Roman" panose="02020603050405020304" pitchFamily="18" charset="0"/>
              </a:rPr>
              <a:t>wut’n</a:t>
            </a:r>
            <a:r>
              <a:rPr lang="en-US" sz="2000" dirty="0">
                <a:solidFill>
                  <a:schemeClr val="bg1"/>
                </a:solidFill>
                <a:latin typeface="Times New Roman" panose="02020603050405020304" pitchFamily="18" charset="0"/>
                <a:cs typeface="Times New Roman" panose="02020603050405020304" pitchFamily="18" charset="0"/>
              </a:rPr>
              <a:t> you like ta take a wee </a:t>
            </a:r>
            <a:r>
              <a:rPr lang="en-US" sz="2000" dirty="0" err="1">
                <a:solidFill>
                  <a:schemeClr val="bg1"/>
                </a:solidFill>
                <a:latin typeface="Times New Roman" panose="02020603050405020304" pitchFamily="18" charset="0"/>
                <a:cs typeface="Times New Roman" panose="02020603050405020304" pitchFamily="18" charset="0"/>
              </a:rPr>
              <a:t>keek</a:t>
            </a:r>
            <a:r>
              <a:rPr lang="en-US" sz="2000" dirty="0">
                <a:solidFill>
                  <a:schemeClr val="bg1"/>
                </a:solidFill>
                <a:latin typeface="Times New Roman" panose="02020603050405020304" pitchFamily="18" charset="0"/>
                <a:cs typeface="Times New Roman" panose="02020603050405020304" pitchFamily="18" charset="0"/>
              </a:rPr>
              <a:t> at </a:t>
            </a:r>
            <a:r>
              <a:rPr lang="en-US" sz="2000" dirty="0" err="1">
                <a:solidFill>
                  <a:schemeClr val="bg1"/>
                </a:solidFill>
                <a:latin typeface="Times New Roman" panose="02020603050405020304" pitchFamily="18" charset="0"/>
                <a:cs typeface="Times New Roman" panose="02020603050405020304" pitchFamily="18" charset="0"/>
              </a:rPr>
              <a:t>mah</a:t>
            </a:r>
            <a:r>
              <a:rPr lang="en-US" sz="2000" dirty="0">
                <a:solidFill>
                  <a:schemeClr val="bg1"/>
                </a:solidFill>
                <a:latin typeface="Times New Roman" panose="02020603050405020304" pitchFamily="18" charset="0"/>
                <a:cs typeface="Times New Roman" panose="02020603050405020304" pitchFamily="18" charset="0"/>
              </a:rPr>
              <a:t> broadsword, no doubt. Aye. I seen </a:t>
            </a:r>
            <a:r>
              <a:rPr lang="en-US" sz="2000" dirty="0" err="1">
                <a:solidFill>
                  <a:schemeClr val="bg1"/>
                </a:solidFill>
                <a:latin typeface="Times New Roman" panose="02020603050405020304" pitchFamily="18" charset="0"/>
                <a:cs typeface="Times New Roman" panose="02020603050405020304" pitchFamily="18" charset="0"/>
              </a:rPr>
              <a:t>ya</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haverin</a:t>
            </a:r>
            <a:r>
              <a:rPr lang="en-US" sz="2000" dirty="0">
                <a:solidFill>
                  <a:schemeClr val="bg1"/>
                </a:solidFill>
                <a:latin typeface="Times New Roman" panose="02020603050405020304" pitchFamily="18" charset="0"/>
                <a:cs typeface="Times New Roman" panose="02020603050405020304" pitchFamily="18" charset="0"/>
              </a:rPr>
              <a:t>.”</a:t>
            </a:r>
          </a:p>
          <a:p>
            <a:pPr marL="914400">
              <a:spcAft>
                <a:spcPts val="600"/>
              </a:spcAft>
            </a:pPr>
            <a:endParaRPr lang="en-US" sz="2000" dirty="0">
              <a:solidFill>
                <a:schemeClr val="bg1"/>
              </a:solidFill>
              <a:latin typeface="Times New Roman" panose="02020603050405020304" pitchFamily="18" charset="0"/>
              <a:cs typeface="Times New Roman" panose="02020603050405020304" pitchFamily="18" charset="0"/>
            </a:endParaRPr>
          </a:p>
          <a:p>
            <a:pPr>
              <a:spcAft>
                <a:spcPts val="600"/>
              </a:spcAft>
            </a:pPr>
            <a:r>
              <a:rPr lang="en-US" sz="2000" dirty="0">
                <a:latin typeface="Times New Roman" panose="02020603050405020304" pitchFamily="18" charset="0"/>
                <a:cs typeface="Times New Roman" panose="02020603050405020304" pitchFamily="18" charset="0"/>
              </a:rPr>
              <a:t>But as you can see, it is possible to go overboard.</a:t>
            </a:r>
          </a:p>
          <a:p>
            <a:pPr>
              <a:spcAft>
                <a:spcPts val="600"/>
              </a:spcAft>
            </a:pPr>
            <a:endParaRPr lang="en-US" sz="2000" dirty="0">
              <a:cs typeface="Times New Roman" panose="02020603050405020304" pitchFamily="18" charset="0"/>
            </a:endParaRPr>
          </a:p>
        </p:txBody>
      </p:sp>
      <p:pic>
        <p:nvPicPr>
          <p:cNvPr id="6" name="Picture 5">
            <a:extLst>
              <a:ext uri="{FF2B5EF4-FFF2-40B4-BE49-F238E27FC236}">
                <a16:creationId xmlns:a16="http://schemas.microsoft.com/office/drawing/2014/main" id="{2EEB643C-DE92-41D4-B88A-E75C2A916CA9}"/>
              </a:ext>
            </a:extLst>
          </p:cNvPr>
          <p:cNvPicPr>
            <a:picLocks noChangeAspect="1"/>
          </p:cNvPicPr>
          <p:nvPr/>
        </p:nvPicPr>
        <p:blipFill rotWithShape="1">
          <a:blip r:embed="rId3">
            <a:extLst>
              <a:ext uri="{28A0092B-C50C-407E-A947-70E740481C1C}">
                <a14:useLocalDpi xmlns:a14="http://schemas.microsoft.com/office/drawing/2010/main" val="0"/>
              </a:ext>
            </a:extLst>
          </a:blip>
          <a:srcRect l="27481" r="31334"/>
          <a:stretch/>
        </p:blipFill>
        <p:spPr>
          <a:xfrm>
            <a:off x="0" y="1431642"/>
            <a:ext cx="2191804" cy="5321826"/>
          </a:xfrm>
          <a:prstGeom prst="rect">
            <a:avLst/>
          </a:prstGeom>
        </p:spPr>
      </p:pic>
    </p:spTree>
    <p:extLst>
      <p:ext uri="{BB962C8B-B14F-4D97-AF65-F5344CB8AC3E}">
        <p14:creationId xmlns:p14="http://schemas.microsoft.com/office/powerpoint/2010/main" val="40557027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674D7C1-45BD-4AFC-892B-713BCC2F529C}"/>
              </a:ext>
            </a:extLst>
          </p:cNvPr>
          <p:cNvSpPr/>
          <p:nvPr/>
        </p:nvSpPr>
        <p:spPr>
          <a:xfrm>
            <a:off x="3809999" y="3367308"/>
            <a:ext cx="2830287" cy="319314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132114" y="76200"/>
            <a:ext cx="7983494" cy="1096962"/>
          </a:xfrm>
        </p:spPr>
        <p:txBody>
          <a:bodyPr/>
          <a:lstStyle/>
          <a:p>
            <a:r>
              <a:rPr lang="en-US" b="1" dirty="0"/>
              <a:t>Don’t go overboard with Dialect</a:t>
            </a:r>
            <a:endParaRPr lang="en-US" dirty="0"/>
          </a:p>
        </p:txBody>
      </p:sp>
      <p:sp>
        <p:nvSpPr>
          <p:cNvPr id="3" name="TextBox 2">
            <a:extLst>
              <a:ext uri="{FF2B5EF4-FFF2-40B4-BE49-F238E27FC236}">
                <a16:creationId xmlns:a16="http://schemas.microsoft.com/office/drawing/2014/main" id="{C7E08258-2748-470D-A2CF-14A04BF92F7C}"/>
              </a:ext>
            </a:extLst>
          </p:cNvPr>
          <p:cNvSpPr txBox="1"/>
          <p:nvPr/>
        </p:nvSpPr>
        <p:spPr>
          <a:xfrm>
            <a:off x="1132114" y="1382286"/>
            <a:ext cx="8186057" cy="5555367"/>
          </a:xfrm>
          <a:prstGeom prst="rect">
            <a:avLst/>
          </a:prstGeom>
          <a:noFill/>
        </p:spPr>
        <p:txBody>
          <a:bodyPr wrap="square" rtlCol="0">
            <a:spAutoFit/>
          </a:bodyPr>
          <a:lstStyle/>
          <a:p>
            <a:pPr>
              <a:spcAft>
                <a:spcPts val="600"/>
              </a:spcAft>
            </a:pPr>
            <a:r>
              <a:rPr lang="en-US" sz="2000" dirty="0"/>
              <a:t>Occasionally, in real life conversations, people may use cultural dialectics when speaking English. Attempting to imitate subcultural dialects could be seen as a “racializing” style of stereotype, and offend readers.</a:t>
            </a:r>
          </a:p>
          <a:p>
            <a:pPr>
              <a:spcAft>
                <a:spcPts val="600"/>
              </a:spcAft>
            </a:pPr>
            <a:r>
              <a:rPr lang="en-US" sz="2000" dirty="0"/>
              <a:t>Comedian Margaret Cho points to the following common stereotypical speech patterns that you want to avoid:</a:t>
            </a:r>
          </a:p>
          <a:p>
            <a:pPr>
              <a:spcAft>
                <a:spcPts val="600"/>
              </a:spcAft>
            </a:pPr>
            <a:endParaRPr lang="en-US" sz="2000" dirty="0"/>
          </a:p>
          <a:p>
            <a:pPr algn="ctr">
              <a:spcAft>
                <a:spcPts val="600"/>
              </a:spcAft>
            </a:pPr>
            <a:r>
              <a:rPr lang="en-US" sz="2000" dirty="0">
                <a:solidFill>
                  <a:schemeClr val="bg1"/>
                </a:solidFill>
              </a:rPr>
              <a:t>wrong=</a:t>
            </a:r>
            <a:r>
              <a:rPr lang="en-US" sz="2000" dirty="0" err="1">
                <a:solidFill>
                  <a:schemeClr val="bg1"/>
                </a:solidFill>
              </a:rPr>
              <a:t>wong</a:t>
            </a:r>
            <a:endParaRPr lang="en-US" sz="2000" dirty="0">
              <a:solidFill>
                <a:schemeClr val="bg1"/>
              </a:solidFill>
            </a:endParaRPr>
          </a:p>
          <a:p>
            <a:pPr algn="ctr">
              <a:spcAft>
                <a:spcPts val="600"/>
              </a:spcAft>
            </a:pPr>
            <a:r>
              <a:rPr lang="en-US" sz="2000" dirty="0">
                <a:solidFill>
                  <a:schemeClr val="bg1"/>
                </a:solidFill>
              </a:rPr>
              <a:t>right=white</a:t>
            </a:r>
          </a:p>
          <a:p>
            <a:pPr algn="ctr">
              <a:spcAft>
                <a:spcPts val="600"/>
              </a:spcAft>
            </a:pPr>
            <a:r>
              <a:rPr lang="en-US" sz="2000" dirty="0">
                <a:solidFill>
                  <a:schemeClr val="bg1"/>
                </a:solidFill>
              </a:rPr>
              <a:t>fried rice=flied lice</a:t>
            </a:r>
          </a:p>
          <a:p>
            <a:pPr algn="ctr">
              <a:spcAft>
                <a:spcPts val="600"/>
              </a:spcAft>
            </a:pPr>
            <a:r>
              <a:rPr lang="en-US" sz="2000" dirty="0">
                <a:solidFill>
                  <a:schemeClr val="bg1"/>
                </a:solidFill>
              </a:rPr>
              <a:t>Eileen=Irene</a:t>
            </a:r>
          </a:p>
          <a:p>
            <a:pPr algn="ctr">
              <a:spcAft>
                <a:spcPts val="600"/>
              </a:spcAft>
            </a:pPr>
            <a:r>
              <a:rPr lang="en-US" sz="2000" dirty="0">
                <a:solidFill>
                  <a:schemeClr val="bg1"/>
                </a:solidFill>
              </a:rPr>
              <a:t>like=</a:t>
            </a:r>
            <a:r>
              <a:rPr lang="en-US" sz="2000" dirty="0" err="1">
                <a:solidFill>
                  <a:schemeClr val="bg1"/>
                </a:solidFill>
              </a:rPr>
              <a:t>rike</a:t>
            </a:r>
            <a:endParaRPr lang="en-US" sz="2000" dirty="0">
              <a:solidFill>
                <a:schemeClr val="bg1"/>
              </a:solidFill>
            </a:endParaRPr>
          </a:p>
          <a:p>
            <a:pPr algn="ctr">
              <a:spcAft>
                <a:spcPts val="600"/>
              </a:spcAft>
            </a:pPr>
            <a:r>
              <a:rPr lang="en-US" sz="2000" dirty="0">
                <a:solidFill>
                  <a:schemeClr val="bg1"/>
                </a:solidFill>
              </a:rPr>
              <a:t>hello=hero</a:t>
            </a:r>
          </a:p>
          <a:p>
            <a:pPr algn="ctr">
              <a:spcAft>
                <a:spcPts val="600"/>
              </a:spcAft>
            </a:pPr>
            <a:r>
              <a:rPr lang="en-US" sz="2000" dirty="0">
                <a:solidFill>
                  <a:schemeClr val="bg1"/>
                </a:solidFill>
              </a:rPr>
              <a:t>thank you=sank you</a:t>
            </a:r>
          </a:p>
          <a:p>
            <a:pPr algn="ctr">
              <a:spcAft>
                <a:spcPts val="600"/>
              </a:spcAft>
            </a:pPr>
            <a:r>
              <a:rPr lang="en-US" sz="2000" dirty="0">
                <a:solidFill>
                  <a:schemeClr val="bg1"/>
                </a:solidFill>
              </a:rPr>
              <a:t>I think so=I sink so</a:t>
            </a:r>
            <a:endParaRPr lang="en-US" sz="2000" dirty="0">
              <a:solidFill>
                <a:schemeClr val="bg1"/>
              </a:solidFill>
              <a:latin typeface="Times New Roman" panose="02020603050405020304" pitchFamily="18" charset="0"/>
              <a:cs typeface="Times New Roman" panose="02020603050405020304" pitchFamily="18" charset="0"/>
            </a:endParaRPr>
          </a:p>
          <a:p>
            <a:pPr>
              <a:spcAft>
                <a:spcPts val="600"/>
              </a:spcAft>
            </a:pPr>
            <a:endParaRPr lang="en-US" sz="2000" dirty="0">
              <a:solidFill>
                <a:schemeClr val="bg1"/>
              </a:solidFill>
              <a:cs typeface="Times New Roman" panose="02020603050405020304" pitchFamily="18" charset="0"/>
            </a:endParaRPr>
          </a:p>
        </p:txBody>
      </p:sp>
      <p:pic>
        <p:nvPicPr>
          <p:cNvPr id="10" name="Picture 9" descr="Cutout woman Vicky upset with arms out.">
            <a:extLst>
              <a:ext uri="{FF2B5EF4-FFF2-40B4-BE49-F238E27FC236}">
                <a16:creationId xmlns:a16="http://schemas.microsoft.com/office/drawing/2014/main" id="{3AECB7CF-F00C-4F25-B128-CD963163DC4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20303"/>
          <a:stretch/>
        </p:blipFill>
        <p:spPr>
          <a:xfrm>
            <a:off x="9115608" y="740793"/>
            <a:ext cx="3031855" cy="6117207"/>
          </a:xfrm>
          <a:prstGeom prst="rect">
            <a:avLst/>
          </a:prstGeom>
        </p:spPr>
      </p:pic>
    </p:spTree>
    <p:extLst>
      <p:ext uri="{BB962C8B-B14F-4D97-AF65-F5344CB8AC3E}">
        <p14:creationId xmlns:p14="http://schemas.microsoft.com/office/powerpoint/2010/main" val="17389186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674D7C1-45BD-4AFC-892B-713BCC2F529C}"/>
              </a:ext>
            </a:extLst>
          </p:cNvPr>
          <p:cNvSpPr/>
          <p:nvPr/>
        </p:nvSpPr>
        <p:spPr>
          <a:xfrm>
            <a:off x="3193143" y="4804227"/>
            <a:ext cx="6257290" cy="49136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741567" y="76200"/>
            <a:ext cx="8344014" cy="1096962"/>
          </a:xfrm>
        </p:spPr>
        <p:txBody>
          <a:bodyPr/>
          <a:lstStyle/>
          <a:p>
            <a:r>
              <a:rPr lang="en-US" b="1" dirty="0"/>
              <a:t>Don’t go overboard with Dialect</a:t>
            </a:r>
            <a:endParaRPr lang="en-US" dirty="0"/>
          </a:p>
        </p:txBody>
      </p:sp>
      <p:sp>
        <p:nvSpPr>
          <p:cNvPr id="3" name="TextBox 2">
            <a:extLst>
              <a:ext uri="{FF2B5EF4-FFF2-40B4-BE49-F238E27FC236}">
                <a16:creationId xmlns:a16="http://schemas.microsoft.com/office/drawing/2014/main" id="{C7E08258-2748-470D-A2CF-14A04BF92F7C}"/>
              </a:ext>
            </a:extLst>
          </p:cNvPr>
          <p:cNvSpPr txBox="1"/>
          <p:nvPr/>
        </p:nvSpPr>
        <p:spPr>
          <a:xfrm>
            <a:off x="2741567" y="1382286"/>
            <a:ext cx="8344014" cy="3862596"/>
          </a:xfrm>
          <a:prstGeom prst="rect">
            <a:avLst/>
          </a:prstGeom>
          <a:noFill/>
        </p:spPr>
        <p:txBody>
          <a:bodyPr wrap="square" rtlCol="0">
            <a:spAutoFit/>
          </a:bodyPr>
          <a:lstStyle/>
          <a:p>
            <a:pPr>
              <a:spcAft>
                <a:spcPts val="600"/>
              </a:spcAft>
            </a:pPr>
            <a:r>
              <a:rPr lang="en-US" sz="2000" dirty="0"/>
              <a:t>In 2018, a comedian produced a documentary entitled “The Problem with </a:t>
            </a:r>
            <a:r>
              <a:rPr lang="en-US" sz="2000" dirty="0" err="1"/>
              <a:t>Apu</a:t>
            </a:r>
            <a:r>
              <a:rPr lang="en-US" sz="2000" dirty="0"/>
              <a:t>” which led to the New York Times publishing a series of editorials pointing out the numerous stereotypes the fictional character on the animated TV series “The Simpsons” perpetuates against people from South Asian descent.</a:t>
            </a:r>
          </a:p>
          <a:p>
            <a:pPr>
              <a:spcAft>
                <a:spcPts val="600"/>
              </a:spcAft>
            </a:pPr>
            <a:r>
              <a:rPr lang="en-US" sz="2000" dirty="0"/>
              <a:t>As a result, the show stopped using the character and Hank Azaria stepped down as the voice actor.</a:t>
            </a:r>
          </a:p>
          <a:p>
            <a:pPr>
              <a:spcAft>
                <a:spcPts val="600"/>
              </a:spcAft>
            </a:pPr>
            <a:endParaRPr lang="en-US" sz="2000" dirty="0"/>
          </a:p>
          <a:p>
            <a:pPr>
              <a:spcAft>
                <a:spcPts val="600"/>
              </a:spcAft>
            </a:pPr>
            <a:r>
              <a:rPr lang="en-US" sz="2000" dirty="0"/>
              <a:t>The stereotypical dialectic to avoid is swapping out “B” for “P” and speaking very fast with a monotonous cadence.</a:t>
            </a:r>
          </a:p>
          <a:p>
            <a:pPr>
              <a:spcAft>
                <a:spcPts val="600"/>
              </a:spcAft>
            </a:pPr>
            <a:endParaRPr lang="en-US" sz="2000" dirty="0"/>
          </a:p>
          <a:p>
            <a:pPr lvl="1">
              <a:spcAft>
                <a:spcPts val="600"/>
              </a:spcAft>
            </a:pPr>
            <a:r>
              <a:rPr lang="en-US" sz="2000" dirty="0" err="1">
                <a:solidFill>
                  <a:schemeClr val="bg1"/>
                </a:solidFill>
                <a:cs typeface="Times New Roman" panose="02020603050405020304" pitchFamily="18" charset="0"/>
              </a:rPr>
              <a:t>Beeble</a:t>
            </a:r>
            <a:r>
              <a:rPr lang="en-US" sz="2000" dirty="0">
                <a:solidFill>
                  <a:schemeClr val="bg1"/>
                </a:solidFill>
                <a:cs typeface="Times New Roman" panose="02020603050405020304" pitchFamily="18" charset="0"/>
              </a:rPr>
              <a:t> say it’s no </a:t>
            </a:r>
            <a:r>
              <a:rPr lang="en-US" sz="2000" dirty="0" err="1">
                <a:solidFill>
                  <a:schemeClr val="bg1"/>
                </a:solidFill>
                <a:cs typeface="Times New Roman" panose="02020603050405020304" pitchFamily="18" charset="0"/>
              </a:rPr>
              <a:t>broblem</a:t>
            </a:r>
            <a:r>
              <a:rPr lang="en-US" sz="2000" dirty="0">
                <a:solidFill>
                  <a:schemeClr val="bg1"/>
                </a:solidFill>
                <a:cs typeface="Times New Roman" panose="02020603050405020304" pitchFamily="18" charset="0"/>
              </a:rPr>
              <a:t>.=People say it’s not a problem.</a:t>
            </a:r>
          </a:p>
        </p:txBody>
      </p:sp>
      <p:pic>
        <p:nvPicPr>
          <p:cNvPr id="5" name="Picture 4">
            <a:extLst>
              <a:ext uri="{FF2B5EF4-FFF2-40B4-BE49-F238E27FC236}">
                <a16:creationId xmlns:a16="http://schemas.microsoft.com/office/drawing/2014/main" id="{C254C1F5-0F0F-49AB-AE75-7F2BDB250416}"/>
              </a:ext>
            </a:extLst>
          </p:cNvPr>
          <p:cNvPicPr>
            <a:picLocks noChangeAspect="1"/>
          </p:cNvPicPr>
          <p:nvPr/>
        </p:nvPicPr>
        <p:blipFill>
          <a:blip r:embed="rId3"/>
          <a:stretch>
            <a:fillRect/>
          </a:stretch>
        </p:blipFill>
        <p:spPr>
          <a:xfrm>
            <a:off x="228512" y="1524000"/>
            <a:ext cx="3299464" cy="5257800"/>
          </a:xfrm>
          <a:prstGeom prst="rect">
            <a:avLst/>
          </a:prstGeom>
        </p:spPr>
      </p:pic>
    </p:spTree>
    <p:extLst>
      <p:ext uri="{BB962C8B-B14F-4D97-AF65-F5344CB8AC3E}">
        <p14:creationId xmlns:p14="http://schemas.microsoft.com/office/powerpoint/2010/main" val="16887205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674D7C1-45BD-4AFC-892B-713BCC2F529C}"/>
              </a:ext>
            </a:extLst>
          </p:cNvPr>
          <p:cNvSpPr/>
          <p:nvPr/>
        </p:nvSpPr>
        <p:spPr>
          <a:xfrm>
            <a:off x="1462826" y="2685138"/>
            <a:ext cx="7765142" cy="320766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090045" y="76200"/>
            <a:ext cx="8344014" cy="1096962"/>
          </a:xfrm>
        </p:spPr>
        <p:txBody>
          <a:bodyPr/>
          <a:lstStyle/>
          <a:p>
            <a:r>
              <a:rPr lang="en-US" b="1" dirty="0"/>
              <a:t>Don’t go overboard with Dialect</a:t>
            </a:r>
            <a:endParaRPr lang="en-US" dirty="0"/>
          </a:p>
        </p:txBody>
      </p:sp>
      <p:sp>
        <p:nvSpPr>
          <p:cNvPr id="3" name="TextBox 2">
            <a:extLst>
              <a:ext uri="{FF2B5EF4-FFF2-40B4-BE49-F238E27FC236}">
                <a16:creationId xmlns:a16="http://schemas.microsoft.com/office/drawing/2014/main" id="{C7E08258-2748-470D-A2CF-14A04BF92F7C}"/>
              </a:ext>
            </a:extLst>
          </p:cNvPr>
          <p:cNvSpPr txBox="1"/>
          <p:nvPr/>
        </p:nvSpPr>
        <p:spPr>
          <a:xfrm>
            <a:off x="1127364" y="1382286"/>
            <a:ext cx="8344014" cy="5247590"/>
          </a:xfrm>
          <a:prstGeom prst="rect">
            <a:avLst/>
          </a:prstGeom>
          <a:noFill/>
        </p:spPr>
        <p:txBody>
          <a:bodyPr wrap="square" rtlCol="0">
            <a:spAutoFit/>
          </a:bodyPr>
          <a:lstStyle/>
          <a:p>
            <a:pPr>
              <a:spcAft>
                <a:spcPts val="600"/>
              </a:spcAft>
            </a:pPr>
            <a:r>
              <a:rPr lang="en-US" sz="2000" dirty="0"/>
              <a:t>Comedian Steve Harvey has a famous routine where he riffs on Ebonics which encompasses a specific dialect of American English. Many sources can point to stereotypical dialect you want to avoid:</a:t>
            </a:r>
          </a:p>
          <a:p>
            <a:pPr>
              <a:spcAft>
                <a:spcPts val="600"/>
              </a:spcAft>
            </a:pPr>
            <a:endParaRPr lang="en-US" sz="2000" dirty="0"/>
          </a:p>
          <a:p>
            <a:pPr lvl="1">
              <a:spcAft>
                <a:spcPts val="600"/>
              </a:spcAft>
            </a:pPr>
            <a:r>
              <a:rPr lang="en-US" sz="2000" dirty="0">
                <a:solidFill>
                  <a:schemeClr val="bg1"/>
                </a:solidFill>
              </a:rPr>
              <a:t>She BIN </a:t>
            </a:r>
            <a:r>
              <a:rPr lang="en-US" sz="2000" dirty="0" err="1">
                <a:solidFill>
                  <a:schemeClr val="bg1"/>
                </a:solidFill>
              </a:rPr>
              <a:t>hadat</a:t>
            </a:r>
            <a:r>
              <a:rPr lang="en-US" sz="2000" dirty="0">
                <a:solidFill>
                  <a:schemeClr val="bg1"/>
                </a:solidFill>
              </a:rPr>
              <a:t> </a:t>
            </a:r>
            <a:r>
              <a:rPr lang="en-US" sz="2000" dirty="0" err="1">
                <a:solidFill>
                  <a:schemeClr val="bg1"/>
                </a:solidFill>
              </a:rPr>
              <a:t>han</a:t>
            </a:r>
            <a:r>
              <a:rPr lang="en-US" sz="2000" dirty="0">
                <a:solidFill>
                  <a:schemeClr val="bg1"/>
                </a:solidFill>
              </a:rPr>
              <a:t>’-made dress.</a:t>
            </a:r>
          </a:p>
          <a:p>
            <a:pPr lvl="1">
              <a:spcAft>
                <a:spcPts val="600"/>
              </a:spcAft>
            </a:pPr>
            <a:r>
              <a:rPr lang="en-US" sz="2000" dirty="0">
                <a:solidFill>
                  <a:schemeClr val="bg1"/>
                </a:solidFill>
              </a:rPr>
              <a:t>=She’s had that hand-made dress for a long time, and still does.</a:t>
            </a:r>
          </a:p>
          <a:p>
            <a:pPr lvl="1">
              <a:spcAft>
                <a:spcPts val="600"/>
              </a:spcAft>
            </a:pPr>
            <a:endParaRPr lang="en-US" sz="2000" dirty="0">
              <a:solidFill>
                <a:schemeClr val="bg1"/>
              </a:solidFill>
            </a:endParaRPr>
          </a:p>
          <a:p>
            <a:pPr lvl="1">
              <a:spcAft>
                <a:spcPts val="600"/>
              </a:spcAft>
            </a:pPr>
            <a:r>
              <a:rPr lang="en-US" sz="2000" dirty="0">
                <a:solidFill>
                  <a:schemeClr val="bg1"/>
                </a:solidFill>
              </a:rPr>
              <a:t>Ah own no </a:t>
            </a:r>
            <a:r>
              <a:rPr lang="en-US" sz="2000" dirty="0" err="1">
                <a:solidFill>
                  <a:schemeClr val="bg1"/>
                </a:solidFill>
              </a:rPr>
              <a:t>wut</a:t>
            </a:r>
            <a:r>
              <a:rPr lang="en-US" sz="2000" dirty="0">
                <a:solidFill>
                  <a:schemeClr val="bg1"/>
                </a:solidFill>
              </a:rPr>
              <a:t> homey be </a:t>
            </a:r>
            <a:r>
              <a:rPr lang="en-US" sz="2000" dirty="0" err="1">
                <a:solidFill>
                  <a:schemeClr val="bg1"/>
                </a:solidFill>
              </a:rPr>
              <a:t>doin</a:t>
            </a:r>
            <a:r>
              <a:rPr lang="en-US" sz="2000" dirty="0">
                <a:solidFill>
                  <a:schemeClr val="bg1"/>
                </a:solidFill>
              </a:rPr>
              <a:t>.</a:t>
            </a:r>
          </a:p>
          <a:p>
            <a:pPr lvl="1">
              <a:spcAft>
                <a:spcPts val="600"/>
              </a:spcAft>
            </a:pPr>
            <a:r>
              <a:rPr lang="en-US" sz="2000" dirty="0">
                <a:solidFill>
                  <a:schemeClr val="bg1"/>
                </a:solidFill>
              </a:rPr>
              <a:t>=I don’t know what my friend is usually doing.</a:t>
            </a:r>
          </a:p>
          <a:p>
            <a:pPr lvl="1">
              <a:spcAft>
                <a:spcPts val="600"/>
              </a:spcAft>
            </a:pPr>
            <a:endParaRPr lang="en-US" sz="2000" dirty="0">
              <a:solidFill>
                <a:schemeClr val="bg1"/>
              </a:solidFill>
            </a:endParaRPr>
          </a:p>
          <a:p>
            <a:pPr lvl="1">
              <a:spcAft>
                <a:spcPts val="600"/>
              </a:spcAft>
            </a:pPr>
            <a:r>
              <a:rPr lang="en-US" sz="2000" dirty="0">
                <a:solidFill>
                  <a:schemeClr val="bg1"/>
                </a:solidFill>
              </a:rPr>
              <a:t>Ah ax </a:t>
            </a:r>
            <a:r>
              <a:rPr lang="en-US" sz="2000" dirty="0" err="1">
                <a:solidFill>
                  <a:schemeClr val="bg1"/>
                </a:solidFill>
              </a:rPr>
              <a:t>Ruf</a:t>
            </a:r>
            <a:r>
              <a:rPr lang="en-US" sz="2000" dirty="0">
                <a:solidFill>
                  <a:schemeClr val="bg1"/>
                </a:solidFill>
              </a:rPr>
              <a:t> cud she bring it </a:t>
            </a:r>
            <a:r>
              <a:rPr lang="en-US" sz="2000" dirty="0" err="1">
                <a:solidFill>
                  <a:schemeClr val="bg1"/>
                </a:solidFill>
              </a:rPr>
              <a:t>ovah</a:t>
            </a:r>
            <a:r>
              <a:rPr lang="en-US" sz="2000" dirty="0">
                <a:solidFill>
                  <a:schemeClr val="bg1"/>
                </a:solidFill>
              </a:rPr>
              <a:t> to Tom crib.</a:t>
            </a:r>
          </a:p>
          <a:p>
            <a:pPr lvl="1">
              <a:spcAft>
                <a:spcPts val="600"/>
              </a:spcAft>
            </a:pPr>
            <a:r>
              <a:rPr lang="en-US" sz="2000" dirty="0">
                <a:solidFill>
                  <a:schemeClr val="bg1"/>
                </a:solidFill>
              </a:rPr>
              <a:t>=I asked Ruth if/whether she could bring it over to Tom’s place. </a:t>
            </a:r>
          </a:p>
          <a:p>
            <a:pPr lvl="1">
              <a:spcAft>
                <a:spcPts val="600"/>
              </a:spcAft>
            </a:pPr>
            <a:endParaRPr lang="en-US" sz="2000" dirty="0"/>
          </a:p>
          <a:p>
            <a:pPr lvl="1">
              <a:spcAft>
                <a:spcPts val="600"/>
              </a:spcAft>
            </a:pPr>
            <a:r>
              <a:rPr lang="en-US" sz="2000" dirty="0"/>
              <a:t>(*Source: Hamilton University—</a:t>
            </a:r>
            <a:r>
              <a:rPr lang="en-US" sz="2000" i="1" dirty="0"/>
              <a:t>What is Ebonics?</a:t>
            </a:r>
            <a:r>
              <a:rPr lang="en-US" sz="2000" dirty="0"/>
              <a:t>)</a:t>
            </a:r>
            <a:endParaRPr lang="en-US" sz="2000" dirty="0">
              <a:cs typeface="Times New Roman" panose="02020603050405020304" pitchFamily="18" charset="0"/>
            </a:endParaRPr>
          </a:p>
        </p:txBody>
      </p:sp>
      <p:pic>
        <p:nvPicPr>
          <p:cNvPr id="9" name="Picture 8" descr="Cutout man Jack on the phone.">
            <a:extLst>
              <a:ext uri="{FF2B5EF4-FFF2-40B4-BE49-F238E27FC236}">
                <a16:creationId xmlns:a16="http://schemas.microsoft.com/office/drawing/2014/main" id="{4CF66D67-DCDA-4055-BB24-87C069882BF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12869"/>
          <a:stretch/>
        </p:blipFill>
        <p:spPr>
          <a:xfrm>
            <a:off x="9512638" y="624681"/>
            <a:ext cx="2600638" cy="6233319"/>
          </a:xfrm>
          <a:prstGeom prst="rect">
            <a:avLst/>
          </a:prstGeom>
        </p:spPr>
      </p:pic>
    </p:spTree>
    <p:extLst>
      <p:ext uri="{BB962C8B-B14F-4D97-AF65-F5344CB8AC3E}">
        <p14:creationId xmlns:p14="http://schemas.microsoft.com/office/powerpoint/2010/main" val="34869346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0450" y="3790830"/>
            <a:ext cx="10071099" cy="1684150"/>
          </a:xfrm>
        </p:spPr>
        <p:txBody>
          <a:bodyPr>
            <a:noAutofit/>
          </a:bodyPr>
          <a:lstStyle/>
          <a:p>
            <a:r>
              <a:rPr lang="en-US" sz="3200" b="1" dirty="0"/>
              <a:t>Good dialogue sounds unique for every character</a:t>
            </a:r>
            <a:endParaRPr lang="en-US" sz="3200" dirty="0"/>
          </a:p>
        </p:txBody>
      </p:sp>
      <p:pic>
        <p:nvPicPr>
          <p:cNvPr id="5" name="Picture 4">
            <a:extLst>
              <a:ext uri="{FF2B5EF4-FFF2-40B4-BE49-F238E27FC236}">
                <a16:creationId xmlns:a16="http://schemas.microsoft.com/office/drawing/2014/main" id="{25F2E4F1-B91A-46D5-9B38-C94EBD684B1F}"/>
              </a:ext>
            </a:extLst>
          </p:cNvPr>
          <p:cNvPicPr>
            <a:picLocks noChangeAspect="1"/>
          </p:cNvPicPr>
          <p:nvPr/>
        </p:nvPicPr>
        <p:blipFill rotWithShape="1">
          <a:blip r:embed="rId3">
            <a:extLst>
              <a:ext uri="{28A0092B-C50C-407E-A947-70E740481C1C}">
                <a14:useLocalDpi xmlns:a14="http://schemas.microsoft.com/office/drawing/2010/main" val="0"/>
              </a:ext>
            </a:extLst>
          </a:blip>
          <a:srcRect t="7325" r="1470"/>
          <a:stretch/>
        </p:blipFill>
        <p:spPr>
          <a:xfrm>
            <a:off x="2906453" y="0"/>
            <a:ext cx="9285547" cy="2477655"/>
          </a:xfrm>
          <a:prstGeom prst="rect">
            <a:avLst/>
          </a:prstGeom>
        </p:spPr>
      </p:pic>
      <p:sp>
        <p:nvSpPr>
          <p:cNvPr id="4" name="TextBox 3">
            <a:extLst>
              <a:ext uri="{FF2B5EF4-FFF2-40B4-BE49-F238E27FC236}">
                <a16:creationId xmlns:a16="http://schemas.microsoft.com/office/drawing/2014/main" id="{50498BCC-E0EE-4BCF-BEE1-7FEE37503F29}"/>
              </a:ext>
            </a:extLst>
          </p:cNvPr>
          <p:cNvSpPr txBox="1"/>
          <p:nvPr/>
        </p:nvSpPr>
        <p:spPr>
          <a:xfrm>
            <a:off x="1595336" y="758757"/>
            <a:ext cx="1254868" cy="1015663"/>
          </a:xfrm>
          <a:prstGeom prst="rect">
            <a:avLst/>
          </a:prstGeom>
          <a:noFill/>
        </p:spPr>
        <p:txBody>
          <a:bodyPr wrap="square" rtlCol="0">
            <a:spAutoFit/>
          </a:bodyPr>
          <a:lstStyle/>
          <a:p>
            <a:pPr algn="ctr"/>
            <a:r>
              <a:rPr lang="en-US" sz="6000" dirty="0">
                <a:solidFill>
                  <a:schemeClr val="bg1"/>
                </a:solidFill>
                <a:latin typeface="Plantagenet Cherokee (Headings)"/>
              </a:rPr>
              <a:t>10</a:t>
            </a:r>
          </a:p>
        </p:txBody>
      </p:sp>
      <p:pic>
        <p:nvPicPr>
          <p:cNvPr id="6" name="Picture 5">
            <a:extLst>
              <a:ext uri="{FF2B5EF4-FFF2-40B4-BE49-F238E27FC236}">
                <a16:creationId xmlns:a16="http://schemas.microsoft.com/office/drawing/2014/main" id="{3CF4B12C-21E3-4FA5-8C06-E8A2ED1F354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21494" y="2109523"/>
            <a:ext cx="4394719" cy="2384542"/>
          </a:xfrm>
          <a:prstGeom prst="rect">
            <a:avLst/>
          </a:prstGeom>
        </p:spPr>
      </p:pic>
    </p:spTree>
    <p:extLst>
      <p:ext uri="{BB962C8B-B14F-4D97-AF65-F5344CB8AC3E}">
        <p14:creationId xmlns:p14="http://schemas.microsoft.com/office/powerpoint/2010/main" val="7912543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FB11FA-12A4-4712-A4E6-A4423019D4D1}"/>
              </a:ext>
            </a:extLst>
          </p:cNvPr>
          <p:cNvSpPr>
            <a:spLocks noGrp="1"/>
          </p:cNvSpPr>
          <p:nvPr>
            <p:ph type="title"/>
          </p:nvPr>
        </p:nvSpPr>
        <p:spPr/>
        <p:txBody>
          <a:bodyPr/>
          <a:lstStyle/>
          <a:p>
            <a:r>
              <a:rPr lang="en-US" b="1" dirty="0"/>
              <a:t>Good dialogue sounds unique for every character</a:t>
            </a:r>
            <a:endParaRPr lang="en-US" dirty="0"/>
          </a:p>
        </p:txBody>
      </p:sp>
      <p:sp>
        <p:nvSpPr>
          <p:cNvPr id="3" name="Content Placeholder 2">
            <a:extLst>
              <a:ext uri="{FF2B5EF4-FFF2-40B4-BE49-F238E27FC236}">
                <a16:creationId xmlns:a16="http://schemas.microsoft.com/office/drawing/2014/main" id="{09177BA8-8209-4076-A51E-ECDD893B6F1D}"/>
              </a:ext>
            </a:extLst>
          </p:cNvPr>
          <p:cNvSpPr>
            <a:spLocks noGrp="1"/>
          </p:cNvSpPr>
          <p:nvPr>
            <p:ph idx="1"/>
          </p:nvPr>
        </p:nvSpPr>
        <p:spPr>
          <a:xfrm>
            <a:off x="1104899" y="1452419"/>
            <a:ext cx="9980681" cy="1300018"/>
          </a:xfrm>
        </p:spPr>
        <p:txBody>
          <a:bodyPr>
            <a:normAutofit/>
          </a:bodyPr>
          <a:lstStyle/>
          <a:p>
            <a:r>
              <a:rPr lang="en-US" dirty="0"/>
              <a:t>Every character has to have his or her own voice complete with his or her own preferred speech pattern, rhythm, and dialect.</a:t>
            </a:r>
          </a:p>
        </p:txBody>
      </p:sp>
      <p:sp>
        <p:nvSpPr>
          <p:cNvPr id="113" name="Content Placeholder 2">
            <a:extLst>
              <a:ext uri="{FF2B5EF4-FFF2-40B4-BE49-F238E27FC236}">
                <a16:creationId xmlns:a16="http://schemas.microsoft.com/office/drawing/2014/main" id="{68AC6115-A02B-4477-9125-1779E1DB6529}"/>
              </a:ext>
            </a:extLst>
          </p:cNvPr>
          <p:cNvSpPr txBox="1">
            <a:spLocks/>
          </p:cNvSpPr>
          <p:nvPr/>
        </p:nvSpPr>
        <p:spPr>
          <a:xfrm>
            <a:off x="1104898" y="4936425"/>
            <a:ext cx="9980681" cy="1300018"/>
          </a:xfrm>
          <a:prstGeom prst="rect">
            <a:avLst/>
          </a:prstGeom>
        </p:spPr>
        <p:txBody>
          <a:bodyPr vert="horz" lIns="0" tIns="45720" rIns="0" bIns="45720" rtlCol="0">
            <a:normAutofit/>
          </a:bodyPr>
          <a:lstStyle>
            <a:lvl1pPr marL="228600" indent="-228600" algn="l" defTabSz="914400" rtl="0" eaLnBrk="1" latinLnBrk="0" hangingPunct="1">
              <a:lnSpc>
                <a:spcPct val="90000"/>
              </a:lnSpc>
              <a:spcBef>
                <a:spcPts val="1800"/>
              </a:spcBef>
              <a:buFont typeface="Wingdings" panose="05000000000000000000" pitchFamily="2" charset="2"/>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600"/>
              </a:spcBef>
              <a:buFont typeface="Wingdings" panose="05000000000000000000" pitchFamily="2" charset="2"/>
              <a:buChar char="§"/>
              <a:defRPr sz="1600" kern="1200">
                <a:solidFill>
                  <a:schemeClr val="tx1"/>
                </a:solidFill>
                <a:latin typeface="+mn-lt"/>
                <a:ea typeface="+mn-ea"/>
                <a:cs typeface="+mn-cs"/>
              </a:defRPr>
            </a:lvl2pPr>
            <a:lvl3pPr marL="1143000" indent="-228600" algn="l" defTabSz="914400" rtl="0" eaLnBrk="1" latinLnBrk="0" hangingPunct="1">
              <a:lnSpc>
                <a:spcPct val="90000"/>
              </a:lnSpc>
              <a:spcBef>
                <a:spcPts val="600"/>
              </a:spcBef>
              <a:buFont typeface="Wingdings" panose="05000000000000000000" pitchFamily="2" charset="2"/>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600"/>
              </a:spcBef>
              <a:buFont typeface="Wingdings" panose="05000000000000000000" pitchFamily="2" charset="2"/>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600"/>
              </a:spcBef>
              <a:buFont typeface="Wingdings" panose="05000000000000000000" pitchFamily="2" charset="2"/>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Wingdings" panose="05000000000000000000" pitchFamily="2" charset="2"/>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Wingdings" panose="05000000000000000000" pitchFamily="2" charset="2"/>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Wingdings" panose="05000000000000000000" pitchFamily="2" charset="2"/>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Wingdings" panose="05000000000000000000" pitchFamily="2" charset="2"/>
              <a:buChar char="§"/>
              <a:defRPr sz="1400" kern="1200">
                <a:solidFill>
                  <a:schemeClr val="tx1"/>
                </a:solidFill>
                <a:latin typeface="+mn-lt"/>
                <a:ea typeface="+mn-ea"/>
                <a:cs typeface="+mn-cs"/>
              </a:defRPr>
            </a:lvl9pPr>
          </a:lstStyle>
          <a:p>
            <a:r>
              <a:rPr lang="en-US" dirty="0"/>
              <a:t>Otherwise, all of your characters are going to sound like just one person.</a:t>
            </a:r>
          </a:p>
        </p:txBody>
      </p:sp>
      <p:grpSp>
        <p:nvGrpSpPr>
          <p:cNvPr id="7" name="Group 6">
            <a:extLst>
              <a:ext uri="{FF2B5EF4-FFF2-40B4-BE49-F238E27FC236}">
                <a16:creationId xmlns:a16="http://schemas.microsoft.com/office/drawing/2014/main" id="{D32E966F-3F8A-42D7-926E-8CB49F3BA480}"/>
              </a:ext>
            </a:extLst>
          </p:cNvPr>
          <p:cNvGrpSpPr/>
          <p:nvPr/>
        </p:nvGrpSpPr>
        <p:grpSpPr>
          <a:xfrm>
            <a:off x="1784646" y="2142720"/>
            <a:ext cx="8312926" cy="2793705"/>
            <a:chOff x="1458842" y="2142720"/>
            <a:chExt cx="8312926" cy="2793705"/>
          </a:xfrm>
        </p:grpSpPr>
        <p:pic>
          <p:nvPicPr>
            <p:cNvPr id="33" name="Picture 32" descr="Cutout woman Courtney with folded arms.">
              <a:extLst>
                <a:ext uri="{FF2B5EF4-FFF2-40B4-BE49-F238E27FC236}">
                  <a16:creationId xmlns:a16="http://schemas.microsoft.com/office/drawing/2014/main" id="{D1BF2560-854E-40A4-A20C-564644D195E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00371" y="2351440"/>
              <a:ext cx="603163" cy="2584985"/>
            </a:xfrm>
            <a:prstGeom prst="rect">
              <a:avLst/>
            </a:prstGeom>
          </p:spPr>
        </p:pic>
        <p:pic>
          <p:nvPicPr>
            <p:cNvPr id="34" name="Picture 33" descr="Cutout woman Shelby in shock with hand on chest.">
              <a:extLst>
                <a:ext uri="{FF2B5EF4-FFF2-40B4-BE49-F238E27FC236}">
                  <a16:creationId xmlns:a16="http://schemas.microsoft.com/office/drawing/2014/main" id="{88831F82-52DA-430F-9868-B3480B552D4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72607" y="2500930"/>
              <a:ext cx="618780" cy="2435495"/>
            </a:xfrm>
            <a:prstGeom prst="rect">
              <a:avLst/>
            </a:prstGeom>
          </p:spPr>
        </p:pic>
        <p:pic>
          <p:nvPicPr>
            <p:cNvPr id="35" name="Picture 34" descr="Cutout man Isaac talking on the phone.">
              <a:extLst>
                <a:ext uri="{FF2B5EF4-FFF2-40B4-BE49-F238E27FC236}">
                  <a16:creationId xmlns:a16="http://schemas.microsoft.com/office/drawing/2014/main" id="{1B688BF0-18E9-49AA-AB96-3A05D94FA33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34624" y="2199034"/>
              <a:ext cx="1024402" cy="2737391"/>
            </a:xfrm>
            <a:prstGeom prst="rect">
              <a:avLst/>
            </a:prstGeom>
          </p:spPr>
        </p:pic>
        <p:pic>
          <p:nvPicPr>
            <p:cNvPr id="36" name="Picture 35" descr="Cutout woman Sophie talking with hands out.">
              <a:extLst>
                <a:ext uri="{FF2B5EF4-FFF2-40B4-BE49-F238E27FC236}">
                  <a16:creationId xmlns:a16="http://schemas.microsoft.com/office/drawing/2014/main" id="{055E2D8E-5A0D-4BDE-BA46-10ADA202485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4312971" y="2498424"/>
              <a:ext cx="930210" cy="2438001"/>
            </a:xfrm>
            <a:prstGeom prst="rect">
              <a:avLst/>
            </a:prstGeom>
          </p:spPr>
        </p:pic>
        <p:pic>
          <p:nvPicPr>
            <p:cNvPr id="37" name="Picture 36" descr="Cutout man Jack with hand on forehead.">
              <a:extLst>
                <a:ext uri="{FF2B5EF4-FFF2-40B4-BE49-F238E27FC236}">
                  <a16:creationId xmlns:a16="http://schemas.microsoft.com/office/drawing/2014/main" id="{318FA722-A2D7-438B-9262-89AA7D9B5EC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784095" y="2142720"/>
              <a:ext cx="987673" cy="2793705"/>
            </a:xfrm>
            <a:prstGeom prst="rect">
              <a:avLst/>
            </a:prstGeom>
          </p:spPr>
        </p:pic>
        <p:pic>
          <p:nvPicPr>
            <p:cNvPr id="38" name="Picture 37" descr="Cutout man Steve with clipboard.">
              <a:extLst>
                <a:ext uri="{FF2B5EF4-FFF2-40B4-BE49-F238E27FC236}">
                  <a16:creationId xmlns:a16="http://schemas.microsoft.com/office/drawing/2014/main" id="{6513EC0F-AFAA-4EB7-98F7-0E7D3CE2B22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170514" y="2170251"/>
              <a:ext cx="987673" cy="2766174"/>
            </a:xfrm>
            <a:prstGeom prst="rect">
              <a:avLst/>
            </a:prstGeom>
          </p:spPr>
        </p:pic>
        <p:pic>
          <p:nvPicPr>
            <p:cNvPr id="39" name="Picture 38" descr="Cutout woman Vicky talking with left arm out.">
              <a:extLst>
                <a:ext uri="{FF2B5EF4-FFF2-40B4-BE49-F238E27FC236}">
                  <a16:creationId xmlns:a16="http://schemas.microsoft.com/office/drawing/2014/main" id="{93007758-F3D3-4041-99A9-DAA731AC89E8}"/>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458842" y="2528640"/>
              <a:ext cx="685800" cy="2407785"/>
            </a:xfrm>
            <a:prstGeom prst="rect">
              <a:avLst/>
            </a:prstGeom>
          </p:spPr>
        </p:pic>
        <p:pic>
          <p:nvPicPr>
            <p:cNvPr id="40" name="Picture 39" descr="Cutout man Max questioning with outstretched arms.">
              <a:extLst>
                <a:ext uri="{FF2B5EF4-FFF2-40B4-BE49-F238E27FC236}">
                  <a16:creationId xmlns:a16="http://schemas.microsoft.com/office/drawing/2014/main" id="{B2023155-CF87-46FA-B2BE-3A28E7F8B886}"/>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250892" y="2184955"/>
              <a:ext cx="1729010" cy="2751470"/>
            </a:xfrm>
            <a:prstGeom prst="rect">
              <a:avLst/>
            </a:prstGeom>
          </p:spPr>
        </p:pic>
      </p:grpSp>
      <p:grpSp>
        <p:nvGrpSpPr>
          <p:cNvPr id="42" name="Group 41">
            <a:extLst>
              <a:ext uri="{FF2B5EF4-FFF2-40B4-BE49-F238E27FC236}">
                <a16:creationId xmlns:a16="http://schemas.microsoft.com/office/drawing/2014/main" id="{DFA9D366-67FF-4429-9021-23EADA68BE46}"/>
              </a:ext>
            </a:extLst>
          </p:cNvPr>
          <p:cNvGrpSpPr/>
          <p:nvPr/>
        </p:nvGrpSpPr>
        <p:grpSpPr>
          <a:xfrm>
            <a:off x="1374821" y="2510702"/>
            <a:ext cx="9132576" cy="2425723"/>
            <a:chOff x="836612" y="381000"/>
            <a:chExt cx="9132576" cy="2425723"/>
          </a:xfrm>
        </p:grpSpPr>
        <p:pic>
          <p:nvPicPr>
            <p:cNvPr id="43" name="Picture 42" descr="Cutout woman Sophie hands at sides.">
              <a:extLst>
                <a:ext uri="{FF2B5EF4-FFF2-40B4-BE49-F238E27FC236}">
                  <a16:creationId xmlns:a16="http://schemas.microsoft.com/office/drawing/2014/main" id="{DEA7BA1B-CCEE-46FE-A728-342EC7AF96DA}"/>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36612" y="381000"/>
              <a:ext cx="683000" cy="2425723"/>
            </a:xfrm>
            <a:prstGeom prst="rect">
              <a:avLst/>
            </a:prstGeom>
          </p:spPr>
        </p:pic>
        <p:pic>
          <p:nvPicPr>
            <p:cNvPr id="44" name="Picture 43" descr="Cutout woman Sophie hands at sides.">
              <a:extLst>
                <a:ext uri="{FF2B5EF4-FFF2-40B4-BE49-F238E27FC236}">
                  <a16:creationId xmlns:a16="http://schemas.microsoft.com/office/drawing/2014/main" id="{29251AF4-840D-4288-87AB-BCDC4E2CE7DF}"/>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604755" y="381000"/>
              <a:ext cx="683000" cy="2425723"/>
            </a:xfrm>
            <a:prstGeom prst="rect">
              <a:avLst/>
            </a:prstGeom>
          </p:spPr>
        </p:pic>
        <p:pic>
          <p:nvPicPr>
            <p:cNvPr id="45" name="Picture 44" descr="Cutout woman Sophie hands at sides.">
              <a:extLst>
                <a:ext uri="{FF2B5EF4-FFF2-40B4-BE49-F238E27FC236}">
                  <a16:creationId xmlns:a16="http://schemas.microsoft.com/office/drawing/2014/main" id="{FF86E2C5-922C-45DD-9F30-839D66EB2D96}"/>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372898" y="381000"/>
              <a:ext cx="683000" cy="2425723"/>
            </a:xfrm>
            <a:prstGeom prst="rect">
              <a:avLst/>
            </a:prstGeom>
          </p:spPr>
        </p:pic>
        <p:pic>
          <p:nvPicPr>
            <p:cNvPr id="46" name="Picture 45" descr="Cutout woman Sophie hands at sides.">
              <a:extLst>
                <a:ext uri="{FF2B5EF4-FFF2-40B4-BE49-F238E27FC236}">
                  <a16:creationId xmlns:a16="http://schemas.microsoft.com/office/drawing/2014/main" id="{ECE9B1B2-3D78-4CEC-B6FA-392997CD6A53}"/>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141041" y="381000"/>
              <a:ext cx="683000" cy="2425723"/>
            </a:xfrm>
            <a:prstGeom prst="rect">
              <a:avLst/>
            </a:prstGeom>
          </p:spPr>
        </p:pic>
        <p:pic>
          <p:nvPicPr>
            <p:cNvPr id="47" name="Picture 46" descr="Cutout woman Sophie hands at sides.">
              <a:extLst>
                <a:ext uri="{FF2B5EF4-FFF2-40B4-BE49-F238E27FC236}">
                  <a16:creationId xmlns:a16="http://schemas.microsoft.com/office/drawing/2014/main" id="{3B4CE601-2472-4B88-8A35-D5406F6E43FC}"/>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909184" y="381000"/>
              <a:ext cx="683000" cy="2425723"/>
            </a:xfrm>
            <a:prstGeom prst="rect">
              <a:avLst/>
            </a:prstGeom>
          </p:spPr>
        </p:pic>
        <p:pic>
          <p:nvPicPr>
            <p:cNvPr id="55" name="Picture 54" descr="Cutout woman Sophie hands at sides.">
              <a:extLst>
                <a:ext uri="{FF2B5EF4-FFF2-40B4-BE49-F238E27FC236}">
                  <a16:creationId xmlns:a16="http://schemas.microsoft.com/office/drawing/2014/main" id="{72EF3F03-77E1-45E9-8C7B-450EC03905D2}"/>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677327" y="381000"/>
              <a:ext cx="683000" cy="2425723"/>
            </a:xfrm>
            <a:prstGeom prst="rect">
              <a:avLst/>
            </a:prstGeom>
          </p:spPr>
        </p:pic>
        <p:pic>
          <p:nvPicPr>
            <p:cNvPr id="56" name="Picture 55" descr="Cutout woman Sophie hands at sides.">
              <a:extLst>
                <a:ext uri="{FF2B5EF4-FFF2-40B4-BE49-F238E27FC236}">
                  <a16:creationId xmlns:a16="http://schemas.microsoft.com/office/drawing/2014/main" id="{485998A7-4AAB-4864-9CB6-DD57398206D0}"/>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445470" y="381000"/>
              <a:ext cx="683000" cy="2425723"/>
            </a:xfrm>
            <a:prstGeom prst="rect">
              <a:avLst/>
            </a:prstGeom>
          </p:spPr>
        </p:pic>
        <p:pic>
          <p:nvPicPr>
            <p:cNvPr id="57" name="Picture 56" descr="Cutout woman Sophie hands at sides.">
              <a:extLst>
                <a:ext uri="{FF2B5EF4-FFF2-40B4-BE49-F238E27FC236}">
                  <a16:creationId xmlns:a16="http://schemas.microsoft.com/office/drawing/2014/main" id="{3ED7E20F-9EB9-4D6B-9210-1F28E387CCFB}"/>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213613" y="381000"/>
              <a:ext cx="683000" cy="2425723"/>
            </a:xfrm>
            <a:prstGeom prst="rect">
              <a:avLst/>
            </a:prstGeom>
          </p:spPr>
        </p:pic>
        <p:pic>
          <p:nvPicPr>
            <p:cNvPr id="58" name="Picture 57" descr="Cutout woman Sophie hands at sides.">
              <a:extLst>
                <a:ext uri="{FF2B5EF4-FFF2-40B4-BE49-F238E27FC236}">
                  <a16:creationId xmlns:a16="http://schemas.microsoft.com/office/drawing/2014/main" id="{5C6CC28F-96E0-413F-8717-A0392D3AA528}"/>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981756" y="381000"/>
              <a:ext cx="683000" cy="2425723"/>
            </a:xfrm>
            <a:prstGeom prst="rect">
              <a:avLst/>
            </a:prstGeom>
          </p:spPr>
        </p:pic>
        <p:pic>
          <p:nvPicPr>
            <p:cNvPr id="59" name="Picture 58" descr="Cutout woman Sophie hands at sides.">
              <a:extLst>
                <a:ext uri="{FF2B5EF4-FFF2-40B4-BE49-F238E27FC236}">
                  <a16:creationId xmlns:a16="http://schemas.microsoft.com/office/drawing/2014/main" id="{ADA43960-65A0-4C50-A241-391307CD6F76}"/>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749899" y="381000"/>
              <a:ext cx="683000" cy="2425723"/>
            </a:xfrm>
            <a:prstGeom prst="rect">
              <a:avLst/>
            </a:prstGeom>
          </p:spPr>
        </p:pic>
        <p:pic>
          <p:nvPicPr>
            <p:cNvPr id="60" name="Picture 59" descr="Cutout woman Sophie hands at sides.">
              <a:extLst>
                <a:ext uri="{FF2B5EF4-FFF2-40B4-BE49-F238E27FC236}">
                  <a16:creationId xmlns:a16="http://schemas.microsoft.com/office/drawing/2014/main" id="{441E482D-1E6D-40C8-84D8-1C35B9673059}"/>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518042" y="381000"/>
              <a:ext cx="683000" cy="2425723"/>
            </a:xfrm>
            <a:prstGeom prst="rect">
              <a:avLst/>
            </a:prstGeom>
          </p:spPr>
        </p:pic>
        <p:pic>
          <p:nvPicPr>
            <p:cNvPr id="61" name="Picture 60" descr="Cutout woman Sophie hands at sides.">
              <a:extLst>
                <a:ext uri="{FF2B5EF4-FFF2-40B4-BE49-F238E27FC236}">
                  <a16:creationId xmlns:a16="http://schemas.microsoft.com/office/drawing/2014/main" id="{16660C57-67F6-4421-BBDC-436784162657}"/>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286188" y="381000"/>
              <a:ext cx="683000" cy="2425723"/>
            </a:xfrm>
            <a:prstGeom prst="rect">
              <a:avLst/>
            </a:prstGeom>
          </p:spPr>
        </p:pic>
      </p:grpSp>
    </p:spTree>
    <p:extLst>
      <p:ext uri="{BB962C8B-B14F-4D97-AF65-F5344CB8AC3E}">
        <p14:creationId xmlns:p14="http://schemas.microsoft.com/office/powerpoint/2010/main" val="16093003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par>
                                <p:cTn id="8" presetID="22" presetClass="entr" presetSubtype="4" fill="hold" nodeType="withEffect">
                                  <p:stCondLst>
                                    <p:cond delay="0"/>
                                  </p:stCondLst>
                                  <p:childTnLst>
                                    <p:set>
                                      <p:cBhvr>
                                        <p:cTn id="9" dur="1" fill="hold">
                                          <p:stCondLst>
                                            <p:cond delay="0"/>
                                          </p:stCondLst>
                                        </p:cTn>
                                        <p:tgtEl>
                                          <p:spTgt spid="42"/>
                                        </p:tgtEl>
                                        <p:attrNameLst>
                                          <p:attrName>style.visibility</p:attrName>
                                        </p:attrNameLst>
                                      </p:cBhvr>
                                      <p:to>
                                        <p:strVal val="visible"/>
                                      </p:to>
                                    </p:set>
                                    <p:animEffect transition="in" filter="wipe(down)">
                                      <p:cBhvr>
                                        <p:cTn id="10"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lstStyle/>
          <a:p>
            <a:r>
              <a:rPr lang="en-US" sz="6000" dirty="0"/>
              <a:t>Agenda (Three Acts)</a:t>
            </a:r>
            <a:endParaRPr lang="en-US" dirty="0"/>
          </a:p>
        </p:txBody>
      </p:sp>
      <p:pic>
        <p:nvPicPr>
          <p:cNvPr id="5" name="Picture 4" descr="Cutout woman Sophie smiling fist pump.">
            <a:extLst>
              <a:ext uri="{FF2B5EF4-FFF2-40B4-BE49-F238E27FC236}">
                <a16:creationId xmlns:a16="http://schemas.microsoft.com/office/drawing/2014/main" id="{25A8E466-1D7D-4482-8F47-B6A239F1097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432" b="24762"/>
          <a:stretch/>
        </p:blipFill>
        <p:spPr>
          <a:xfrm>
            <a:off x="0" y="1736436"/>
            <a:ext cx="2232022" cy="5128646"/>
          </a:xfrm>
          <a:prstGeom prst="rect">
            <a:avLst/>
          </a:prstGeom>
        </p:spPr>
      </p:pic>
      <p:pic>
        <p:nvPicPr>
          <p:cNvPr id="6" name="Picture 5" descr="Cutout man Max excited right arm in the air.">
            <a:extLst>
              <a:ext uri="{FF2B5EF4-FFF2-40B4-BE49-F238E27FC236}">
                <a16:creationId xmlns:a16="http://schemas.microsoft.com/office/drawing/2014/main" id="{6B4A2AC5-0527-4A54-AB99-12E97B8EE42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22630"/>
          <a:stretch/>
        </p:blipFill>
        <p:spPr>
          <a:xfrm>
            <a:off x="8950035" y="86332"/>
            <a:ext cx="3146033" cy="6771668"/>
          </a:xfrm>
          <a:prstGeom prst="rect">
            <a:avLst/>
          </a:prstGeom>
        </p:spPr>
      </p:pic>
      <p:sp>
        <p:nvSpPr>
          <p:cNvPr id="3" name="Content Placeholder 2">
            <a:extLst>
              <a:ext uri="{FF2B5EF4-FFF2-40B4-BE49-F238E27FC236}">
                <a16:creationId xmlns:a16="http://schemas.microsoft.com/office/drawing/2014/main" id="{F7C68D1F-FBB9-4E61-B04B-C8BC42CC99D0}"/>
              </a:ext>
            </a:extLst>
          </p:cNvPr>
          <p:cNvSpPr>
            <a:spLocks noGrp="1"/>
          </p:cNvSpPr>
          <p:nvPr>
            <p:ph idx="1"/>
          </p:nvPr>
        </p:nvSpPr>
        <p:spPr>
          <a:xfrm>
            <a:off x="2292262" y="1612726"/>
            <a:ext cx="8631999" cy="4572000"/>
          </a:xfrm>
        </p:spPr>
        <p:txBody>
          <a:bodyPr>
            <a:normAutofit/>
          </a:bodyPr>
          <a:lstStyle/>
          <a:p>
            <a:r>
              <a:rPr lang="en-US" sz="2800" strike="sngStrike" dirty="0"/>
              <a:t>I. Characteristics of Good Dialogue</a:t>
            </a:r>
          </a:p>
          <a:p>
            <a:endParaRPr lang="en-US" sz="2800" dirty="0"/>
          </a:p>
          <a:p>
            <a:r>
              <a:rPr lang="en-US" sz="2800" dirty="0"/>
              <a:t>II. He Said / She Said</a:t>
            </a:r>
          </a:p>
          <a:p>
            <a:endParaRPr lang="en-US" sz="2800" dirty="0"/>
          </a:p>
          <a:p>
            <a:r>
              <a:rPr lang="en-US" sz="2800" dirty="0"/>
              <a:t>III. Techniques for Super Realistic dialogue</a:t>
            </a:r>
          </a:p>
          <a:p>
            <a:endParaRPr lang="en-US" sz="2800" dirty="0"/>
          </a:p>
        </p:txBody>
      </p:sp>
    </p:spTree>
    <p:extLst>
      <p:ext uri="{BB962C8B-B14F-4D97-AF65-F5344CB8AC3E}">
        <p14:creationId xmlns:p14="http://schemas.microsoft.com/office/powerpoint/2010/main" val="39406054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He Said / She Said</a:t>
            </a:r>
          </a:p>
        </p:txBody>
      </p:sp>
      <p:sp>
        <p:nvSpPr>
          <p:cNvPr id="3" name="Subtitle 2"/>
          <p:cNvSpPr>
            <a:spLocks noGrp="1"/>
          </p:cNvSpPr>
          <p:nvPr>
            <p:ph type="subTitle" idx="1"/>
          </p:nvPr>
        </p:nvSpPr>
        <p:spPr/>
        <p:txBody>
          <a:bodyPr>
            <a:normAutofit/>
          </a:bodyPr>
          <a:lstStyle/>
          <a:p>
            <a:r>
              <a:rPr lang="en-US" sz="3600" dirty="0"/>
              <a:t>The Key to Super Realistic Dialogue</a:t>
            </a:r>
          </a:p>
        </p:txBody>
      </p:sp>
      <p:sp>
        <p:nvSpPr>
          <p:cNvPr id="4" name="TextBox 3">
            <a:extLst>
              <a:ext uri="{FF2B5EF4-FFF2-40B4-BE49-F238E27FC236}">
                <a16:creationId xmlns:a16="http://schemas.microsoft.com/office/drawing/2014/main" id="{75F2F797-00CE-45EA-8F4D-455390E438DB}"/>
              </a:ext>
            </a:extLst>
          </p:cNvPr>
          <p:cNvSpPr txBox="1"/>
          <p:nvPr/>
        </p:nvSpPr>
        <p:spPr>
          <a:xfrm>
            <a:off x="1595336" y="758757"/>
            <a:ext cx="1254868" cy="1015663"/>
          </a:xfrm>
          <a:prstGeom prst="rect">
            <a:avLst/>
          </a:prstGeom>
          <a:noFill/>
        </p:spPr>
        <p:txBody>
          <a:bodyPr wrap="square" rtlCol="0">
            <a:spAutoFit/>
          </a:bodyPr>
          <a:lstStyle/>
          <a:p>
            <a:pPr algn="ctr"/>
            <a:r>
              <a:rPr lang="en-US" sz="6000" dirty="0">
                <a:solidFill>
                  <a:schemeClr val="bg1"/>
                </a:solidFill>
                <a:latin typeface="Plantagenet Cherokee (Headings)"/>
              </a:rPr>
              <a:t>II.</a:t>
            </a:r>
          </a:p>
        </p:txBody>
      </p:sp>
      <p:pic>
        <p:nvPicPr>
          <p:cNvPr id="7" name="Picture 6">
            <a:extLst>
              <a:ext uri="{FF2B5EF4-FFF2-40B4-BE49-F238E27FC236}">
                <a16:creationId xmlns:a16="http://schemas.microsoft.com/office/drawing/2014/main" id="{02145321-09F7-4E60-A0FE-0D35CEA53D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88690" y="0"/>
            <a:ext cx="5603310" cy="3150305"/>
          </a:xfrm>
          <a:prstGeom prst="rect">
            <a:avLst/>
          </a:prstGeom>
        </p:spPr>
      </p:pic>
      <p:sp>
        <p:nvSpPr>
          <p:cNvPr id="6" name="Rectangle 5">
            <a:extLst>
              <a:ext uri="{FF2B5EF4-FFF2-40B4-BE49-F238E27FC236}">
                <a16:creationId xmlns:a16="http://schemas.microsoft.com/office/drawing/2014/main" id="{78AFCA2F-7074-4F38-8A5D-876BB85DC514}"/>
              </a:ext>
            </a:extLst>
          </p:cNvPr>
          <p:cNvSpPr/>
          <p:nvPr/>
        </p:nvSpPr>
        <p:spPr>
          <a:xfrm>
            <a:off x="810813" y="6053647"/>
            <a:ext cx="9008748" cy="523220"/>
          </a:xfrm>
          <a:prstGeom prst="rect">
            <a:avLst/>
          </a:prstGeom>
          <a:noFill/>
        </p:spPr>
        <p:txBody>
          <a:bodyPr wrap="none">
            <a:spAutoFit/>
          </a:bodyPr>
          <a:lstStyle/>
          <a:p>
            <a:r>
              <a:rPr lang="en-US" sz="2800" dirty="0">
                <a:solidFill>
                  <a:schemeClr val="bg1"/>
                </a:solidFill>
                <a:hlinkClick r:id="rId4">
                  <a:extLst>
                    <a:ext uri="{A12FA001-AC4F-418D-AE19-62706E023703}">
                      <ahyp:hlinkClr xmlns:ahyp="http://schemas.microsoft.com/office/drawing/2018/hyperlinkcolor" val="tx"/>
                    </a:ext>
                  </a:extLst>
                </a:hlinkClick>
              </a:rPr>
              <a:t>http://SuccessfulChristianSelfPublishing.com/MoreThanBW/</a:t>
            </a:r>
            <a:endParaRPr lang="en-US" sz="2800" dirty="0">
              <a:solidFill>
                <a:schemeClr val="bg1"/>
              </a:solidFill>
            </a:endParaRPr>
          </a:p>
        </p:txBody>
      </p:sp>
    </p:spTree>
    <p:extLst>
      <p:ext uri="{BB962C8B-B14F-4D97-AF65-F5344CB8AC3E}">
        <p14:creationId xmlns:p14="http://schemas.microsoft.com/office/powerpoint/2010/main" val="14797123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Dialogue Matters</a:t>
            </a:r>
          </a:p>
        </p:txBody>
      </p:sp>
      <p:pic>
        <p:nvPicPr>
          <p:cNvPr id="5" name="Picture 4" descr="Cutout woman Vicky explaining.">
            <a:extLst>
              <a:ext uri="{FF2B5EF4-FFF2-40B4-BE49-F238E27FC236}">
                <a16:creationId xmlns:a16="http://schemas.microsoft.com/office/drawing/2014/main" id="{B70C8A81-2608-4EA8-ACB5-694F9F88438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36920"/>
          <a:stretch/>
        </p:blipFill>
        <p:spPr>
          <a:xfrm>
            <a:off x="-1518" y="1551594"/>
            <a:ext cx="3133121" cy="5291022"/>
          </a:xfrm>
          <a:prstGeom prst="rect">
            <a:avLst/>
          </a:prstGeom>
        </p:spPr>
      </p:pic>
      <p:sp>
        <p:nvSpPr>
          <p:cNvPr id="6" name="Speech Bubble: Oval 5">
            <a:extLst>
              <a:ext uri="{FF2B5EF4-FFF2-40B4-BE49-F238E27FC236}">
                <a16:creationId xmlns:a16="http://schemas.microsoft.com/office/drawing/2014/main" id="{A3839306-E16E-45BA-BCAD-C78829FB02EF}"/>
              </a:ext>
            </a:extLst>
          </p:cNvPr>
          <p:cNvSpPr/>
          <p:nvPr/>
        </p:nvSpPr>
        <p:spPr>
          <a:xfrm>
            <a:off x="3509818" y="1728117"/>
            <a:ext cx="4966780" cy="1642658"/>
          </a:xfrm>
          <a:prstGeom prst="wedgeEllipseCallout">
            <a:avLst>
              <a:gd name="adj1" fmla="val -70140"/>
              <a:gd name="adj2" fmla="val -25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t>Dialogue can establish the mood. Playing off characters’ verbal exchanges can set an atmosphere for each scene.</a:t>
            </a:r>
          </a:p>
        </p:txBody>
      </p:sp>
      <p:pic>
        <p:nvPicPr>
          <p:cNvPr id="7" name="Picture 6" descr="Cutout woman Courtney with folded arms.">
            <a:extLst>
              <a:ext uri="{FF2B5EF4-FFF2-40B4-BE49-F238E27FC236}">
                <a16:creationId xmlns:a16="http://schemas.microsoft.com/office/drawing/2014/main" id="{6813BBF7-6155-41AB-91DD-5A13D2BFAFD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flipH="1">
            <a:off x="10201884" y="1348509"/>
            <a:ext cx="1990115" cy="5509491"/>
          </a:xfrm>
          <a:prstGeom prst="rect">
            <a:avLst/>
          </a:prstGeom>
        </p:spPr>
      </p:pic>
      <p:sp>
        <p:nvSpPr>
          <p:cNvPr id="8" name="Speech Bubble: Oval 7">
            <a:extLst>
              <a:ext uri="{FF2B5EF4-FFF2-40B4-BE49-F238E27FC236}">
                <a16:creationId xmlns:a16="http://schemas.microsoft.com/office/drawing/2014/main" id="{2A9A5FFE-18F6-41B6-A206-94F00BDC2296}"/>
              </a:ext>
            </a:extLst>
          </p:cNvPr>
          <p:cNvSpPr/>
          <p:nvPr/>
        </p:nvSpPr>
        <p:spPr>
          <a:xfrm>
            <a:off x="3509818" y="3925731"/>
            <a:ext cx="5144655" cy="1762730"/>
          </a:xfrm>
          <a:prstGeom prst="wedgeEllipseCallout">
            <a:avLst>
              <a:gd name="adj1" fmla="val 62606"/>
              <a:gd name="adj2" fmla="val -6565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t>There’s tension in what’s spoken, and especially in what’s not spoken.</a:t>
            </a:r>
          </a:p>
        </p:txBody>
      </p:sp>
    </p:spTree>
    <p:extLst>
      <p:ext uri="{BB962C8B-B14F-4D97-AF65-F5344CB8AC3E}">
        <p14:creationId xmlns:p14="http://schemas.microsoft.com/office/powerpoint/2010/main" val="28739246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par>
                                <p:cTn id="8" presetID="2" presetClass="entr" presetSubtype="8" accel="50000" decel="50000" fill="hold" nodeType="withEffect">
                                  <p:stCondLst>
                                    <p:cond delay="1500"/>
                                  </p:stCondLst>
                                  <p:childTnLst>
                                    <p:set>
                                      <p:cBhvr>
                                        <p:cTn id="9" dur="1" fill="hold">
                                          <p:stCondLst>
                                            <p:cond delay="0"/>
                                          </p:stCondLst>
                                        </p:cTn>
                                        <p:tgtEl>
                                          <p:spTgt spid="7"/>
                                        </p:tgtEl>
                                        <p:attrNameLst>
                                          <p:attrName>style.visibility</p:attrName>
                                        </p:attrNameLst>
                                      </p:cBhvr>
                                      <p:to>
                                        <p:strVal val="visible"/>
                                      </p:to>
                                    </p:set>
                                    <p:anim calcmode="lin" valueType="num">
                                      <p:cBhvr additive="base">
                                        <p:cTn id="10" dur="1000" fill="hold"/>
                                        <p:tgtEl>
                                          <p:spTgt spid="7"/>
                                        </p:tgtEl>
                                        <p:attrNameLst>
                                          <p:attrName>ppt_x</p:attrName>
                                        </p:attrNameLst>
                                      </p:cBhvr>
                                      <p:tavLst>
                                        <p:tav tm="0">
                                          <p:val>
                                            <p:strVal val="0-#ppt_w/2"/>
                                          </p:val>
                                        </p:tav>
                                        <p:tav tm="100000">
                                          <p:val>
                                            <p:strVal val="#ppt_x"/>
                                          </p:val>
                                        </p:tav>
                                      </p:tavLst>
                                    </p:anim>
                                    <p:anim calcmode="lin" valueType="num">
                                      <p:cBhvr additive="base">
                                        <p:cTn id="11" dur="10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FAB2F6D2-1069-4930-BB1A-0D7FA910527C}"/>
              </a:ext>
            </a:extLst>
          </p:cNvPr>
          <p:cNvSpPr>
            <a:spLocks noGrp="1"/>
          </p:cNvSpPr>
          <p:nvPr>
            <p:ph type="title"/>
          </p:nvPr>
        </p:nvSpPr>
        <p:spPr/>
        <p:txBody>
          <a:bodyPr/>
          <a:lstStyle/>
          <a:p>
            <a:r>
              <a:rPr lang="en-US" dirty="0"/>
              <a:t>HE and SHE each SPEAK differently</a:t>
            </a:r>
          </a:p>
        </p:txBody>
      </p:sp>
      <p:pic>
        <p:nvPicPr>
          <p:cNvPr id="4" name="Picture 3" descr="Cutout woman Shelby talking with arms out from behind.">
            <a:extLst>
              <a:ext uri="{FF2B5EF4-FFF2-40B4-BE49-F238E27FC236}">
                <a16:creationId xmlns:a16="http://schemas.microsoft.com/office/drawing/2014/main" id="{FB60D8C5-722A-4A4C-ADC4-334018E2D32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254"/>
          <a:stretch/>
        </p:blipFill>
        <p:spPr>
          <a:xfrm flipH="1">
            <a:off x="10129691" y="1840375"/>
            <a:ext cx="2047772" cy="5017625"/>
          </a:xfrm>
          <a:prstGeom prst="rect">
            <a:avLst/>
          </a:prstGeom>
        </p:spPr>
      </p:pic>
      <p:sp>
        <p:nvSpPr>
          <p:cNvPr id="9" name="Content Placeholder 8">
            <a:extLst>
              <a:ext uri="{FF2B5EF4-FFF2-40B4-BE49-F238E27FC236}">
                <a16:creationId xmlns:a16="http://schemas.microsoft.com/office/drawing/2014/main" id="{A1E3E20C-3000-48BF-806C-5AC3584B6900}"/>
              </a:ext>
            </a:extLst>
          </p:cNvPr>
          <p:cNvSpPr>
            <a:spLocks noGrp="1"/>
          </p:cNvSpPr>
          <p:nvPr>
            <p:ph idx="1"/>
          </p:nvPr>
        </p:nvSpPr>
        <p:spPr>
          <a:xfrm>
            <a:off x="2586596" y="1415441"/>
            <a:ext cx="7543095" cy="5202383"/>
          </a:xfrm>
        </p:spPr>
        <p:txBody>
          <a:bodyPr>
            <a:normAutofit/>
          </a:bodyPr>
          <a:lstStyle/>
          <a:p>
            <a:pPr marL="0" indent="0">
              <a:buNone/>
            </a:pPr>
            <a:r>
              <a:rPr lang="en-US" dirty="0"/>
              <a:t>There are </a:t>
            </a:r>
            <a:r>
              <a:rPr lang="en-US" b="1" dirty="0"/>
              <a:t>fundamental differences between men and women </a:t>
            </a:r>
            <a:r>
              <a:rPr lang="en-US" dirty="0"/>
              <a:t>and you can accurately depict these differences in your dialogue (and the narrative). </a:t>
            </a:r>
          </a:p>
          <a:p>
            <a:r>
              <a:rPr lang="en-US" dirty="0"/>
              <a:t>SHE tends to speak very </a:t>
            </a:r>
            <a:r>
              <a:rPr lang="en-US" b="1" dirty="0"/>
              <a:t>passively</a:t>
            </a:r>
            <a:r>
              <a:rPr lang="en-US" dirty="0"/>
              <a:t> at all times to either sex.</a:t>
            </a:r>
          </a:p>
          <a:p>
            <a:r>
              <a:rPr lang="en-US" dirty="0"/>
              <a:t>HE tends to speak more </a:t>
            </a:r>
            <a:r>
              <a:rPr lang="en-US" b="1" dirty="0"/>
              <a:t>actively</a:t>
            </a:r>
            <a:r>
              <a:rPr lang="en-US" dirty="0"/>
              <a:t> to men and somewhat less actively to women.</a:t>
            </a:r>
          </a:p>
          <a:p>
            <a:r>
              <a:rPr lang="en-US" dirty="0"/>
              <a:t>SHE seeks </a:t>
            </a:r>
            <a:r>
              <a:rPr lang="en-US" b="1" dirty="0"/>
              <a:t>consensus</a:t>
            </a:r>
            <a:r>
              <a:rPr lang="en-US" dirty="0"/>
              <a:t>, agreement, validation and </a:t>
            </a:r>
            <a:r>
              <a:rPr lang="en-US" b="1" dirty="0"/>
              <a:t>without ownership</a:t>
            </a:r>
            <a:r>
              <a:rPr lang="en-US" dirty="0"/>
              <a:t>.</a:t>
            </a:r>
          </a:p>
          <a:p>
            <a:r>
              <a:rPr lang="en-US" dirty="0"/>
              <a:t>HE makes </a:t>
            </a:r>
            <a:r>
              <a:rPr lang="en-US" b="1" dirty="0"/>
              <a:t>individual</a:t>
            </a:r>
            <a:r>
              <a:rPr lang="en-US" dirty="0"/>
              <a:t> choices and </a:t>
            </a:r>
            <a:r>
              <a:rPr lang="en-US" b="1" dirty="0"/>
              <a:t>with</a:t>
            </a:r>
            <a:r>
              <a:rPr lang="en-US" dirty="0"/>
              <a:t> </a:t>
            </a:r>
            <a:r>
              <a:rPr lang="en-US" b="1" dirty="0"/>
              <a:t>ownership</a:t>
            </a:r>
            <a:r>
              <a:rPr lang="en-US" dirty="0"/>
              <a:t>.</a:t>
            </a:r>
          </a:p>
        </p:txBody>
      </p:sp>
      <p:pic>
        <p:nvPicPr>
          <p:cNvPr id="10" name="Picture 9" descr="Cutout man Isaac hands on hips from behind.">
            <a:extLst>
              <a:ext uri="{FF2B5EF4-FFF2-40B4-BE49-F238E27FC236}">
                <a16:creationId xmlns:a16="http://schemas.microsoft.com/office/drawing/2014/main" id="{B333831E-F839-4B46-8098-BFE4143F2A8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 t="-1089" r="-2035" b="-1567"/>
          <a:stretch/>
        </p:blipFill>
        <p:spPr>
          <a:xfrm flipH="1">
            <a:off x="-3" y="1261641"/>
            <a:ext cx="2551871" cy="5683169"/>
          </a:xfrm>
          <a:prstGeom prst="rect">
            <a:avLst/>
          </a:prstGeom>
        </p:spPr>
      </p:pic>
    </p:spTree>
    <p:extLst>
      <p:ext uri="{BB962C8B-B14F-4D97-AF65-F5344CB8AC3E}">
        <p14:creationId xmlns:p14="http://schemas.microsoft.com/office/powerpoint/2010/main" val="31849763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F1E856-ACF4-4646-8B05-CED983823F08}"/>
              </a:ext>
            </a:extLst>
          </p:cNvPr>
          <p:cNvSpPr>
            <a:spLocks noGrp="1"/>
          </p:cNvSpPr>
          <p:nvPr>
            <p:ph type="title"/>
          </p:nvPr>
        </p:nvSpPr>
        <p:spPr/>
        <p:txBody>
          <a:bodyPr/>
          <a:lstStyle/>
          <a:p>
            <a:r>
              <a:rPr lang="en-US" dirty="0"/>
              <a:t>HE speaks much more actively and with ownership</a:t>
            </a:r>
          </a:p>
        </p:txBody>
      </p:sp>
      <p:grpSp>
        <p:nvGrpSpPr>
          <p:cNvPr id="5" name="Group 4" descr="Cutout man Max squares group 1.">
            <a:extLst>
              <a:ext uri="{FF2B5EF4-FFF2-40B4-BE49-F238E27FC236}">
                <a16:creationId xmlns:a16="http://schemas.microsoft.com/office/drawing/2014/main" id="{1828BF29-05A3-480F-BCBC-BC653669BF53}"/>
              </a:ext>
            </a:extLst>
          </p:cNvPr>
          <p:cNvGrpSpPr/>
          <p:nvPr/>
        </p:nvGrpSpPr>
        <p:grpSpPr>
          <a:xfrm>
            <a:off x="1224183" y="2612974"/>
            <a:ext cx="3051435" cy="3560008"/>
            <a:chOff x="1224183" y="2612974"/>
            <a:chExt cx="3051435" cy="3560008"/>
          </a:xfrm>
        </p:grpSpPr>
        <p:grpSp>
          <p:nvGrpSpPr>
            <p:cNvPr id="6" name="Group 5">
              <a:extLst>
                <a:ext uri="{FF2B5EF4-FFF2-40B4-BE49-F238E27FC236}">
                  <a16:creationId xmlns:a16="http://schemas.microsoft.com/office/drawing/2014/main" id="{EEE06D25-0230-46FF-8CE9-41ED8B35F10A}"/>
                </a:ext>
              </a:extLst>
            </p:cNvPr>
            <p:cNvGrpSpPr/>
            <p:nvPr/>
          </p:nvGrpSpPr>
          <p:grpSpPr>
            <a:xfrm>
              <a:off x="1233264" y="2612974"/>
              <a:ext cx="3042354" cy="3560008"/>
              <a:chOff x="1233264" y="2612974"/>
              <a:chExt cx="3042354" cy="3560008"/>
            </a:xfrm>
          </p:grpSpPr>
          <p:pic>
            <p:nvPicPr>
              <p:cNvPr id="9" name="Picture 8" descr="Cutout man Max right shoulder.">
                <a:extLst>
                  <a:ext uri="{FF2B5EF4-FFF2-40B4-BE49-F238E27FC236}">
                    <a16:creationId xmlns:a16="http://schemas.microsoft.com/office/drawing/2014/main" id="{5AF46D7D-B733-41E6-A85A-C12B061C8EE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550"/>
              <a:stretch/>
            </p:blipFill>
            <p:spPr>
              <a:xfrm>
                <a:off x="1233264" y="2799797"/>
                <a:ext cx="1236403" cy="1930500"/>
              </a:xfrm>
              <a:prstGeom prst="rect">
                <a:avLst/>
              </a:prstGeom>
            </p:spPr>
          </p:pic>
          <p:pic>
            <p:nvPicPr>
              <p:cNvPr id="10" name="Picture 9" descr="Cutout man Max stomach and left arm.">
                <a:extLst>
                  <a:ext uri="{FF2B5EF4-FFF2-40B4-BE49-F238E27FC236}">
                    <a16:creationId xmlns:a16="http://schemas.microsoft.com/office/drawing/2014/main" id="{13F32A83-3239-4F42-9F16-439E90F62C8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98820" y="4232103"/>
                <a:ext cx="2376798" cy="1940879"/>
              </a:xfrm>
              <a:prstGeom prst="rect">
                <a:avLst/>
              </a:prstGeom>
            </p:spPr>
          </p:pic>
          <p:grpSp>
            <p:nvGrpSpPr>
              <p:cNvPr id="11" name="Group 10">
                <a:extLst>
                  <a:ext uri="{FF2B5EF4-FFF2-40B4-BE49-F238E27FC236}">
                    <a16:creationId xmlns:a16="http://schemas.microsoft.com/office/drawing/2014/main" id="{C92F61A0-2E9E-4812-8254-7EF78D227E26}"/>
                  </a:ext>
                </a:extLst>
              </p:cNvPr>
              <p:cNvGrpSpPr/>
              <p:nvPr/>
            </p:nvGrpSpPr>
            <p:grpSpPr>
              <a:xfrm>
                <a:off x="2903641" y="2612974"/>
                <a:ext cx="1122880" cy="871840"/>
                <a:chOff x="2967832" y="1676398"/>
                <a:chExt cx="1373980" cy="1066802"/>
              </a:xfrm>
            </p:grpSpPr>
            <p:pic>
              <p:nvPicPr>
                <p:cNvPr id="12" name="Picture 11" descr="Cutout man Max left shoulder and neck.">
                  <a:extLst>
                    <a:ext uri="{FF2B5EF4-FFF2-40B4-BE49-F238E27FC236}">
                      <a16:creationId xmlns:a16="http://schemas.microsoft.com/office/drawing/2014/main" id="{516CC214-5C8B-4EA3-BA9F-81AF26F5E63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443" t="2638"/>
                <a:stretch/>
              </p:blipFill>
              <p:spPr>
                <a:xfrm>
                  <a:off x="2967832" y="1676400"/>
                  <a:ext cx="1362868" cy="1051014"/>
                </a:xfrm>
                <a:prstGeom prst="rect">
                  <a:avLst/>
                </a:prstGeom>
              </p:spPr>
            </p:pic>
            <p:sp>
              <p:nvSpPr>
                <p:cNvPr id="13" name="Rectangle 12">
                  <a:extLst>
                    <a:ext uri="{FF2B5EF4-FFF2-40B4-BE49-F238E27FC236}">
                      <a16:creationId xmlns:a16="http://schemas.microsoft.com/office/drawing/2014/main" id="{B708E210-398F-4859-818A-5C7CE13217B0}"/>
                    </a:ext>
                  </a:extLst>
                </p:cNvPr>
                <p:cNvSpPr/>
                <p:nvPr/>
              </p:nvSpPr>
              <p:spPr>
                <a:xfrm>
                  <a:off x="2970212" y="1676398"/>
                  <a:ext cx="1371600" cy="1066802"/>
                </a:xfrm>
                <a:prstGeom prst="rect">
                  <a:avLst/>
                </a:prstGeom>
                <a:noFill/>
                <a:ln w="254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
          <p:nvSpPr>
            <p:cNvPr id="7" name="Rectangle 6">
              <a:extLst>
                <a:ext uri="{FF2B5EF4-FFF2-40B4-BE49-F238E27FC236}">
                  <a16:creationId xmlns:a16="http://schemas.microsoft.com/office/drawing/2014/main" id="{576D72F0-7B31-4B75-BFA5-B062030D1EF7}"/>
                </a:ext>
              </a:extLst>
            </p:cNvPr>
            <p:cNvSpPr/>
            <p:nvPr/>
          </p:nvSpPr>
          <p:spPr>
            <a:xfrm>
              <a:off x="1224183" y="2799798"/>
              <a:ext cx="1245484" cy="1930500"/>
            </a:xfrm>
            <a:prstGeom prst="rect">
              <a:avLst/>
            </a:prstGeom>
            <a:noFill/>
            <a:ln w="254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F9AC7377-8B52-4D2C-880A-4A172F23DF7B}"/>
                </a:ext>
              </a:extLst>
            </p:cNvPr>
            <p:cNvSpPr/>
            <p:nvPr/>
          </p:nvSpPr>
          <p:spPr>
            <a:xfrm>
              <a:off x="1909199" y="4232105"/>
              <a:ext cx="2366419" cy="1930500"/>
            </a:xfrm>
            <a:prstGeom prst="rect">
              <a:avLst/>
            </a:prstGeom>
            <a:noFill/>
            <a:ln w="254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4" name="Group 13" descr="Cutout man Max squares group 2.">
            <a:extLst>
              <a:ext uri="{FF2B5EF4-FFF2-40B4-BE49-F238E27FC236}">
                <a16:creationId xmlns:a16="http://schemas.microsoft.com/office/drawing/2014/main" id="{49CD517F-E5D3-4BF3-BE33-343EFBF670B1}"/>
              </a:ext>
            </a:extLst>
          </p:cNvPr>
          <p:cNvGrpSpPr/>
          <p:nvPr/>
        </p:nvGrpSpPr>
        <p:grpSpPr>
          <a:xfrm>
            <a:off x="912812" y="1358900"/>
            <a:ext cx="3300532" cy="5499100"/>
            <a:chOff x="912812" y="1358900"/>
            <a:chExt cx="3300532" cy="5499100"/>
          </a:xfrm>
        </p:grpSpPr>
        <p:grpSp>
          <p:nvGrpSpPr>
            <p:cNvPr id="15" name="Group 14">
              <a:extLst>
                <a:ext uri="{FF2B5EF4-FFF2-40B4-BE49-F238E27FC236}">
                  <a16:creationId xmlns:a16="http://schemas.microsoft.com/office/drawing/2014/main" id="{A1F64B1A-1D74-403B-90FA-0A2D7E529778}"/>
                </a:ext>
              </a:extLst>
            </p:cNvPr>
            <p:cNvGrpSpPr/>
            <p:nvPr/>
          </p:nvGrpSpPr>
          <p:grpSpPr>
            <a:xfrm>
              <a:off x="1909199" y="1358900"/>
              <a:ext cx="1619129" cy="1629508"/>
              <a:chOff x="1751012" y="141887"/>
              <a:chExt cx="1981200" cy="1993900"/>
            </a:xfrm>
          </p:grpSpPr>
          <p:pic>
            <p:nvPicPr>
              <p:cNvPr id="25" name="Picture 24" descr="Cutout man Max head.">
                <a:extLst>
                  <a:ext uri="{FF2B5EF4-FFF2-40B4-BE49-F238E27FC236}">
                    <a16:creationId xmlns:a16="http://schemas.microsoft.com/office/drawing/2014/main" id="{57631EE1-1302-4678-92DB-84FA1D6B8B0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r="1385"/>
              <a:stretch/>
            </p:blipFill>
            <p:spPr>
              <a:xfrm>
                <a:off x="1751012" y="141887"/>
                <a:ext cx="1978820" cy="1993900"/>
              </a:xfrm>
              <a:prstGeom prst="rect">
                <a:avLst/>
              </a:prstGeom>
            </p:spPr>
          </p:pic>
          <p:sp>
            <p:nvSpPr>
              <p:cNvPr id="26" name="Rectangle 25">
                <a:extLst>
                  <a:ext uri="{FF2B5EF4-FFF2-40B4-BE49-F238E27FC236}">
                    <a16:creationId xmlns:a16="http://schemas.microsoft.com/office/drawing/2014/main" id="{8121AEBB-8D71-4E2E-BEBC-218004407003}"/>
                  </a:ext>
                </a:extLst>
              </p:cNvPr>
              <p:cNvSpPr/>
              <p:nvPr/>
            </p:nvSpPr>
            <p:spPr>
              <a:xfrm>
                <a:off x="1751012" y="152400"/>
                <a:ext cx="1981200" cy="1981200"/>
              </a:xfrm>
              <a:prstGeom prst="rect">
                <a:avLst/>
              </a:prstGeom>
              <a:noFill/>
              <a:ln w="254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6" name="Group 15">
              <a:extLst>
                <a:ext uri="{FF2B5EF4-FFF2-40B4-BE49-F238E27FC236}">
                  <a16:creationId xmlns:a16="http://schemas.microsoft.com/office/drawing/2014/main" id="{5D06262B-D17C-4F63-873F-4093EBCAFB67}"/>
                </a:ext>
              </a:extLst>
            </p:cNvPr>
            <p:cNvGrpSpPr/>
            <p:nvPr/>
          </p:nvGrpSpPr>
          <p:grpSpPr>
            <a:xfrm>
              <a:off x="2716818" y="3671636"/>
              <a:ext cx="1496526" cy="752480"/>
              <a:chOff x="2739232" y="2971799"/>
              <a:chExt cx="1831180" cy="920750"/>
            </a:xfrm>
          </p:grpSpPr>
          <p:pic>
            <p:nvPicPr>
              <p:cNvPr id="23" name="Picture 22" descr="Cutout man Max left arm.">
                <a:extLst>
                  <a:ext uri="{FF2B5EF4-FFF2-40B4-BE49-F238E27FC236}">
                    <a16:creationId xmlns:a16="http://schemas.microsoft.com/office/drawing/2014/main" id="{D1388D13-8695-4060-8808-D0034AB2EE56}"/>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330"/>
              <a:stretch/>
            </p:blipFill>
            <p:spPr>
              <a:xfrm>
                <a:off x="2739232" y="2978149"/>
                <a:ext cx="1804478" cy="914400"/>
              </a:xfrm>
              <a:prstGeom prst="rect">
                <a:avLst/>
              </a:prstGeom>
            </p:spPr>
          </p:pic>
          <p:sp>
            <p:nvSpPr>
              <p:cNvPr id="24" name="Rectangle 23">
                <a:extLst>
                  <a:ext uri="{FF2B5EF4-FFF2-40B4-BE49-F238E27FC236}">
                    <a16:creationId xmlns:a16="http://schemas.microsoft.com/office/drawing/2014/main" id="{B22B2785-1BEA-468D-97FB-10871EEA701A}"/>
                  </a:ext>
                </a:extLst>
              </p:cNvPr>
              <p:cNvSpPr/>
              <p:nvPr/>
            </p:nvSpPr>
            <p:spPr>
              <a:xfrm>
                <a:off x="2741612" y="2971799"/>
                <a:ext cx="1828800" cy="914401"/>
              </a:xfrm>
              <a:prstGeom prst="rect">
                <a:avLst/>
              </a:prstGeom>
              <a:noFill/>
              <a:ln w="254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7" name="Group 16">
              <a:extLst>
                <a:ext uri="{FF2B5EF4-FFF2-40B4-BE49-F238E27FC236}">
                  <a16:creationId xmlns:a16="http://schemas.microsoft.com/office/drawing/2014/main" id="{838B4518-13AE-463F-B82B-B16A944C2A23}"/>
                </a:ext>
              </a:extLst>
            </p:cNvPr>
            <p:cNvGrpSpPr/>
            <p:nvPr/>
          </p:nvGrpSpPr>
          <p:grpSpPr>
            <a:xfrm>
              <a:off x="912812" y="4418927"/>
              <a:ext cx="1691782" cy="695395"/>
              <a:chOff x="531812" y="3886200"/>
              <a:chExt cx="2070100" cy="850900"/>
            </a:xfrm>
          </p:grpSpPr>
          <p:pic>
            <p:nvPicPr>
              <p:cNvPr id="21" name="Picture 20" descr="Cutout man Max left hand.">
                <a:extLst>
                  <a:ext uri="{FF2B5EF4-FFF2-40B4-BE49-F238E27FC236}">
                    <a16:creationId xmlns:a16="http://schemas.microsoft.com/office/drawing/2014/main" id="{E8533BF5-293A-4983-BB49-01B6CA3CCFD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31812" y="3886200"/>
                <a:ext cx="2070100" cy="850900"/>
              </a:xfrm>
              <a:prstGeom prst="rect">
                <a:avLst/>
              </a:prstGeom>
            </p:spPr>
          </p:pic>
          <p:sp>
            <p:nvSpPr>
              <p:cNvPr id="22" name="Rectangle 21">
                <a:extLst>
                  <a:ext uri="{FF2B5EF4-FFF2-40B4-BE49-F238E27FC236}">
                    <a16:creationId xmlns:a16="http://schemas.microsoft.com/office/drawing/2014/main" id="{22357A75-1D05-4502-931F-C18E2E2D2CE5}"/>
                  </a:ext>
                </a:extLst>
              </p:cNvPr>
              <p:cNvSpPr/>
              <p:nvPr/>
            </p:nvSpPr>
            <p:spPr>
              <a:xfrm>
                <a:off x="531812" y="3886200"/>
                <a:ext cx="2057400" cy="838200"/>
              </a:xfrm>
              <a:prstGeom prst="rect">
                <a:avLst/>
              </a:prstGeom>
              <a:noFill/>
              <a:ln w="254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8" name="Group 17">
              <a:extLst>
                <a:ext uri="{FF2B5EF4-FFF2-40B4-BE49-F238E27FC236}">
                  <a16:creationId xmlns:a16="http://schemas.microsoft.com/office/drawing/2014/main" id="{50067397-5F71-42B0-937A-52B399C5A495}"/>
                </a:ext>
              </a:extLst>
            </p:cNvPr>
            <p:cNvGrpSpPr/>
            <p:nvPr/>
          </p:nvGrpSpPr>
          <p:grpSpPr>
            <a:xfrm>
              <a:off x="2895207" y="5903129"/>
              <a:ext cx="1017145" cy="954871"/>
              <a:chOff x="2957512" y="5702300"/>
              <a:chExt cx="1244600" cy="1168400"/>
            </a:xfrm>
          </p:grpSpPr>
          <p:pic>
            <p:nvPicPr>
              <p:cNvPr id="19" name="Picture 18" descr="Cutout man Max left hip.">
                <a:extLst>
                  <a:ext uri="{FF2B5EF4-FFF2-40B4-BE49-F238E27FC236}">
                    <a16:creationId xmlns:a16="http://schemas.microsoft.com/office/drawing/2014/main" id="{37F5060A-6DDC-4A6D-A1AD-5E7D708F956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957512" y="5702300"/>
                <a:ext cx="1244600" cy="1168400"/>
              </a:xfrm>
              <a:prstGeom prst="rect">
                <a:avLst/>
              </a:prstGeom>
            </p:spPr>
          </p:pic>
          <p:sp>
            <p:nvSpPr>
              <p:cNvPr id="20" name="Rectangle 19">
                <a:extLst>
                  <a:ext uri="{FF2B5EF4-FFF2-40B4-BE49-F238E27FC236}">
                    <a16:creationId xmlns:a16="http://schemas.microsoft.com/office/drawing/2014/main" id="{B3A2BF95-ADEA-4F1C-8F36-E3B4615DD986}"/>
                  </a:ext>
                </a:extLst>
              </p:cNvPr>
              <p:cNvSpPr/>
              <p:nvPr/>
            </p:nvSpPr>
            <p:spPr>
              <a:xfrm>
                <a:off x="2970212" y="5715000"/>
                <a:ext cx="1219200" cy="1143000"/>
              </a:xfrm>
              <a:prstGeom prst="rect">
                <a:avLst/>
              </a:prstGeom>
              <a:noFill/>
              <a:ln w="254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grpSp>
        <p:nvGrpSpPr>
          <p:cNvPr id="27" name="Group 26" descr="Cutout man Max squares group 3.">
            <a:extLst>
              <a:ext uri="{FF2B5EF4-FFF2-40B4-BE49-F238E27FC236}">
                <a16:creationId xmlns:a16="http://schemas.microsoft.com/office/drawing/2014/main" id="{F6BAF544-0186-415B-9D81-AB1D75A8467B}"/>
              </a:ext>
            </a:extLst>
          </p:cNvPr>
          <p:cNvGrpSpPr/>
          <p:nvPr/>
        </p:nvGrpSpPr>
        <p:grpSpPr>
          <a:xfrm>
            <a:off x="1411006" y="3109381"/>
            <a:ext cx="3113709" cy="3494332"/>
            <a:chOff x="1411006" y="3109381"/>
            <a:chExt cx="3113709" cy="3494332"/>
          </a:xfrm>
        </p:grpSpPr>
        <p:grpSp>
          <p:nvGrpSpPr>
            <p:cNvPr id="28" name="Group 27">
              <a:extLst>
                <a:ext uri="{FF2B5EF4-FFF2-40B4-BE49-F238E27FC236}">
                  <a16:creationId xmlns:a16="http://schemas.microsoft.com/office/drawing/2014/main" id="{9C5F03C9-5C16-435F-8B16-CE739B3B358B}"/>
                </a:ext>
              </a:extLst>
            </p:cNvPr>
            <p:cNvGrpSpPr/>
            <p:nvPr/>
          </p:nvGrpSpPr>
          <p:grpSpPr>
            <a:xfrm>
              <a:off x="2467722" y="3173443"/>
              <a:ext cx="562413" cy="624534"/>
              <a:chOff x="2434432" y="2362200"/>
              <a:chExt cx="688180" cy="764193"/>
            </a:xfrm>
          </p:grpSpPr>
          <p:pic>
            <p:nvPicPr>
              <p:cNvPr id="35" name="Picture 34" descr="Cutout man Max tie.">
                <a:extLst>
                  <a:ext uri="{FF2B5EF4-FFF2-40B4-BE49-F238E27FC236}">
                    <a16:creationId xmlns:a16="http://schemas.microsoft.com/office/drawing/2014/main" id="{B4DD9CA2-6906-40BB-A0CA-17F4BD34345E}"/>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r="10312"/>
              <a:stretch/>
            </p:blipFill>
            <p:spPr>
              <a:xfrm>
                <a:off x="2436812" y="2377093"/>
                <a:ext cx="683420" cy="749300"/>
              </a:xfrm>
              <a:prstGeom prst="rect">
                <a:avLst/>
              </a:prstGeom>
            </p:spPr>
          </p:pic>
          <p:sp>
            <p:nvSpPr>
              <p:cNvPr id="36" name="Rectangle 35">
                <a:extLst>
                  <a:ext uri="{FF2B5EF4-FFF2-40B4-BE49-F238E27FC236}">
                    <a16:creationId xmlns:a16="http://schemas.microsoft.com/office/drawing/2014/main" id="{80A38F10-13D1-4369-B758-5F822BE086A3}"/>
                  </a:ext>
                </a:extLst>
              </p:cNvPr>
              <p:cNvSpPr/>
              <p:nvPr/>
            </p:nvSpPr>
            <p:spPr>
              <a:xfrm>
                <a:off x="2434432" y="2362200"/>
                <a:ext cx="688180" cy="761999"/>
              </a:xfrm>
              <a:prstGeom prst="rect">
                <a:avLst/>
              </a:prstGeom>
              <a:noFill/>
              <a:ln w="254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9" name="Group 28">
              <a:extLst>
                <a:ext uri="{FF2B5EF4-FFF2-40B4-BE49-F238E27FC236}">
                  <a16:creationId xmlns:a16="http://schemas.microsoft.com/office/drawing/2014/main" id="{13E4D28B-C2F8-40DE-99F8-3FC1280B1BDB}"/>
                </a:ext>
              </a:extLst>
            </p:cNvPr>
            <p:cNvGrpSpPr/>
            <p:nvPr/>
          </p:nvGrpSpPr>
          <p:grpSpPr>
            <a:xfrm>
              <a:off x="1411006" y="5534673"/>
              <a:ext cx="1245484" cy="1069040"/>
              <a:chOff x="1141412" y="5251450"/>
              <a:chExt cx="1524000" cy="1308100"/>
            </a:xfrm>
          </p:grpSpPr>
          <p:pic>
            <p:nvPicPr>
              <p:cNvPr id="33" name="Picture 32" descr="Cutout man Max right hip.">
                <a:extLst>
                  <a:ext uri="{FF2B5EF4-FFF2-40B4-BE49-F238E27FC236}">
                    <a16:creationId xmlns:a16="http://schemas.microsoft.com/office/drawing/2014/main" id="{CD709FEE-249F-46E4-9E40-28D955AC9CB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141412" y="5251450"/>
                <a:ext cx="1524000" cy="1308100"/>
              </a:xfrm>
              <a:prstGeom prst="rect">
                <a:avLst/>
              </a:prstGeom>
            </p:spPr>
          </p:pic>
          <p:sp>
            <p:nvSpPr>
              <p:cNvPr id="34" name="Rectangle 33">
                <a:extLst>
                  <a:ext uri="{FF2B5EF4-FFF2-40B4-BE49-F238E27FC236}">
                    <a16:creationId xmlns:a16="http://schemas.microsoft.com/office/drawing/2014/main" id="{AE0C6BF8-243A-4890-A4F2-6330CE564407}"/>
                  </a:ext>
                </a:extLst>
              </p:cNvPr>
              <p:cNvSpPr/>
              <p:nvPr/>
            </p:nvSpPr>
            <p:spPr>
              <a:xfrm>
                <a:off x="1141412" y="5257800"/>
                <a:ext cx="1524000" cy="1295400"/>
              </a:xfrm>
              <a:prstGeom prst="rect">
                <a:avLst/>
              </a:prstGeom>
              <a:noFill/>
              <a:ln w="254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0" name="Group 29">
              <a:extLst>
                <a:ext uri="{FF2B5EF4-FFF2-40B4-BE49-F238E27FC236}">
                  <a16:creationId xmlns:a16="http://schemas.microsoft.com/office/drawing/2014/main" id="{7E22C421-3F4D-40B0-A8F4-5A611E722ABA}"/>
                </a:ext>
              </a:extLst>
            </p:cNvPr>
            <p:cNvGrpSpPr/>
            <p:nvPr/>
          </p:nvGrpSpPr>
          <p:grpSpPr>
            <a:xfrm>
              <a:off x="3526383" y="3109381"/>
              <a:ext cx="998332" cy="686803"/>
              <a:chOff x="3729832" y="2283812"/>
              <a:chExt cx="1221580" cy="840387"/>
            </a:xfrm>
          </p:grpSpPr>
          <p:pic>
            <p:nvPicPr>
              <p:cNvPr id="31" name="Picture 30" descr="Cutout man Max left shoulder.">
                <a:extLst>
                  <a:ext uri="{FF2B5EF4-FFF2-40B4-BE49-F238E27FC236}">
                    <a16:creationId xmlns:a16="http://schemas.microsoft.com/office/drawing/2014/main" id="{072CA470-AEF3-4014-BB6B-BC5E8385523D}"/>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t="1598"/>
              <a:stretch/>
            </p:blipFill>
            <p:spPr>
              <a:xfrm>
                <a:off x="3729832" y="2283812"/>
                <a:ext cx="1219200" cy="837301"/>
              </a:xfrm>
              <a:prstGeom prst="rect">
                <a:avLst/>
              </a:prstGeom>
            </p:spPr>
          </p:pic>
          <p:sp>
            <p:nvSpPr>
              <p:cNvPr id="32" name="Rectangle 31">
                <a:extLst>
                  <a:ext uri="{FF2B5EF4-FFF2-40B4-BE49-F238E27FC236}">
                    <a16:creationId xmlns:a16="http://schemas.microsoft.com/office/drawing/2014/main" id="{F866E9B8-5FE7-4E88-B716-F865243E9C9D}"/>
                  </a:ext>
                </a:extLst>
              </p:cNvPr>
              <p:cNvSpPr/>
              <p:nvPr/>
            </p:nvSpPr>
            <p:spPr>
              <a:xfrm>
                <a:off x="3732212" y="2286000"/>
                <a:ext cx="1219200" cy="838199"/>
              </a:xfrm>
              <a:prstGeom prst="rect">
                <a:avLst/>
              </a:prstGeom>
              <a:noFill/>
              <a:ln w="254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
        <p:nvSpPr>
          <p:cNvPr id="37" name="Speech Bubble: Rectangle 36">
            <a:extLst>
              <a:ext uri="{FF2B5EF4-FFF2-40B4-BE49-F238E27FC236}">
                <a16:creationId xmlns:a16="http://schemas.microsoft.com/office/drawing/2014/main" id="{7956FAC7-3A4D-4BF6-A376-1D4441FA53AF}"/>
              </a:ext>
            </a:extLst>
          </p:cNvPr>
          <p:cNvSpPr/>
          <p:nvPr/>
        </p:nvSpPr>
        <p:spPr>
          <a:xfrm>
            <a:off x="5636870" y="1527884"/>
            <a:ext cx="5470899" cy="3407372"/>
          </a:xfrm>
          <a:prstGeom prst="wedgeRectCallout">
            <a:avLst>
              <a:gd name="adj1" fmla="val -79437"/>
              <a:gd name="adj2" fmla="val -1523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I did this. I fought that. </a:t>
            </a:r>
          </a:p>
          <a:p>
            <a:pPr algn="ctr"/>
            <a:r>
              <a:rPr lang="en-US" dirty="0"/>
              <a:t>I grilled this or that. </a:t>
            </a:r>
          </a:p>
          <a:p>
            <a:pPr algn="ctr"/>
            <a:r>
              <a:rPr lang="en-US" dirty="0"/>
              <a:t>I killed something.</a:t>
            </a:r>
          </a:p>
          <a:p>
            <a:pPr algn="ctr"/>
            <a:r>
              <a:rPr lang="en-US" dirty="0"/>
              <a:t>She cooked the thing I killed yesterday. </a:t>
            </a:r>
          </a:p>
          <a:p>
            <a:pPr algn="ctr"/>
            <a:r>
              <a:rPr lang="en-US" dirty="0"/>
              <a:t>I caught something else.</a:t>
            </a:r>
          </a:p>
          <a:p>
            <a:pPr algn="ctr"/>
            <a:r>
              <a:rPr lang="en-US" dirty="0"/>
              <a:t>I’ll go do that tomorrow. </a:t>
            </a:r>
          </a:p>
          <a:p>
            <a:pPr algn="ctr"/>
            <a:r>
              <a:rPr lang="en-US" dirty="0"/>
              <a:t> I made some money. He ran a 10k.</a:t>
            </a:r>
          </a:p>
          <a:p>
            <a:pPr algn="ctr"/>
            <a:r>
              <a:rPr lang="en-US" dirty="0"/>
              <a:t>I hit bad traffic on the way in.</a:t>
            </a:r>
          </a:p>
          <a:p>
            <a:pPr algn="ctr"/>
            <a:r>
              <a:rPr lang="en-US" dirty="0"/>
              <a:t>You should to do this or that.</a:t>
            </a:r>
          </a:p>
          <a:p>
            <a:pPr algn="ctr"/>
            <a:r>
              <a:rPr lang="en-US" dirty="0"/>
              <a:t>He ought to know better.</a:t>
            </a:r>
          </a:p>
          <a:p>
            <a:pPr algn="ctr"/>
            <a:r>
              <a:rPr lang="en-US" dirty="0"/>
              <a:t>I showed her how to do it twice already.</a:t>
            </a:r>
          </a:p>
          <a:p>
            <a:pPr algn="ctr"/>
            <a:r>
              <a:rPr lang="en-US" dirty="0"/>
              <a:t>How much should we make/take/bring?</a:t>
            </a:r>
          </a:p>
        </p:txBody>
      </p:sp>
      <p:sp>
        <p:nvSpPr>
          <p:cNvPr id="39" name="TextBox 38">
            <a:extLst>
              <a:ext uri="{FF2B5EF4-FFF2-40B4-BE49-F238E27FC236}">
                <a16:creationId xmlns:a16="http://schemas.microsoft.com/office/drawing/2014/main" id="{C7DB1908-CEA0-407F-8E21-F3BC57B39D60}"/>
              </a:ext>
            </a:extLst>
          </p:cNvPr>
          <p:cNvSpPr txBox="1"/>
          <p:nvPr/>
        </p:nvSpPr>
        <p:spPr>
          <a:xfrm>
            <a:off x="5680953" y="5109174"/>
            <a:ext cx="5495047" cy="369332"/>
          </a:xfrm>
          <a:prstGeom prst="rect">
            <a:avLst/>
          </a:prstGeom>
          <a:noFill/>
        </p:spPr>
        <p:txBody>
          <a:bodyPr wrap="square" rtlCol="0">
            <a:spAutoFit/>
          </a:bodyPr>
          <a:lstStyle/>
          <a:p>
            <a:r>
              <a:rPr lang="en-US" b="1" dirty="0"/>
              <a:t>NOTE: </a:t>
            </a:r>
            <a:r>
              <a:rPr lang="en-US" dirty="0"/>
              <a:t>Active verbs, pronoun “I”, and ownership</a:t>
            </a:r>
          </a:p>
        </p:txBody>
      </p:sp>
    </p:spTree>
    <p:extLst>
      <p:ext uri="{BB962C8B-B14F-4D97-AF65-F5344CB8AC3E}">
        <p14:creationId xmlns:p14="http://schemas.microsoft.com/office/powerpoint/2010/main" val="541990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50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childTnLst>
                                </p:cTn>
                              </p:par>
                            </p:childTnLst>
                          </p:cTn>
                        </p:par>
                        <p:par>
                          <p:cTn id="8" fill="hold">
                            <p:stCondLst>
                              <p:cond delay="1500"/>
                            </p:stCondLst>
                            <p:childTnLst>
                              <p:par>
                                <p:cTn id="9" presetID="10"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childTnLst>
                                </p:cTn>
                              </p:par>
                            </p:childTnLst>
                          </p:cTn>
                        </p:par>
                        <p:par>
                          <p:cTn id="12" fill="hold">
                            <p:stCondLst>
                              <p:cond delay="2500"/>
                            </p:stCondLst>
                            <p:childTnLst>
                              <p:par>
                                <p:cTn id="13" presetID="10" presetClass="entr" presetSubtype="0" fill="hold" nodeType="after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fade">
                                      <p:cBhvr>
                                        <p:cTn id="15" dur="1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F1E856-ACF4-4646-8B05-CED983823F08}"/>
              </a:ext>
            </a:extLst>
          </p:cNvPr>
          <p:cNvSpPr>
            <a:spLocks noGrp="1"/>
          </p:cNvSpPr>
          <p:nvPr>
            <p:ph type="title"/>
          </p:nvPr>
        </p:nvSpPr>
        <p:spPr/>
        <p:txBody>
          <a:bodyPr/>
          <a:lstStyle/>
          <a:p>
            <a:r>
              <a:rPr lang="en-US" dirty="0"/>
              <a:t>SHE speaks more passively</a:t>
            </a:r>
          </a:p>
        </p:txBody>
      </p:sp>
      <p:pic>
        <p:nvPicPr>
          <p:cNvPr id="38" name="Picture 37" descr="Cutout woman Sophie talking on the phone.">
            <a:extLst>
              <a:ext uri="{FF2B5EF4-FFF2-40B4-BE49-F238E27FC236}">
                <a16:creationId xmlns:a16="http://schemas.microsoft.com/office/drawing/2014/main" id="{8A75D475-D23E-40D3-A6A0-6247331290D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flipH="1">
            <a:off x="-1" y="1527883"/>
            <a:ext cx="3954941" cy="5330117"/>
          </a:xfrm>
          <a:prstGeom prst="rect">
            <a:avLst/>
          </a:prstGeom>
        </p:spPr>
      </p:pic>
      <p:sp>
        <p:nvSpPr>
          <p:cNvPr id="39" name="Speech Bubble: Rectangle with Corners Rounded 38">
            <a:extLst>
              <a:ext uri="{FF2B5EF4-FFF2-40B4-BE49-F238E27FC236}">
                <a16:creationId xmlns:a16="http://schemas.microsoft.com/office/drawing/2014/main" id="{52024315-22F8-4AFA-BFA6-C1AE6A7DF1D2}"/>
              </a:ext>
            </a:extLst>
          </p:cNvPr>
          <p:cNvSpPr/>
          <p:nvPr/>
        </p:nvSpPr>
        <p:spPr>
          <a:xfrm>
            <a:off x="5466080" y="1620520"/>
            <a:ext cx="5709920" cy="3022600"/>
          </a:xfrm>
          <a:prstGeom prst="wedgeRoundRectCallout">
            <a:avLst>
              <a:gd name="adj1" fmla="val -81488"/>
              <a:gd name="adj2" fmla="val -18053"/>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I was thinking about what you said.</a:t>
            </a:r>
          </a:p>
          <a:p>
            <a:pPr algn="ctr"/>
            <a:r>
              <a:rPr lang="en-US" dirty="0"/>
              <a:t>Seemed like he was enjoying our conversation.</a:t>
            </a:r>
          </a:p>
          <a:p>
            <a:pPr algn="ctr"/>
            <a:r>
              <a:rPr lang="en-US" dirty="0"/>
              <a:t>He is such a good boy.</a:t>
            </a:r>
          </a:p>
          <a:p>
            <a:pPr algn="ctr"/>
            <a:r>
              <a:rPr lang="en-US" dirty="0"/>
              <a:t>She is so pretty.</a:t>
            </a:r>
          </a:p>
          <a:p>
            <a:pPr algn="ctr"/>
            <a:r>
              <a:rPr lang="en-US" dirty="0"/>
              <a:t>My hair is not cooperating today.</a:t>
            </a:r>
          </a:p>
          <a:p>
            <a:pPr algn="ctr"/>
            <a:r>
              <a:rPr lang="en-US" dirty="0"/>
              <a:t>Traffic was really bad and made me late.</a:t>
            </a:r>
          </a:p>
          <a:p>
            <a:pPr algn="ctr"/>
            <a:r>
              <a:rPr lang="en-US" dirty="0"/>
              <a:t>Someone should do this or that.</a:t>
            </a:r>
          </a:p>
          <a:p>
            <a:pPr algn="ctr"/>
            <a:r>
              <a:rPr lang="en-US" dirty="0"/>
              <a:t>I was starving. That was a really good meal.</a:t>
            </a:r>
          </a:p>
          <a:p>
            <a:pPr algn="ctr"/>
            <a:r>
              <a:rPr lang="en-US" dirty="0"/>
              <a:t>She was talking about that last week.</a:t>
            </a:r>
          </a:p>
          <a:p>
            <a:pPr algn="ctr"/>
            <a:r>
              <a:rPr lang="en-US" dirty="0"/>
              <a:t>He is going to be trouble.</a:t>
            </a:r>
          </a:p>
        </p:txBody>
      </p:sp>
      <p:sp>
        <p:nvSpPr>
          <p:cNvPr id="3" name="TextBox 2">
            <a:extLst>
              <a:ext uri="{FF2B5EF4-FFF2-40B4-BE49-F238E27FC236}">
                <a16:creationId xmlns:a16="http://schemas.microsoft.com/office/drawing/2014/main" id="{33D6B63E-4157-487F-830D-EB4908EC22E9}"/>
              </a:ext>
            </a:extLst>
          </p:cNvPr>
          <p:cNvSpPr txBox="1"/>
          <p:nvPr/>
        </p:nvSpPr>
        <p:spPr>
          <a:xfrm>
            <a:off x="5680953" y="5109174"/>
            <a:ext cx="5495047" cy="923330"/>
          </a:xfrm>
          <a:prstGeom prst="rect">
            <a:avLst/>
          </a:prstGeom>
          <a:noFill/>
        </p:spPr>
        <p:txBody>
          <a:bodyPr wrap="square" rtlCol="0">
            <a:spAutoFit/>
          </a:bodyPr>
          <a:lstStyle/>
          <a:p>
            <a:r>
              <a:rPr lang="en-US" b="1" dirty="0"/>
              <a:t>NOTE: </a:t>
            </a:r>
            <a:r>
              <a:rPr lang="en-US" dirty="0"/>
              <a:t>Passive verbs (Is Are Was Were Be Being Been), weak descriptors (Seem Seems Seemed Seemingly), and no ownership</a:t>
            </a:r>
          </a:p>
        </p:txBody>
      </p:sp>
    </p:spTree>
    <p:extLst>
      <p:ext uri="{BB962C8B-B14F-4D97-AF65-F5344CB8AC3E}">
        <p14:creationId xmlns:p14="http://schemas.microsoft.com/office/powerpoint/2010/main" val="6133668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10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FB11FA-12A4-4712-A4E6-A4423019D4D1}"/>
              </a:ext>
            </a:extLst>
          </p:cNvPr>
          <p:cNvSpPr>
            <a:spLocks noGrp="1"/>
          </p:cNvSpPr>
          <p:nvPr>
            <p:ph type="title"/>
          </p:nvPr>
        </p:nvSpPr>
        <p:spPr/>
        <p:txBody>
          <a:bodyPr/>
          <a:lstStyle/>
          <a:p>
            <a:r>
              <a:rPr lang="en-US" dirty="0"/>
              <a:t>HE and SHE each SPEAK differently</a:t>
            </a:r>
          </a:p>
        </p:txBody>
      </p:sp>
      <p:sp>
        <p:nvSpPr>
          <p:cNvPr id="3" name="Content Placeholder 2">
            <a:extLst>
              <a:ext uri="{FF2B5EF4-FFF2-40B4-BE49-F238E27FC236}">
                <a16:creationId xmlns:a16="http://schemas.microsoft.com/office/drawing/2014/main" id="{09177BA8-8209-4076-A51E-ECDD893B6F1D}"/>
              </a:ext>
            </a:extLst>
          </p:cNvPr>
          <p:cNvSpPr>
            <a:spLocks noGrp="1"/>
          </p:cNvSpPr>
          <p:nvPr>
            <p:ph idx="1"/>
          </p:nvPr>
        </p:nvSpPr>
        <p:spPr>
          <a:xfrm>
            <a:off x="1104901" y="1600200"/>
            <a:ext cx="6510924" cy="4572000"/>
          </a:xfrm>
        </p:spPr>
        <p:txBody>
          <a:bodyPr/>
          <a:lstStyle/>
          <a:p>
            <a:r>
              <a:rPr lang="en-US" dirty="0"/>
              <a:t>HE is typically the captain of every event HE experiences in life.</a:t>
            </a:r>
          </a:p>
          <a:p>
            <a:r>
              <a:rPr lang="en-US" dirty="0"/>
              <a:t>One of HIS favorite short words is probably the pronoun “I.”</a:t>
            </a:r>
          </a:p>
          <a:p>
            <a:r>
              <a:rPr lang="en-US" dirty="0"/>
              <a:t>SHE tends to speak passively because, generally, SHE rarely describes any event as if SHE has any personal stake in that event when it is the case that the event has little to do with a relationship.</a:t>
            </a:r>
          </a:p>
          <a:p>
            <a:pPr marL="0" indent="0">
              <a:buNone/>
            </a:pPr>
            <a:endParaRPr lang="en-US" dirty="0"/>
          </a:p>
        </p:txBody>
      </p:sp>
      <p:pic>
        <p:nvPicPr>
          <p:cNvPr id="5" name="Picture 4" descr="Cutout man Steve listening.">
            <a:extLst>
              <a:ext uri="{FF2B5EF4-FFF2-40B4-BE49-F238E27FC236}">
                <a16:creationId xmlns:a16="http://schemas.microsoft.com/office/drawing/2014/main" id="{E0FAED5D-0A60-4130-A5CF-3F58D61628F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11251"/>
          <a:stretch/>
        </p:blipFill>
        <p:spPr>
          <a:xfrm>
            <a:off x="9802505" y="1400537"/>
            <a:ext cx="2286047" cy="5469038"/>
          </a:xfrm>
          <a:prstGeom prst="rect">
            <a:avLst/>
          </a:prstGeom>
        </p:spPr>
      </p:pic>
      <p:pic>
        <p:nvPicPr>
          <p:cNvPr id="6" name="Picture 5" descr="Cutout woman Vicky talking from behind.">
            <a:extLst>
              <a:ext uri="{FF2B5EF4-FFF2-40B4-BE49-F238E27FC236}">
                <a16:creationId xmlns:a16="http://schemas.microsoft.com/office/drawing/2014/main" id="{9CDA76D5-F27F-4FB3-B48D-0E575175206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14445"/>
          <a:stretch/>
        </p:blipFill>
        <p:spPr>
          <a:xfrm>
            <a:off x="7881654" y="1914241"/>
            <a:ext cx="2432842" cy="4955334"/>
          </a:xfrm>
          <a:prstGeom prst="rect">
            <a:avLst/>
          </a:prstGeom>
        </p:spPr>
      </p:pic>
    </p:spTree>
    <p:extLst>
      <p:ext uri="{BB962C8B-B14F-4D97-AF65-F5344CB8AC3E}">
        <p14:creationId xmlns:p14="http://schemas.microsoft.com/office/powerpoint/2010/main" val="18313005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117180-BE3B-4524-9D32-6FBB28E195BB}"/>
              </a:ext>
            </a:extLst>
          </p:cNvPr>
          <p:cNvSpPr>
            <a:spLocks noGrp="1"/>
          </p:cNvSpPr>
          <p:nvPr>
            <p:ph type="title"/>
          </p:nvPr>
        </p:nvSpPr>
        <p:spPr/>
        <p:txBody>
          <a:bodyPr/>
          <a:lstStyle/>
          <a:p>
            <a:r>
              <a:rPr lang="en-US" dirty="0"/>
              <a:t>There are exceptions when HE speaks…</a:t>
            </a:r>
          </a:p>
        </p:txBody>
      </p:sp>
      <p:sp>
        <p:nvSpPr>
          <p:cNvPr id="3" name="Content Placeholder 2">
            <a:extLst>
              <a:ext uri="{FF2B5EF4-FFF2-40B4-BE49-F238E27FC236}">
                <a16:creationId xmlns:a16="http://schemas.microsoft.com/office/drawing/2014/main" id="{D2BCB9EA-587B-4844-9C21-7CA53EE35534}"/>
              </a:ext>
            </a:extLst>
          </p:cNvPr>
          <p:cNvSpPr>
            <a:spLocks noGrp="1"/>
          </p:cNvSpPr>
          <p:nvPr>
            <p:ph idx="1"/>
          </p:nvPr>
        </p:nvSpPr>
        <p:spPr>
          <a:xfrm>
            <a:off x="1104899" y="1600200"/>
            <a:ext cx="5743373" cy="4572000"/>
          </a:xfrm>
        </p:spPr>
        <p:txBody>
          <a:bodyPr/>
          <a:lstStyle/>
          <a:p>
            <a:r>
              <a:rPr lang="en-US" dirty="0"/>
              <a:t>Familial relationship matters are often </a:t>
            </a:r>
            <a:r>
              <a:rPr lang="en-US" b="1" dirty="0"/>
              <a:t>passive</a:t>
            </a:r>
            <a:r>
              <a:rPr lang="en-US" dirty="0"/>
              <a:t>, for example. “I </a:t>
            </a:r>
            <a:r>
              <a:rPr lang="en-US" b="1" dirty="0"/>
              <a:t>was</a:t>
            </a:r>
            <a:r>
              <a:rPr lang="en-US" dirty="0"/>
              <a:t> thinking of my sister.” “My wife </a:t>
            </a:r>
            <a:r>
              <a:rPr lang="en-US" b="1" dirty="0"/>
              <a:t>was</a:t>
            </a:r>
            <a:r>
              <a:rPr lang="en-US" dirty="0"/>
              <a:t> amazing giving birth to my son.”</a:t>
            </a:r>
          </a:p>
          <a:p>
            <a:pPr marL="0" indent="0">
              <a:buNone/>
            </a:pPr>
            <a:r>
              <a:rPr lang="en-US" dirty="0"/>
              <a:t>NOTE: This allows the person who he feels </a:t>
            </a:r>
            <a:r>
              <a:rPr lang="en-US" b="1" dirty="0"/>
              <a:t>deserves all the credit </a:t>
            </a:r>
            <a:r>
              <a:rPr lang="en-US" dirty="0"/>
              <a:t>to actively claim all the credit for the </a:t>
            </a:r>
            <a:r>
              <a:rPr lang="en-US" b="1" dirty="0"/>
              <a:t>accomplishment</a:t>
            </a:r>
            <a:r>
              <a:rPr lang="en-US" dirty="0"/>
              <a:t>.</a:t>
            </a:r>
          </a:p>
          <a:p>
            <a:r>
              <a:rPr lang="en-US" dirty="0"/>
              <a:t>However, if it doesn’t involve a very close relationship, then men generally tend to describe events very </a:t>
            </a:r>
            <a:r>
              <a:rPr lang="en-US" b="1" dirty="0"/>
              <a:t>actively</a:t>
            </a:r>
            <a:r>
              <a:rPr lang="en-US" dirty="0"/>
              <a:t> and as if they were personally involved in whatever transpired.</a:t>
            </a:r>
          </a:p>
          <a:p>
            <a:endParaRPr lang="en-US" dirty="0"/>
          </a:p>
        </p:txBody>
      </p:sp>
      <p:pic>
        <p:nvPicPr>
          <p:cNvPr id="7" name="Picture 6" descr="Cutout man Max excited right arm in the air.">
            <a:extLst>
              <a:ext uri="{FF2B5EF4-FFF2-40B4-BE49-F238E27FC236}">
                <a16:creationId xmlns:a16="http://schemas.microsoft.com/office/drawing/2014/main" id="{3DAF9A72-6D78-4383-9F35-B7782B73948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22630"/>
          <a:stretch/>
        </p:blipFill>
        <p:spPr>
          <a:xfrm>
            <a:off x="9041260" y="76200"/>
            <a:ext cx="3150740" cy="6781800"/>
          </a:xfrm>
          <a:prstGeom prst="rect">
            <a:avLst/>
          </a:prstGeom>
        </p:spPr>
      </p:pic>
      <p:pic>
        <p:nvPicPr>
          <p:cNvPr id="8" name="Picture 7" descr="Cutout man Max excited both arms in the air.">
            <a:extLst>
              <a:ext uri="{FF2B5EF4-FFF2-40B4-BE49-F238E27FC236}">
                <a16:creationId xmlns:a16="http://schemas.microsoft.com/office/drawing/2014/main" id="{FBBA574E-9A4B-4596-899F-41B818CFC8A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7065395" y="304801"/>
            <a:ext cx="3394420" cy="6553199"/>
          </a:xfrm>
          <a:prstGeom prst="rect">
            <a:avLst/>
          </a:prstGeom>
        </p:spPr>
      </p:pic>
    </p:spTree>
    <p:extLst>
      <p:ext uri="{BB962C8B-B14F-4D97-AF65-F5344CB8AC3E}">
        <p14:creationId xmlns:p14="http://schemas.microsoft.com/office/powerpoint/2010/main" val="22162986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117180-BE3B-4524-9D32-6FBB28E195BB}"/>
              </a:ext>
            </a:extLst>
          </p:cNvPr>
          <p:cNvSpPr>
            <a:spLocks noGrp="1"/>
          </p:cNvSpPr>
          <p:nvPr>
            <p:ph type="title"/>
          </p:nvPr>
        </p:nvSpPr>
        <p:spPr/>
        <p:txBody>
          <a:bodyPr/>
          <a:lstStyle/>
          <a:p>
            <a:r>
              <a:rPr lang="en-US" dirty="0"/>
              <a:t>There are exceptions when SHE speaks…</a:t>
            </a:r>
          </a:p>
        </p:txBody>
      </p:sp>
      <p:sp>
        <p:nvSpPr>
          <p:cNvPr id="3" name="Content Placeholder 2">
            <a:extLst>
              <a:ext uri="{FF2B5EF4-FFF2-40B4-BE49-F238E27FC236}">
                <a16:creationId xmlns:a16="http://schemas.microsoft.com/office/drawing/2014/main" id="{D2BCB9EA-587B-4844-9C21-7CA53EE35534}"/>
              </a:ext>
            </a:extLst>
          </p:cNvPr>
          <p:cNvSpPr>
            <a:spLocks noGrp="1"/>
          </p:cNvSpPr>
          <p:nvPr>
            <p:ph idx="1"/>
          </p:nvPr>
        </p:nvSpPr>
        <p:spPr>
          <a:xfrm>
            <a:off x="1104900" y="1600200"/>
            <a:ext cx="5509260" cy="4572000"/>
          </a:xfrm>
        </p:spPr>
        <p:txBody>
          <a:bodyPr/>
          <a:lstStyle/>
          <a:p>
            <a:r>
              <a:rPr lang="en-US" dirty="0"/>
              <a:t>Familial relationship matters are often active, for example. “I called my sister. I gave birth to my son.”</a:t>
            </a:r>
          </a:p>
          <a:p>
            <a:r>
              <a:rPr lang="en-US" dirty="0"/>
              <a:t>NOTE: This is because she feels directly and </a:t>
            </a:r>
            <a:r>
              <a:rPr lang="en-US" b="1" dirty="0"/>
              <a:t>actively</a:t>
            </a:r>
            <a:r>
              <a:rPr lang="en-US" dirty="0"/>
              <a:t> responsible for </a:t>
            </a:r>
            <a:r>
              <a:rPr lang="en-US" b="1" dirty="0"/>
              <a:t>the quality of that relationship</a:t>
            </a:r>
            <a:r>
              <a:rPr lang="en-US" dirty="0"/>
              <a:t>.</a:t>
            </a:r>
          </a:p>
          <a:p>
            <a:r>
              <a:rPr lang="en-US" dirty="0"/>
              <a:t>However, if it doesn’t involve a relationship then women generally tend to speak very passively and as if they were not personally involved in what transpired.</a:t>
            </a:r>
          </a:p>
          <a:p>
            <a:endParaRPr lang="en-US" dirty="0"/>
          </a:p>
        </p:txBody>
      </p:sp>
      <p:grpSp>
        <p:nvGrpSpPr>
          <p:cNvPr id="4" name="Group 3" descr="Cutout people group.">
            <a:extLst>
              <a:ext uri="{FF2B5EF4-FFF2-40B4-BE49-F238E27FC236}">
                <a16:creationId xmlns:a16="http://schemas.microsoft.com/office/drawing/2014/main" id="{324FA67E-5777-4A3A-9298-8FA376B0FA71}"/>
              </a:ext>
            </a:extLst>
          </p:cNvPr>
          <p:cNvGrpSpPr/>
          <p:nvPr/>
        </p:nvGrpSpPr>
        <p:grpSpPr>
          <a:xfrm>
            <a:off x="6919001" y="1391921"/>
            <a:ext cx="4166581" cy="5466079"/>
            <a:chOff x="4860223" y="904631"/>
            <a:chExt cx="4538023" cy="5953368"/>
          </a:xfrm>
        </p:grpSpPr>
        <p:pic>
          <p:nvPicPr>
            <p:cNvPr id="5" name="Picture 4" descr="Cutout woman Courtney folding arms not happy.">
              <a:extLst>
                <a:ext uri="{FF2B5EF4-FFF2-40B4-BE49-F238E27FC236}">
                  <a16:creationId xmlns:a16="http://schemas.microsoft.com/office/drawing/2014/main" id="{1A4BA7C9-6C59-46EB-8235-B24AC2EDD89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flipH="1">
              <a:off x="4860223" y="904632"/>
              <a:ext cx="1774107" cy="5953367"/>
            </a:xfrm>
            <a:prstGeom prst="rect">
              <a:avLst/>
            </a:prstGeom>
          </p:spPr>
        </p:pic>
        <p:pic>
          <p:nvPicPr>
            <p:cNvPr id="6" name="Picture 5" descr="Cutout woman Shelby folding arms not happy.">
              <a:extLst>
                <a:ext uri="{FF2B5EF4-FFF2-40B4-BE49-F238E27FC236}">
                  <a16:creationId xmlns:a16="http://schemas.microsoft.com/office/drawing/2014/main" id="{293949FA-2A9D-4E97-99CC-B0E140CD973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27501"/>
            <a:stretch/>
          </p:blipFill>
          <p:spPr>
            <a:xfrm>
              <a:off x="7661632" y="904631"/>
              <a:ext cx="1736614" cy="5953368"/>
            </a:xfrm>
            <a:prstGeom prst="rect">
              <a:avLst/>
            </a:prstGeom>
          </p:spPr>
        </p:pic>
      </p:grpSp>
    </p:spTree>
    <p:extLst>
      <p:ext uri="{BB962C8B-B14F-4D97-AF65-F5344CB8AC3E}">
        <p14:creationId xmlns:p14="http://schemas.microsoft.com/office/powerpoint/2010/main" val="3989474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5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E80DCD2-C18C-42A4-9A68-EC2C9074043B}"/>
              </a:ext>
            </a:extLst>
          </p:cNvPr>
          <p:cNvPicPr>
            <a:picLocks noChangeAspect="1"/>
          </p:cNvPicPr>
          <p:nvPr/>
        </p:nvPicPr>
        <p:blipFill>
          <a:blip r:embed="rId3"/>
          <a:stretch>
            <a:fillRect/>
          </a:stretch>
        </p:blipFill>
        <p:spPr>
          <a:xfrm>
            <a:off x="250707" y="4511106"/>
            <a:ext cx="1507970" cy="2137671"/>
          </a:xfrm>
          <a:prstGeom prst="rect">
            <a:avLst/>
          </a:prstGeom>
        </p:spPr>
      </p:pic>
      <p:pic>
        <p:nvPicPr>
          <p:cNvPr id="9" name="Picture 8">
            <a:extLst>
              <a:ext uri="{FF2B5EF4-FFF2-40B4-BE49-F238E27FC236}">
                <a16:creationId xmlns:a16="http://schemas.microsoft.com/office/drawing/2014/main" id="{9EA6D02F-6C63-4AA0-924C-6DD1B643E667}"/>
              </a:ext>
            </a:extLst>
          </p:cNvPr>
          <p:cNvPicPr>
            <a:picLocks noChangeAspect="1"/>
          </p:cNvPicPr>
          <p:nvPr/>
        </p:nvPicPr>
        <p:blipFill rotWithShape="1">
          <a:blip r:embed="rId4"/>
          <a:srcRect r="10378"/>
          <a:stretch/>
        </p:blipFill>
        <p:spPr>
          <a:xfrm flipH="1">
            <a:off x="98519" y="1982187"/>
            <a:ext cx="1559635" cy="2137671"/>
          </a:xfrm>
          <a:prstGeom prst="rect">
            <a:avLst/>
          </a:prstGeom>
        </p:spPr>
      </p:pic>
      <p:sp>
        <p:nvSpPr>
          <p:cNvPr id="2" name="Title 1">
            <a:extLst>
              <a:ext uri="{FF2B5EF4-FFF2-40B4-BE49-F238E27FC236}">
                <a16:creationId xmlns:a16="http://schemas.microsoft.com/office/drawing/2014/main" id="{CFE5EA54-B40F-46B5-B303-4CC76736C386}"/>
              </a:ext>
            </a:extLst>
          </p:cNvPr>
          <p:cNvSpPr>
            <a:spLocks noGrp="1"/>
          </p:cNvSpPr>
          <p:nvPr>
            <p:ph type="title"/>
          </p:nvPr>
        </p:nvSpPr>
        <p:spPr/>
        <p:txBody>
          <a:bodyPr/>
          <a:lstStyle/>
          <a:p>
            <a:r>
              <a:rPr lang="en-US" b="1" dirty="0"/>
              <a:t>Why Speak at All?</a:t>
            </a:r>
          </a:p>
        </p:txBody>
      </p:sp>
      <p:sp>
        <p:nvSpPr>
          <p:cNvPr id="3" name="Content Placeholder 2">
            <a:extLst>
              <a:ext uri="{FF2B5EF4-FFF2-40B4-BE49-F238E27FC236}">
                <a16:creationId xmlns:a16="http://schemas.microsoft.com/office/drawing/2014/main" id="{144B021F-EA78-499F-B43D-5F27F5030570}"/>
              </a:ext>
            </a:extLst>
          </p:cNvPr>
          <p:cNvSpPr>
            <a:spLocks noGrp="1"/>
          </p:cNvSpPr>
          <p:nvPr>
            <p:ph idx="1"/>
          </p:nvPr>
        </p:nvSpPr>
        <p:spPr>
          <a:xfrm>
            <a:off x="1859631" y="1462223"/>
            <a:ext cx="6813636" cy="5249861"/>
          </a:xfrm>
        </p:spPr>
        <p:txBody>
          <a:bodyPr>
            <a:normAutofit/>
          </a:bodyPr>
          <a:lstStyle/>
          <a:p>
            <a:r>
              <a:rPr lang="en-US" b="1" dirty="0"/>
              <a:t>He</a:t>
            </a:r>
            <a:r>
              <a:rPr lang="en-US" dirty="0"/>
              <a:t> believes all communication should have </a:t>
            </a:r>
            <a:r>
              <a:rPr lang="en-US" b="1" u="sng" dirty="0"/>
              <a:t>a clear purpose</a:t>
            </a:r>
            <a:r>
              <a:rPr lang="en-US" dirty="0"/>
              <a:t>.</a:t>
            </a:r>
          </a:p>
          <a:p>
            <a:pPr marL="0" indent="0">
              <a:buNone/>
            </a:pPr>
            <a:r>
              <a:rPr lang="en-US" dirty="0"/>
              <a:t>Behind every conversation is a </a:t>
            </a:r>
            <a:r>
              <a:rPr lang="en-US" b="1" dirty="0"/>
              <a:t>problem that needs solving </a:t>
            </a:r>
            <a:r>
              <a:rPr lang="en-US" dirty="0"/>
              <a:t>or </a:t>
            </a:r>
            <a:r>
              <a:rPr lang="en-US" b="1" dirty="0"/>
              <a:t>a </a:t>
            </a:r>
            <a:r>
              <a:rPr lang="en-US" b="1" u="sng" dirty="0"/>
              <a:t>point</a:t>
            </a:r>
            <a:r>
              <a:rPr lang="en-US" b="1" dirty="0"/>
              <a:t> </a:t>
            </a:r>
            <a:r>
              <a:rPr lang="en-US" dirty="0"/>
              <a:t>that needs to be made. He uses communication to get to the root of the dilemma as efficiently as possible.</a:t>
            </a:r>
          </a:p>
          <a:p>
            <a:pPr marL="0" indent="0">
              <a:buNone/>
            </a:pPr>
            <a:endParaRPr lang="en-US" dirty="0"/>
          </a:p>
          <a:p>
            <a:r>
              <a:rPr lang="en-US" b="1" dirty="0"/>
              <a:t>She</a:t>
            </a:r>
            <a:r>
              <a:rPr lang="en-US" dirty="0"/>
              <a:t> uses communication to </a:t>
            </a:r>
            <a:r>
              <a:rPr lang="en-US" b="1" u="sng" dirty="0"/>
              <a:t>discover</a:t>
            </a:r>
            <a:r>
              <a:rPr lang="en-US" dirty="0"/>
              <a:t> how she </a:t>
            </a:r>
            <a:r>
              <a:rPr lang="en-US" b="1" dirty="0"/>
              <a:t>feels</a:t>
            </a:r>
            <a:r>
              <a:rPr lang="en-US" dirty="0"/>
              <a:t> and what she </a:t>
            </a:r>
            <a:r>
              <a:rPr lang="en-US" b="1" dirty="0"/>
              <a:t>wants to say</a:t>
            </a:r>
            <a:r>
              <a:rPr lang="en-US" dirty="0"/>
              <a:t>. </a:t>
            </a:r>
          </a:p>
          <a:p>
            <a:pPr marL="0" indent="0">
              <a:buNone/>
            </a:pPr>
            <a:r>
              <a:rPr lang="en-US" dirty="0"/>
              <a:t>She sees conversation as an </a:t>
            </a:r>
            <a:r>
              <a:rPr lang="en-US" b="1" dirty="0"/>
              <a:t>act of sharing </a:t>
            </a:r>
            <a:r>
              <a:rPr lang="en-US" dirty="0"/>
              <a:t>and an </a:t>
            </a:r>
            <a:r>
              <a:rPr lang="en-US" b="1" dirty="0"/>
              <a:t>opportunity to increase intimacy </a:t>
            </a:r>
            <a:r>
              <a:rPr lang="en-US" dirty="0"/>
              <a:t>with her partner. Through sharing, she releases negative feelings and solidifies her bond with the man she loves or strengthens relationships with friends and loved ones.</a:t>
            </a:r>
          </a:p>
        </p:txBody>
      </p:sp>
      <p:grpSp>
        <p:nvGrpSpPr>
          <p:cNvPr id="6" name="Group 5" descr="Cutout people Vicky and Steve conversation group.">
            <a:extLst>
              <a:ext uri="{FF2B5EF4-FFF2-40B4-BE49-F238E27FC236}">
                <a16:creationId xmlns:a16="http://schemas.microsoft.com/office/drawing/2014/main" id="{0D62C33E-5021-413C-AB0D-1169B4D279FA}"/>
              </a:ext>
            </a:extLst>
          </p:cNvPr>
          <p:cNvGrpSpPr/>
          <p:nvPr/>
        </p:nvGrpSpPr>
        <p:grpSpPr>
          <a:xfrm>
            <a:off x="8673267" y="2132499"/>
            <a:ext cx="3615400" cy="4740583"/>
            <a:chOff x="1107609" y="609599"/>
            <a:chExt cx="4765336" cy="6248401"/>
          </a:xfrm>
        </p:grpSpPr>
        <p:pic>
          <p:nvPicPr>
            <p:cNvPr id="7" name="Picture 6" descr="Cutout man Steve listening.">
              <a:extLst>
                <a:ext uri="{FF2B5EF4-FFF2-40B4-BE49-F238E27FC236}">
                  <a16:creationId xmlns:a16="http://schemas.microsoft.com/office/drawing/2014/main" id="{4FB3006B-998D-4A52-80FC-D1776F94F75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11251"/>
            <a:stretch/>
          </p:blipFill>
          <p:spPr>
            <a:xfrm>
              <a:off x="3359100" y="609599"/>
              <a:ext cx="2513845" cy="6248401"/>
            </a:xfrm>
            <a:prstGeom prst="rect">
              <a:avLst/>
            </a:prstGeom>
          </p:spPr>
        </p:pic>
        <p:pic>
          <p:nvPicPr>
            <p:cNvPr id="8" name="Picture 7" descr="Cutout woman Vicky talking from behind.">
              <a:extLst>
                <a:ext uri="{FF2B5EF4-FFF2-40B4-BE49-F238E27FC236}">
                  <a16:creationId xmlns:a16="http://schemas.microsoft.com/office/drawing/2014/main" id="{294E66CE-5345-40C6-B872-224A355E928F}"/>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b="14445"/>
            <a:stretch/>
          </p:blipFill>
          <p:spPr>
            <a:xfrm>
              <a:off x="1107609" y="990600"/>
              <a:ext cx="2772567" cy="5867400"/>
            </a:xfrm>
            <a:prstGeom prst="rect">
              <a:avLst/>
            </a:prstGeom>
          </p:spPr>
        </p:pic>
      </p:grpSp>
    </p:spTree>
    <p:extLst>
      <p:ext uri="{BB962C8B-B14F-4D97-AF65-F5344CB8AC3E}">
        <p14:creationId xmlns:p14="http://schemas.microsoft.com/office/powerpoint/2010/main" val="40779194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E5EA54-B40F-46B5-B303-4CC76736C386}"/>
              </a:ext>
            </a:extLst>
          </p:cNvPr>
          <p:cNvSpPr>
            <a:spLocks noGrp="1"/>
          </p:cNvSpPr>
          <p:nvPr>
            <p:ph type="title"/>
          </p:nvPr>
        </p:nvSpPr>
        <p:spPr/>
        <p:txBody>
          <a:bodyPr/>
          <a:lstStyle/>
          <a:p>
            <a:r>
              <a:rPr lang="en-US" b="1" dirty="0"/>
              <a:t>What's the Point?</a:t>
            </a:r>
          </a:p>
        </p:txBody>
      </p:sp>
      <p:sp>
        <p:nvSpPr>
          <p:cNvPr id="3" name="Content Placeholder 2">
            <a:extLst>
              <a:ext uri="{FF2B5EF4-FFF2-40B4-BE49-F238E27FC236}">
                <a16:creationId xmlns:a16="http://schemas.microsoft.com/office/drawing/2014/main" id="{144B021F-EA78-499F-B43D-5F27F5030570}"/>
              </a:ext>
            </a:extLst>
          </p:cNvPr>
          <p:cNvSpPr>
            <a:spLocks noGrp="1"/>
          </p:cNvSpPr>
          <p:nvPr>
            <p:ph idx="1"/>
          </p:nvPr>
        </p:nvSpPr>
        <p:spPr>
          <a:xfrm>
            <a:off x="836579" y="1600200"/>
            <a:ext cx="7966953" cy="4572000"/>
          </a:xfrm>
        </p:spPr>
        <p:txBody>
          <a:bodyPr>
            <a:normAutofit/>
          </a:bodyPr>
          <a:lstStyle/>
          <a:p>
            <a:r>
              <a:rPr lang="en-US" b="1" dirty="0"/>
              <a:t>SHE</a:t>
            </a:r>
            <a:r>
              <a:rPr lang="en-US" dirty="0"/>
              <a:t> uses communication to </a:t>
            </a:r>
            <a:r>
              <a:rPr lang="en-US" b="1" dirty="0"/>
              <a:t>explore</a:t>
            </a:r>
            <a:r>
              <a:rPr lang="en-US" dirty="0"/>
              <a:t> and </a:t>
            </a:r>
            <a:r>
              <a:rPr lang="en-US" b="1" dirty="0"/>
              <a:t>organize</a:t>
            </a:r>
            <a:r>
              <a:rPr lang="en-US" dirty="0"/>
              <a:t> her thoughts — to </a:t>
            </a:r>
            <a:r>
              <a:rPr lang="en-US" b="1" u="sng" dirty="0"/>
              <a:t>discover the point</a:t>
            </a:r>
            <a:r>
              <a:rPr lang="en-US" dirty="0"/>
              <a:t> of the story.</a:t>
            </a:r>
          </a:p>
          <a:p>
            <a:pPr marL="0" indent="0">
              <a:buNone/>
            </a:pPr>
            <a:r>
              <a:rPr lang="en-US" b="1" dirty="0"/>
              <a:t>SHE</a:t>
            </a:r>
            <a:r>
              <a:rPr lang="en-US" dirty="0"/>
              <a:t> isn’t necessarily searching for a solution when she initiates a conversation. </a:t>
            </a:r>
            <a:r>
              <a:rPr lang="en-US" b="1" dirty="0"/>
              <a:t>SHE’S</a:t>
            </a:r>
            <a:r>
              <a:rPr lang="en-US" dirty="0"/>
              <a:t> looking for someone to listen and </a:t>
            </a:r>
            <a:r>
              <a:rPr lang="en-US" b="1" dirty="0"/>
              <a:t>understand what she’s feeling</a:t>
            </a:r>
            <a:r>
              <a:rPr lang="en-US" dirty="0"/>
              <a:t>. </a:t>
            </a:r>
            <a:r>
              <a:rPr lang="en-US" b="1" dirty="0"/>
              <a:t>SHE</a:t>
            </a:r>
            <a:r>
              <a:rPr lang="en-US" dirty="0"/>
              <a:t> </a:t>
            </a:r>
            <a:r>
              <a:rPr lang="en-US" b="1" dirty="0"/>
              <a:t>may not know </a:t>
            </a:r>
            <a:r>
              <a:rPr lang="en-US" dirty="0"/>
              <a:t>what information is </a:t>
            </a:r>
            <a:r>
              <a:rPr lang="en-US" b="1" dirty="0"/>
              <a:t>necessary or excessive </a:t>
            </a:r>
            <a:r>
              <a:rPr lang="en-US" dirty="0"/>
              <a:t>until the words come spilling out. </a:t>
            </a:r>
          </a:p>
          <a:p>
            <a:r>
              <a:rPr lang="en-US" b="1" dirty="0"/>
              <a:t>HE</a:t>
            </a:r>
            <a:r>
              <a:rPr lang="en-US" dirty="0"/>
              <a:t> </a:t>
            </a:r>
            <a:r>
              <a:rPr lang="en-US" b="1" dirty="0"/>
              <a:t>prioritizes</a:t>
            </a:r>
            <a:r>
              <a:rPr lang="en-US" dirty="0"/>
              <a:t> productivity, economy, and </a:t>
            </a:r>
            <a:r>
              <a:rPr lang="en-US" b="1" dirty="0"/>
              <a:t>efficiency</a:t>
            </a:r>
            <a:r>
              <a:rPr lang="en-US" dirty="0"/>
              <a:t> in his daily life, and conversation is no exception.</a:t>
            </a:r>
          </a:p>
          <a:p>
            <a:pPr marL="0" indent="0">
              <a:buNone/>
            </a:pPr>
            <a:r>
              <a:rPr lang="en-US" dirty="0"/>
              <a:t>When </a:t>
            </a:r>
            <a:r>
              <a:rPr lang="en-US" b="1" dirty="0"/>
              <a:t>HE</a:t>
            </a:r>
            <a:r>
              <a:rPr lang="en-US" dirty="0"/>
              <a:t> tells a story he has </a:t>
            </a:r>
            <a:r>
              <a:rPr lang="en-US" b="1" dirty="0"/>
              <a:t>already sorted through the details in his own head</a:t>
            </a:r>
            <a:r>
              <a:rPr lang="en-US" dirty="0"/>
              <a:t>, and shares only those details that he deems </a:t>
            </a:r>
            <a:r>
              <a:rPr lang="en-US" b="1" dirty="0"/>
              <a:t>essential to the point </a:t>
            </a:r>
            <a:r>
              <a:rPr lang="en-US" dirty="0"/>
              <a:t>of the story. </a:t>
            </a:r>
            <a:r>
              <a:rPr lang="en-US" b="1" dirty="0"/>
              <a:t>HE</a:t>
            </a:r>
            <a:r>
              <a:rPr lang="en-US" dirty="0"/>
              <a:t> might wonder, “Why do women need to talk as much as they do?” Often, </a:t>
            </a:r>
            <a:r>
              <a:rPr lang="en-US" b="1" dirty="0"/>
              <a:t>HE</a:t>
            </a:r>
            <a:r>
              <a:rPr lang="en-US" dirty="0"/>
              <a:t> may even </a:t>
            </a:r>
            <a:r>
              <a:rPr lang="en-US" b="1" dirty="0"/>
              <a:t>interrupt</a:t>
            </a:r>
            <a:r>
              <a:rPr lang="en-US" dirty="0"/>
              <a:t> a woman once he has heard the point, or </a:t>
            </a:r>
            <a:r>
              <a:rPr lang="en-US" b="1" dirty="0"/>
              <a:t>offer a solution</a:t>
            </a:r>
            <a:r>
              <a:rPr lang="en-US" dirty="0"/>
              <a:t>.</a:t>
            </a:r>
          </a:p>
        </p:txBody>
      </p:sp>
      <p:pic>
        <p:nvPicPr>
          <p:cNvPr id="9" name="Picture 8">
            <a:extLst>
              <a:ext uri="{FF2B5EF4-FFF2-40B4-BE49-F238E27FC236}">
                <a16:creationId xmlns:a16="http://schemas.microsoft.com/office/drawing/2014/main" id="{1B9A11E7-D5A7-4A2C-BB8D-DD294D9B912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49512" y="1437261"/>
            <a:ext cx="3142488" cy="4572000"/>
          </a:xfrm>
          <a:prstGeom prst="rect">
            <a:avLst/>
          </a:prstGeom>
        </p:spPr>
      </p:pic>
    </p:spTree>
    <p:extLst>
      <p:ext uri="{BB962C8B-B14F-4D97-AF65-F5344CB8AC3E}">
        <p14:creationId xmlns:p14="http://schemas.microsoft.com/office/powerpoint/2010/main" val="10301935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E5EA54-B40F-46B5-B303-4CC76736C386}"/>
              </a:ext>
            </a:extLst>
          </p:cNvPr>
          <p:cNvSpPr>
            <a:spLocks noGrp="1"/>
          </p:cNvSpPr>
          <p:nvPr>
            <p:ph type="title"/>
          </p:nvPr>
        </p:nvSpPr>
        <p:spPr/>
        <p:txBody>
          <a:bodyPr/>
          <a:lstStyle/>
          <a:p>
            <a:r>
              <a:rPr lang="en-US" b="1" dirty="0"/>
              <a:t>Did you HEAR that?</a:t>
            </a:r>
          </a:p>
        </p:txBody>
      </p:sp>
      <p:pic>
        <p:nvPicPr>
          <p:cNvPr id="7" name="Picture 6">
            <a:extLst>
              <a:ext uri="{FF2B5EF4-FFF2-40B4-BE49-F238E27FC236}">
                <a16:creationId xmlns:a16="http://schemas.microsoft.com/office/drawing/2014/main" id="{B1D3A7A4-AA6E-419A-BC82-FC1A8678B4ED}"/>
              </a:ext>
            </a:extLst>
          </p:cNvPr>
          <p:cNvPicPr>
            <a:picLocks noChangeAspect="1"/>
          </p:cNvPicPr>
          <p:nvPr/>
        </p:nvPicPr>
        <p:blipFill rotWithShape="1">
          <a:blip r:embed="rId3">
            <a:extLst>
              <a:ext uri="{28A0092B-C50C-407E-A947-70E740481C1C}">
                <a14:useLocalDpi xmlns:a14="http://schemas.microsoft.com/office/drawing/2010/main" val="0"/>
              </a:ext>
            </a:extLst>
          </a:blip>
          <a:srcRect l="14743" t="10922" r="38950"/>
          <a:stretch/>
        </p:blipFill>
        <p:spPr>
          <a:xfrm>
            <a:off x="9589962" y="3521412"/>
            <a:ext cx="2600520" cy="3336587"/>
          </a:xfrm>
          <a:prstGeom prst="rect">
            <a:avLst/>
          </a:prstGeom>
        </p:spPr>
      </p:pic>
      <p:sp>
        <p:nvSpPr>
          <p:cNvPr id="3" name="Content Placeholder 2">
            <a:extLst>
              <a:ext uri="{FF2B5EF4-FFF2-40B4-BE49-F238E27FC236}">
                <a16:creationId xmlns:a16="http://schemas.microsoft.com/office/drawing/2014/main" id="{144B021F-EA78-499F-B43D-5F27F5030570}"/>
              </a:ext>
            </a:extLst>
          </p:cNvPr>
          <p:cNvSpPr>
            <a:spLocks noGrp="1"/>
          </p:cNvSpPr>
          <p:nvPr>
            <p:ph idx="1"/>
          </p:nvPr>
        </p:nvSpPr>
        <p:spPr>
          <a:xfrm>
            <a:off x="1104900" y="1415375"/>
            <a:ext cx="10418323" cy="2013626"/>
          </a:xfrm>
        </p:spPr>
        <p:txBody>
          <a:bodyPr>
            <a:normAutofit/>
          </a:bodyPr>
          <a:lstStyle/>
          <a:p>
            <a:r>
              <a:rPr lang="en-US" dirty="0"/>
              <a:t>HE</a:t>
            </a:r>
            <a:r>
              <a:rPr lang="en-US" b="1" dirty="0"/>
              <a:t> </a:t>
            </a:r>
            <a:r>
              <a:rPr lang="en-US" dirty="0"/>
              <a:t>is conditioned to </a:t>
            </a:r>
            <a:r>
              <a:rPr lang="en-US" b="1" dirty="0"/>
              <a:t>listen actively</a:t>
            </a:r>
            <a:r>
              <a:rPr lang="en-US" dirty="0"/>
              <a:t>.</a:t>
            </a:r>
          </a:p>
          <a:p>
            <a:pPr marL="0" indent="0">
              <a:buNone/>
            </a:pPr>
            <a:r>
              <a:rPr lang="en-US" dirty="0"/>
              <a:t>Learning to listen patiently isn’t natural for him. When SHE initiates conversation, HE assumes SHE wants his advice or assistance. HE engages with her, filtering everything SHE says through the lens of, “What can we actually do about this?</a:t>
            </a:r>
          </a:p>
        </p:txBody>
      </p:sp>
      <p:sp>
        <p:nvSpPr>
          <p:cNvPr id="14" name="TextBox 13">
            <a:extLst>
              <a:ext uri="{FF2B5EF4-FFF2-40B4-BE49-F238E27FC236}">
                <a16:creationId xmlns:a16="http://schemas.microsoft.com/office/drawing/2014/main" id="{B4F95842-0006-4908-85E4-68EBFC7B2B9F}"/>
              </a:ext>
            </a:extLst>
          </p:cNvPr>
          <p:cNvSpPr txBox="1"/>
          <p:nvPr/>
        </p:nvSpPr>
        <p:spPr>
          <a:xfrm>
            <a:off x="2529194" y="3512683"/>
            <a:ext cx="7354110" cy="3170099"/>
          </a:xfrm>
          <a:prstGeom prst="rect">
            <a:avLst/>
          </a:prstGeom>
          <a:noFill/>
        </p:spPr>
        <p:txBody>
          <a:bodyPr wrap="square" rtlCol="0">
            <a:spAutoFit/>
          </a:bodyPr>
          <a:lstStyle/>
          <a:p>
            <a:pPr marL="285750" indent="-285750">
              <a:buFont typeface="Wingdings" panose="05000000000000000000" pitchFamily="2" charset="2"/>
              <a:buChar char="§"/>
            </a:pPr>
            <a:r>
              <a:rPr lang="en-US" sz="2000" dirty="0"/>
              <a:t>SHE sees </a:t>
            </a:r>
            <a:r>
              <a:rPr lang="en-US" sz="2000" b="1" dirty="0"/>
              <a:t>conversation as a productive end in and of itself</a:t>
            </a:r>
            <a:r>
              <a:rPr lang="en-US" sz="2000" dirty="0"/>
              <a:t>.</a:t>
            </a:r>
          </a:p>
          <a:p>
            <a:endParaRPr lang="en-US" sz="2000" dirty="0"/>
          </a:p>
          <a:p>
            <a:r>
              <a:rPr lang="en-US" sz="2000" dirty="0"/>
              <a:t>If SHE feels sufficiently heard or understood, SHE may not need to take further action to resolve a problem or “make things better.” The fact that SHE </a:t>
            </a:r>
            <a:r>
              <a:rPr lang="en-US" sz="2000" b="1" dirty="0"/>
              <a:t>has been listened to </a:t>
            </a:r>
            <a:r>
              <a:rPr lang="en-US" sz="2000" dirty="0"/>
              <a:t>assuages her anxieties and dulls the pangs of negative feelings. Sharing with someone who understands and loves her heals her from the inside and equips her with the emotional tools necessary to handle the trials and tribulations of the outside world.</a:t>
            </a:r>
          </a:p>
        </p:txBody>
      </p:sp>
      <p:pic>
        <p:nvPicPr>
          <p:cNvPr id="4" name="Picture 3">
            <a:extLst>
              <a:ext uri="{FF2B5EF4-FFF2-40B4-BE49-F238E27FC236}">
                <a16:creationId xmlns:a16="http://schemas.microsoft.com/office/drawing/2014/main" id="{BE13C312-EAE3-4356-9361-80E8D3CC342B}"/>
              </a:ext>
            </a:extLst>
          </p:cNvPr>
          <p:cNvPicPr>
            <a:picLocks noChangeAspect="1"/>
          </p:cNvPicPr>
          <p:nvPr/>
        </p:nvPicPr>
        <p:blipFill>
          <a:blip r:embed="rId4"/>
          <a:stretch>
            <a:fillRect/>
          </a:stretch>
        </p:blipFill>
        <p:spPr>
          <a:xfrm>
            <a:off x="0" y="3663830"/>
            <a:ext cx="2441643" cy="3194169"/>
          </a:xfrm>
          <a:prstGeom prst="rect">
            <a:avLst/>
          </a:prstGeom>
        </p:spPr>
      </p:pic>
    </p:spTree>
    <p:extLst>
      <p:ext uri="{BB962C8B-B14F-4D97-AF65-F5344CB8AC3E}">
        <p14:creationId xmlns:p14="http://schemas.microsoft.com/office/powerpoint/2010/main" val="28480542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utout woman Sophie talking with hands out.">
            <a:extLst>
              <a:ext uri="{FF2B5EF4-FFF2-40B4-BE49-F238E27FC236}">
                <a16:creationId xmlns:a16="http://schemas.microsoft.com/office/drawing/2014/main" id="{589E57FC-3320-4F08-820E-6D461EB5D6D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56198" y="1878903"/>
            <a:ext cx="1899756" cy="4979097"/>
          </a:xfrm>
          <a:prstGeom prst="rect">
            <a:avLst/>
          </a:prstGeom>
        </p:spPr>
      </p:pic>
      <p:sp>
        <p:nvSpPr>
          <p:cNvPr id="2" name="Title 1">
            <a:extLst>
              <a:ext uri="{FF2B5EF4-FFF2-40B4-BE49-F238E27FC236}">
                <a16:creationId xmlns:a16="http://schemas.microsoft.com/office/drawing/2014/main" id="{D9F5287E-3180-4A77-A472-C93FAE45D8BA}"/>
              </a:ext>
            </a:extLst>
          </p:cNvPr>
          <p:cNvSpPr>
            <a:spLocks noGrp="1"/>
          </p:cNvSpPr>
          <p:nvPr>
            <p:ph type="title"/>
          </p:nvPr>
        </p:nvSpPr>
        <p:spPr>
          <a:xfrm>
            <a:off x="1674468" y="76200"/>
            <a:ext cx="9411113" cy="1096962"/>
          </a:xfrm>
        </p:spPr>
        <p:txBody>
          <a:bodyPr/>
          <a:lstStyle/>
          <a:p>
            <a:r>
              <a:rPr lang="en-US" dirty="0"/>
              <a:t>HE </a:t>
            </a:r>
            <a:r>
              <a:rPr lang="en-US" u="sng" dirty="0"/>
              <a:t>COPES WITH STRESS</a:t>
            </a:r>
            <a:r>
              <a:rPr lang="en-US" dirty="0"/>
              <a:t> differently than SHE does</a:t>
            </a:r>
          </a:p>
        </p:txBody>
      </p:sp>
      <p:sp>
        <p:nvSpPr>
          <p:cNvPr id="3" name="Content Placeholder 2">
            <a:extLst>
              <a:ext uri="{FF2B5EF4-FFF2-40B4-BE49-F238E27FC236}">
                <a16:creationId xmlns:a16="http://schemas.microsoft.com/office/drawing/2014/main" id="{D07F7565-62B6-478C-A742-DA8172835893}"/>
              </a:ext>
            </a:extLst>
          </p:cNvPr>
          <p:cNvSpPr>
            <a:spLocks noGrp="1"/>
          </p:cNvSpPr>
          <p:nvPr>
            <p:ph idx="1"/>
          </p:nvPr>
        </p:nvSpPr>
        <p:spPr>
          <a:xfrm>
            <a:off x="3258766" y="1410511"/>
            <a:ext cx="8501973" cy="5214025"/>
          </a:xfrm>
        </p:spPr>
        <p:txBody>
          <a:bodyPr>
            <a:normAutofit/>
          </a:bodyPr>
          <a:lstStyle/>
          <a:p>
            <a:r>
              <a:rPr lang="en-US" dirty="0"/>
              <a:t>When HE feels stress or any negative emotion, the very </a:t>
            </a:r>
            <a:r>
              <a:rPr lang="en-US" b="1" dirty="0"/>
              <a:t>LAST THING </a:t>
            </a:r>
            <a:r>
              <a:rPr lang="en-US" dirty="0"/>
              <a:t>that HE wants to do is </a:t>
            </a:r>
            <a:r>
              <a:rPr lang="en-US" b="1" dirty="0"/>
              <a:t>TALK</a:t>
            </a:r>
            <a:r>
              <a:rPr lang="en-US" dirty="0"/>
              <a:t> about his </a:t>
            </a:r>
            <a:r>
              <a:rPr lang="en-US" b="1" dirty="0"/>
              <a:t>feelings</a:t>
            </a:r>
            <a:r>
              <a:rPr lang="en-US" dirty="0"/>
              <a:t>. In fact, talking about his feelings would feel like torture.</a:t>
            </a:r>
          </a:p>
          <a:p>
            <a:r>
              <a:rPr lang="en-US" dirty="0"/>
              <a:t>Often, when upset or stressed, HE will withdraw into his “cave” (become quiet and withdrawn). A man’s “cave time” is like a tiny vacation: HE reduces stress by forgetting about his problems and focusing on other things like; watching television, reading the newspaper, or playing video games. In reality, </a:t>
            </a:r>
            <a:r>
              <a:rPr lang="en-US" b="1" dirty="0"/>
              <a:t>HIS</a:t>
            </a:r>
            <a:r>
              <a:rPr lang="en-US" dirty="0"/>
              <a:t> subconscious mind is </a:t>
            </a:r>
            <a:r>
              <a:rPr lang="en-US" b="1" dirty="0"/>
              <a:t>processing</a:t>
            </a:r>
            <a:r>
              <a:rPr lang="en-US" dirty="0"/>
              <a:t> and determining a viable COA (Course of Action) to take to resolve the problem, usually by confronting it head on.</a:t>
            </a:r>
          </a:p>
          <a:p>
            <a:r>
              <a:rPr lang="en-US" dirty="0"/>
              <a:t>HE will </a:t>
            </a:r>
            <a:r>
              <a:rPr lang="en-US" b="1" dirty="0"/>
              <a:t>almost always </a:t>
            </a:r>
            <a:r>
              <a:rPr lang="en-US" dirty="0"/>
              <a:t>avoid communication with HER during times of duress. If SHE persists with nurturing questions or criticism, HE will usually withdraw even further, feeling that SHE doesn’t trust him to “take care of business” on his own.</a:t>
            </a:r>
          </a:p>
          <a:p>
            <a:r>
              <a:rPr lang="en-US" dirty="0"/>
              <a:t>If SHE gives him space and lets him process his stress, HE feels understood and respected.</a:t>
            </a:r>
          </a:p>
        </p:txBody>
      </p:sp>
      <p:pic>
        <p:nvPicPr>
          <p:cNvPr id="4" name="Picture 3" descr="Cutout man Isaac with folded arms.">
            <a:extLst>
              <a:ext uri="{FF2B5EF4-FFF2-40B4-BE49-F238E27FC236}">
                <a16:creationId xmlns:a16="http://schemas.microsoft.com/office/drawing/2014/main" id="{4B0B0A82-B2DF-4DEE-8ED8-244489F7C19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424267"/>
            <a:ext cx="1361872" cy="5433734"/>
          </a:xfrm>
          <a:prstGeom prst="rect">
            <a:avLst/>
          </a:prstGeom>
        </p:spPr>
      </p:pic>
      <p:sp>
        <p:nvSpPr>
          <p:cNvPr id="8" name="Lightning Bolt 7">
            <a:extLst>
              <a:ext uri="{FF2B5EF4-FFF2-40B4-BE49-F238E27FC236}">
                <a16:creationId xmlns:a16="http://schemas.microsoft.com/office/drawing/2014/main" id="{3A0F1DB0-5AD7-46EB-AE69-2C80CEC97B97}"/>
              </a:ext>
            </a:extLst>
          </p:cNvPr>
          <p:cNvSpPr/>
          <p:nvPr/>
        </p:nvSpPr>
        <p:spPr>
          <a:xfrm>
            <a:off x="137786" y="676405"/>
            <a:ext cx="413359" cy="638828"/>
          </a:xfrm>
          <a:prstGeom prst="lightningBolt">
            <a:avLst/>
          </a:prstGeom>
          <a:solidFill>
            <a:srgbClr val="FFFF00"/>
          </a:solidFill>
          <a:ln>
            <a:solidFill>
              <a:srgbClr val="FFC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9" name="Lightning Bolt 8">
            <a:extLst>
              <a:ext uri="{FF2B5EF4-FFF2-40B4-BE49-F238E27FC236}">
                <a16:creationId xmlns:a16="http://schemas.microsoft.com/office/drawing/2014/main" id="{0AD9E2AB-A4B4-4651-A13E-ECDE1A74C71E}"/>
              </a:ext>
            </a:extLst>
          </p:cNvPr>
          <p:cNvSpPr/>
          <p:nvPr/>
        </p:nvSpPr>
        <p:spPr>
          <a:xfrm rot="1608612">
            <a:off x="466315" y="617520"/>
            <a:ext cx="413359" cy="638828"/>
          </a:xfrm>
          <a:prstGeom prst="lightningBolt">
            <a:avLst/>
          </a:prstGeom>
          <a:solidFill>
            <a:srgbClr val="FFFF00"/>
          </a:solidFill>
          <a:ln>
            <a:solidFill>
              <a:srgbClr val="FFC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0" name="Lightning Bolt 9">
            <a:extLst>
              <a:ext uri="{FF2B5EF4-FFF2-40B4-BE49-F238E27FC236}">
                <a16:creationId xmlns:a16="http://schemas.microsoft.com/office/drawing/2014/main" id="{FB6119EE-5AE1-4974-8E8D-0CCACC146FAF}"/>
              </a:ext>
            </a:extLst>
          </p:cNvPr>
          <p:cNvSpPr/>
          <p:nvPr/>
        </p:nvSpPr>
        <p:spPr>
          <a:xfrm rot="3285350">
            <a:off x="802787" y="625761"/>
            <a:ext cx="413359" cy="638828"/>
          </a:xfrm>
          <a:prstGeom prst="lightningBolt">
            <a:avLst/>
          </a:prstGeom>
          <a:solidFill>
            <a:srgbClr val="FFFF00"/>
          </a:solidFill>
          <a:ln>
            <a:solidFill>
              <a:srgbClr val="FFC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8675287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Dialogue Matters</a:t>
            </a:r>
          </a:p>
        </p:txBody>
      </p:sp>
      <p:sp>
        <p:nvSpPr>
          <p:cNvPr id="9" name="Speech Bubble: Oval 8">
            <a:extLst>
              <a:ext uri="{FF2B5EF4-FFF2-40B4-BE49-F238E27FC236}">
                <a16:creationId xmlns:a16="http://schemas.microsoft.com/office/drawing/2014/main" id="{8B1C82CF-BC4F-4E2C-A7BD-11392D5374A7}"/>
              </a:ext>
            </a:extLst>
          </p:cNvPr>
          <p:cNvSpPr/>
          <p:nvPr/>
        </p:nvSpPr>
        <p:spPr>
          <a:xfrm>
            <a:off x="4649009" y="1922579"/>
            <a:ext cx="6508518" cy="1993639"/>
          </a:xfrm>
          <a:prstGeom prst="wedgeEllipseCallout">
            <a:avLst>
              <a:gd name="adj1" fmla="val -74711"/>
              <a:gd name="adj2" fmla="val -1804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t>Dialogue can help establish the backstory and reveal important plot details that the reader may not know about yet.</a:t>
            </a:r>
          </a:p>
        </p:txBody>
      </p:sp>
      <p:pic>
        <p:nvPicPr>
          <p:cNvPr id="5" name="Picture 4" descr="Cutout woman Sophie talking with arm out from behind.">
            <a:extLst>
              <a:ext uri="{FF2B5EF4-FFF2-40B4-BE49-F238E27FC236}">
                <a16:creationId xmlns:a16="http://schemas.microsoft.com/office/drawing/2014/main" id="{4E75C1A7-C7F1-4702-99FE-98B5F20655B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91"/>
          <a:stretch/>
        </p:blipFill>
        <p:spPr>
          <a:xfrm>
            <a:off x="-92364" y="1494434"/>
            <a:ext cx="4424219" cy="5363566"/>
          </a:xfrm>
          <a:prstGeom prst="rect">
            <a:avLst/>
          </a:prstGeom>
        </p:spPr>
      </p:pic>
    </p:spTree>
    <p:extLst>
      <p:ext uri="{BB962C8B-B14F-4D97-AF65-F5344CB8AC3E}">
        <p14:creationId xmlns:p14="http://schemas.microsoft.com/office/powerpoint/2010/main" val="16328170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F5287E-3180-4A77-A472-C93FAE45D8BA}"/>
              </a:ext>
            </a:extLst>
          </p:cNvPr>
          <p:cNvSpPr>
            <a:spLocks noGrp="1"/>
          </p:cNvSpPr>
          <p:nvPr>
            <p:ph type="title"/>
          </p:nvPr>
        </p:nvSpPr>
        <p:spPr/>
        <p:txBody>
          <a:bodyPr/>
          <a:lstStyle/>
          <a:p>
            <a:r>
              <a:rPr lang="en-US" dirty="0"/>
              <a:t>SHE </a:t>
            </a:r>
            <a:r>
              <a:rPr lang="en-US" u="sng" dirty="0"/>
              <a:t>COPES WITH STRESS</a:t>
            </a:r>
            <a:r>
              <a:rPr lang="en-US" dirty="0"/>
              <a:t> differently than HE does</a:t>
            </a:r>
          </a:p>
        </p:txBody>
      </p:sp>
      <p:sp>
        <p:nvSpPr>
          <p:cNvPr id="3" name="Content Placeholder 2">
            <a:extLst>
              <a:ext uri="{FF2B5EF4-FFF2-40B4-BE49-F238E27FC236}">
                <a16:creationId xmlns:a16="http://schemas.microsoft.com/office/drawing/2014/main" id="{D07F7565-62B6-478C-A742-DA8172835893}"/>
              </a:ext>
            </a:extLst>
          </p:cNvPr>
          <p:cNvSpPr>
            <a:spLocks noGrp="1"/>
          </p:cNvSpPr>
          <p:nvPr>
            <p:ph idx="1"/>
          </p:nvPr>
        </p:nvSpPr>
        <p:spPr>
          <a:xfrm>
            <a:off x="301557" y="1324628"/>
            <a:ext cx="11527277" cy="2329774"/>
          </a:xfrm>
        </p:spPr>
        <p:txBody>
          <a:bodyPr/>
          <a:lstStyle/>
          <a:p>
            <a:r>
              <a:rPr lang="en-US" dirty="0"/>
              <a:t>By using words as tools to explore and express her difficult emotions when </a:t>
            </a:r>
            <a:r>
              <a:rPr lang="en-US" b="1" dirty="0"/>
              <a:t>SHE</a:t>
            </a:r>
            <a:r>
              <a:rPr lang="en-US" dirty="0"/>
              <a:t> is upset, </a:t>
            </a:r>
            <a:r>
              <a:rPr lang="en-US" b="1" dirty="0"/>
              <a:t>SHE</a:t>
            </a:r>
            <a:r>
              <a:rPr lang="en-US" dirty="0"/>
              <a:t> is able to </a:t>
            </a:r>
            <a:r>
              <a:rPr lang="en-US" b="1" dirty="0"/>
              <a:t>process</a:t>
            </a:r>
            <a:r>
              <a:rPr lang="en-US" dirty="0"/>
              <a:t> her negative emotions… and let them go.</a:t>
            </a:r>
          </a:p>
          <a:p>
            <a:r>
              <a:rPr lang="en-US" b="1" dirty="0"/>
              <a:t>SHE</a:t>
            </a:r>
            <a:r>
              <a:rPr lang="en-US" dirty="0"/>
              <a:t> values </a:t>
            </a:r>
            <a:r>
              <a:rPr lang="en-US" b="1" dirty="0"/>
              <a:t>support</a:t>
            </a:r>
            <a:r>
              <a:rPr lang="en-US" dirty="0"/>
              <a:t> and </a:t>
            </a:r>
            <a:r>
              <a:rPr lang="en-US" b="1" dirty="0"/>
              <a:t>nurture</a:t>
            </a:r>
            <a:r>
              <a:rPr lang="en-US" dirty="0"/>
              <a:t>, and is most fulfilled by sharing, cooperation, and community because this builds or strengthens relationships.</a:t>
            </a:r>
          </a:p>
          <a:p>
            <a:r>
              <a:rPr lang="en-US" dirty="0"/>
              <a:t>When </a:t>
            </a:r>
            <a:r>
              <a:rPr lang="en-US" b="1" dirty="0"/>
              <a:t>HE</a:t>
            </a:r>
            <a:r>
              <a:rPr lang="en-US" dirty="0"/>
              <a:t> shows interest in </a:t>
            </a:r>
            <a:r>
              <a:rPr lang="en-US" b="1" dirty="0"/>
              <a:t>HER</a:t>
            </a:r>
            <a:r>
              <a:rPr lang="en-US" dirty="0"/>
              <a:t> by asking caring questions or expressing heartfelt concerns, </a:t>
            </a:r>
            <a:r>
              <a:rPr lang="en-US" b="1" dirty="0"/>
              <a:t>SHE</a:t>
            </a:r>
            <a:r>
              <a:rPr lang="en-US" dirty="0"/>
              <a:t> feels loved and cared for because </a:t>
            </a:r>
            <a:r>
              <a:rPr lang="en-US" b="1" dirty="0"/>
              <a:t>HE</a:t>
            </a:r>
            <a:r>
              <a:rPr lang="en-US" dirty="0"/>
              <a:t> is fulfilling her first primary love need.</a:t>
            </a:r>
          </a:p>
        </p:txBody>
      </p:sp>
      <p:pic>
        <p:nvPicPr>
          <p:cNvPr id="4" name="Picture 3" descr="Cutout woman Sophie talking on the phone.">
            <a:extLst>
              <a:ext uri="{FF2B5EF4-FFF2-40B4-BE49-F238E27FC236}">
                <a16:creationId xmlns:a16="http://schemas.microsoft.com/office/drawing/2014/main" id="{33ECED1D-0A8A-4D97-905D-B7365332F84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flipH="1">
            <a:off x="3681922" y="4072111"/>
            <a:ext cx="2067127" cy="2785889"/>
          </a:xfrm>
          <a:prstGeom prst="rect">
            <a:avLst/>
          </a:prstGeom>
        </p:spPr>
      </p:pic>
      <p:pic>
        <p:nvPicPr>
          <p:cNvPr id="6" name="Picture 5" descr="Cutout woman Shelby happy on the phone.">
            <a:extLst>
              <a:ext uri="{FF2B5EF4-FFF2-40B4-BE49-F238E27FC236}">
                <a16:creationId xmlns:a16="http://schemas.microsoft.com/office/drawing/2014/main" id="{9C8659EC-97A0-407A-BCF1-778364E2713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2"/>
          <a:stretch/>
        </p:blipFill>
        <p:spPr>
          <a:xfrm>
            <a:off x="5992237" y="4072109"/>
            <a:ext cx="1859537" cy="2785890"/>
          </a:xfrm>
          <a:prstGeom prst="rect">
            <a:avLst/>
          </a:prstGeom>
        </p:spPr>
      </p:pic>
      <p:pic>
        <p:nvPicPr>
          <p:cNvPr id="7" name="Picture 6" descr="Cutout woman Vicky with hand on forehead.">
            <a:extLst>
              <a:ext uri="{FF2B5EF4-FFF2-40B4-BE49-F238E27FC236}">
                <a16:creationId xmlns:a16="http://schemas.microsoft.com/office/drawing/2014/main" id="{B95ECAD5-2F87-4C79-887C-00B72D71546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52237"/>
          <a:stretch/>
        </p:blipFill>
        <p:spPr>
          <a:xfrm>
            <a:off x="97277" y="4126149"/>
            <a:ext cx="1956496" cy="2731850"/>
          </a:xfrm>
          <a:prstGeom prst="rect">
            <a:avLst/>
          </a:prstGeom>
        </p:spPr>
      </p:pic>
      <p:pic>
        <p:nvPicPr>
          <p:cNvPr id="9" name="Picture 8" descr="Cutout man Isaac with arms folded.">
            <a:extLst>
              <a:ext uri="{FF2B5EF4-FFF2-40B4-BE49-F238E27FC236}">
                <a16:creationId xmlns:a16="http://schemas.microsoft.com/office/drawing/2014/main" id="{EF5B6E2F-5842-4347-9F60-D24BB7D7798F}"/>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b="52733"/>
          <a:stretch/>
        </p:blipFill>
        <p:spPr>
          <a:xfrm>
            <a:off x="9636867" y="3645690"/>
            <a:ext cx="2183223" cy="3212310"/>
          </a:xfrm>
          <a:prstGeom prst="rect">
            <a:avLst/>
          </a:prstGeom>
        </p:spPr>
      </p:pic>
      <p:sp>
        <p:nvSpPr>
          <p:cNvPr id="8" name="Lightning Bolt 7">
            <a:extLst>
              <a:ext uri="{FF2B5EF4-FFF2-40B4-BE49-F238E27FC236}">
                <a16:creationId xmlns:a16="http://schemas.microsoft.com/office/drawing/2014/main" id="{C3A4AE0F-4E19-4A0C-8D71-9D3E36E78F9B}"/>
              </a:ext>
            </a:extLst>
          </p:cNvPr>
          <p:cNvSpPr/>
          <p:nvPr/>
        </p:nvSpPr>
        <p:spPr>
          <a:xfrm rot="20659853">
            <a:off x="272472" y="3743273"/>
            <a:ext cx="413359" cy="638828"/>
          </a:xfrm>
          <a:prstGeom prst="lightningBolt">
            <a:avLst/>
          </a:prstGeom>
          <a:solidFill>
            <a:srgbClr val="FFFF00"/>
          </a:solidFill>
          <a:ln>
            <a:solidFill>
              <a:srgbClr val="FFC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10" name="Lightning Bolt 9">
            <a:extLst>
              <a:ext uri="{FF2B5EF4-FFF2-40B4-BE49-F238E27FC236}">
                <a16:creationId xmlns:a16="http://schemas.microsoft.com/office/drawing/2014/main" id="{0E4AA884-D981-45AE-8E57-C4EB2514AF2B}"/>
              </a:ext>
            </a:extLst>
          </p:cNvPr>
          <p:cNvSpPr/>
          <p:nvPr/>
        </p:nvSpPr>
        <p:spPr>
          <a:xfrm rot="1283056" flipH="1">
            <a:off x="1775438" y="3752694"/>
            <a:ext cx="413359" cy="638828"/>
          </a:xfrm>
          <a:prstGeom prst="lightningBolt">
            <a:avLst/>
          </a:prstGeom>
          <a:solidFill>
            <a:srgbClr val="FFFF00"/>
          </a:solidFill>
          <a:ln>
            <a:solidFill>
              <a:srgbClr val="FFC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1" name="Lightning Bolt 10">
            <a:extLst>
              <a:ext uri="{FF2B5EF4-FFF2-40B4-BE49-F238E27FC236}">
                <a16:creationId xmlns:a16="http://schemas.microsoft.com/office/drawing/2014/main" id="{439951C8-910E-42FF-8830-B54A793E57F3}"/>
              </a:ext>
            </a:extLst>
          </p:cNvPr>
          <p:cNvSpPr/>
          <p:nvPr/>
        </p:nvSpPr>
        <p:spPr>
          <a:xfrm rot="1902963">
            <a:off x="1012130" y="3486453"/>
            <a:ext cx="413359" cy="638828"/>
          </a:xfrm>
          <a:prstGeom prst="lightningBolt">
            <a:avLst/>
          </a:prstGeom>
          <a:solidFill>
            <a:srgbClr val="FFFF00"/>
          </a:solidFill>
          <a:ln>
            <a:solidFill>
              <a:srgbClr val="FFC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Tree>
    <p:extLst>
      <p:ext uri="{BB962C8B-B14F-4D97-AF65-F5344CB8AC3E}">
        <p14:creationId xmlns:p14="http://schemas.microsoft.com/office/powerpoint/2010/main" val="27763136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par>
                          <p:cTn id="8" fill="hold">
                            <p:stCondLst>
                              <p:cond delay="1500"/>
                            </p:stCondLst>
                            <p:childTnLst>
                              <p:par>
                                <p:cTn id="9" presetID="10" presetClass="entr" presetSubtype="0" fill="hold" nodeType="afterEffect">
                                  <p:stCondLst>
                                    <p:cond delay="50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SHE tends to hint. HE tends to speak with directness.</a:t>
            </a:r>
          </a:p>
        </p:txBody>
      </p:sp>
      <p:pic>
        <p:nvPicPr>
          <p:cNvPr id="7" name="Picture 6" descr="Cutout woman Shelby in shock with hand on chest.">
            <a:extLst>
              <a:ext uri="{FF2B5EF4-FFF2-40B4-BE49-F238E27FC236}">
                <a16:creationId xmlns:a16="http://schemas.microsoft.com/office/drawing/2014/main" id="{49DD9D45-5FAB-48F9-8546-CCB04373032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6335" y="1616251"/>
            <a:ext cx="1331758" cy="5241750"/>
          </a:xfrm>
          <a:prstGeom prst="rect">
            <a:avLst/>
          </a:prstGeom>
        </p:spPr>
      </p:pic>
      <p:pic>
        <p:nvPicPr>
          <p:cNvPr id="8" name="Picture 7" descr="Cutout man Isaac talking on the phone.">
            <a:extLst>
              <a:ext uri="{FF2B5EF4-FFF2-40B4-BE49-F238E27FC236}">
                <a16:creationId xmlns:a16="http://schemas.microsoft.com/office/drawing/2014/main" id="{8200ADCE-4820-4B0F-BE78-E3D5AA9091E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56120" y="1433158"/>
            <a:ext cx="2034412" cy="5436324"/>
          </a:xfrm>
          <a:prstGeom prst="rect">
            <a:avLst/>
          </a:prstGeom>
        </p:spPr>
      </p:pic>
      <p:sp>
        <p:nvSpPr>
          <p:cNvPr id="11" name="Speech Bubble: Rectangle 10">
            <a:extLst>
              <a:ext uri="{FF2B5EF4-FFF2-40B4-BE49-F238E27FC236}">
                <a16:creationId xmlns:a16="http://schemas.microsoft.com/office/drawing/2014/main" id="{2D0F9EEB-CDE7-49BA-B70F-F3EC1D7CE714}"/>
              </a:ext>
            </a:extLst>
          </p:cNvPr>
          <p:cNvSpPr/>
          <p:nvPr/>
        </p:nvSpPr>
        <p:spPr>
          <a:xfrm>
            <a:off x="8833513" y="1777094"/>
            <a:ext cx="1673159" cy="465468"/>
          </a:xfrm>
          <a:prstGeom prst="wedgeRectCallout">
            <a:avLst>
              <a:gd name="adj1" fmla="val 64584"/>
              <a:gd name="adj2" fmla="val 1841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It’s cold.</a:t>
            </a:r>
          </a:p>
        </p:txBody>
      </p:sp>
      <p:sp>
        <p:nvSpPr>
          <p:cNvPr id="13" name="Speech Bubble: Rectangle 12">
            <a:extLst>
              <a:ext uri="{FF2B5EF4-FFF2-40B4-BE49-F238E27FC236}">
                <a16:creationId xmlns:a16="http://schemas.microsoft.com/office/drawing/2014/main" id="{38492FFE-8DB4-4BBE-A79B-3AFD70BE3167}"/>
              </a:ext>
            </a:extLst>
          </p:cNvPr>
          <p:cNvSpPr/>
          <p:nvPr/>
        </p:nvSpPr>
        <p:spPr>
          <a:xfrm>
            <a:off x="8219381" y="2745494"/>
            <a:ext cx="1673159" cy="465468"/>
          </a:xfrm>
          <a:prstGeom prst="wedgeRectCallout">
            <a:avLst>
              <a:gd name="adj1" fmla="val 66898"/>
              <a:gd name="adj2" fmla="val -500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I’m hungry.</a:t>
            </a:r>
          </a:p>
        </p:txBody>
      </p:sp>
      <p:sp>
        <p:nvSpPr>
          <p:cNvPr id="15" name="Speech Bubble: Rectangle 14">
            <a:extLst>
              <a:ext uri="{FF2B5EF4-FFF2-40B4-BE49-F238E27FC236}">
                <a16:creationId xmlns:a16="http://schemas.microsoft.com/office/drawing/2014/main" id="{3422B963-5CC2-481D-964F-B190E084F0B9}"/>
              </a:ext>
            </a:extLst>
          </p:cNvPr>
          <p:cNvSpPr/>
          <p:nvPr/>
        </p:nvSpPr>
        <p:spPr>
          <a:xfrm>
            <a:off x="8555166" y="3839200"/>
            <a:ext cx="1673159" cy="465468"/>
          </a:xfrm>
          <a:prstGeom prst="wedgeRectCallout">
            <a:avLst>
              <a:gd name="adj1" fmla="val 57914"/>
              <a:gd name="adj2" fmla="val -4199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Turn that off.</a:t>
            </a:r>
          </a:p>
        </p:txBody>
      </p:sp>
      <p:sp>
        <p:nvSpPr>
          <p:cNvPr id="3" name="TextBox 2">
            <a:extLst>
              <a:ext uri="{FF2B5EF4-FFF2-40B4-BE49-F238E27FC236}">
                <a16:creationId xmlns:a16="http://schemas.microsoft.com/office/drawing/2014/main" id="{6C8B27FB-47B8-4279-8E75-E02E67396003}"/>
              </a:ext>
            </a:extLst>
          </p:cNvPr>
          <p:cNvSpPr txBox="1"/>
          <p:nvPr/>
        </p:nvSpPr>
        <p:spPr>
          <a:xfrm>
            <a:off x="2188723" y="4964618"/>
            <a:ext cx="8039601" cy="1754326"/>
          </a:xfrm>
          <a:prstGeom prst="rect">
            <a:avLst/>
          </a:prstGeom>
          <a:noFill/>
        </p:spPr>
        <p:txBody>
          <a:bodyPr wrap="square" rtlCol="0">
            <a:spAutoFit/>
          </a:bodyPr>
          <a:lstStyle/>
          <a:p>
            <a:r>
              <a:rPr lang="en-US" dirty="0"/>
              <a:t>SHE tends to seek </a:t>
            </a:r>
            <a:r>
              <a:rPr lang="en-US" b="1" dirty="0"/>
              <a:t>group consensus</a:t>
            </a:r>
            <a:r>
              <a:rPr lang="en-US" dirty="0"/>
              <a:t>. </a:t>
            </a:r>
          </a:p>
          <a:p>
            <a:pPr marL="285750" indent="-285750">
              <a:buFont typeface="Arial" panose="020B0604020202020204" pitchFamily="34" charset="0"/>
              <a:buChar char="•"/>
            </a:pPr>
            <a:r>
              <a:rPr lang="en-US" dirty="0"/>
              <a:t>This means SHE often </a:t>
            </a:r>
            <a:r>
              <a:rPr lang="en-US" b="1" i="1" dirty="0"/>
              <a:t>drops hints </a:t>
            </a:r>
            <a:r>
              <a:rPr lang="en-US" dirty="0"/>
              <a:t>hoping someone else may interject and validate her observations.</a:t>
            </a:r>
          </a:p>
          <a:p>
            <a:endParaRPr lang="en-US" dirty="0"/>
          </a:p>
          <a:p>
            <a:r>
              <a:rPr lang="en-US" dirty="0"/>
              <a:t>HE tends to make </a:t>
            </a:r>
            <a:r>
              <a:rPr lang="en-US" b="1" dirty="0"/>
              <a:t>individual choices</a:t>
            </a:r>
            <a:r>
              <a:rPr lang="en-US" dirty="0"/>
              <a:t>. </a:t>
            </a:r>
          </a:p>
          <a:p>
            <a:pPr marL="285750" indent="-285750">
              <a:buFont typeface="Arial" panose="020B0604020202020204" pitchFamily="34" charset="0"/>
              <a:buChar char="•"/>
            </a:pPr>
            <a:r>
              <a:rPr lang="en-US" dirty="0"/>
              <a:t>This means HE is often </a:t>
            </a:r>
            <a:r>
              <a:rPr lang="en-US" b="1" i="1" dirty="0"/>
              <a:t>very direct </a:t>
            </a:r>
            <a:r>
              <a:rPr lang="en-US" dirty="0"/>
              <a:t>in his individual observations.</a:t>
            </a:r>
          </a:p>
        </p:txBody>
      </p:sp>
      <p:sp>
        <p:nvSpPr>
          <p:cNvPr id="4" name="Speech Bubble: Oval 3">
            <a:extLst>
              <a:ext uri="{FF2B5EF4-FFF2-40B4-BE49-F238E27FC236}">
                <a16:creationId xmlns:a16="http://schemas.microsoft.com/office/drawing/2014/main" id="{B7B92AB8-620D-4579-91A7-9B72350D0A0B}"/>
              </a:ext>
            </a:extLst>
          </p:cNvPr>
          <p:cNvSpPr/>
          <p:nvPr/>
        </p:nvSpPr>
        <p:spPr>
          <a:xfrm>
            <a:off x="2893513" y="1616251"/>
            <a:ext cx="4897676" cy="815749"/>
          </a:xfrm>
          <a:prstGeom prst="wedgeEllipseCallout">
            <a:avLst>
              <a:gd name="adj1" fmla="val -69261"/>
              <a:gd name="adj2" fmla="val 1348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Does it feel cold in here to you? It feels colder than usual.</a:t>
            </a:r>
          </a:p>
        </p:txBody>
      </p:sp>
      <p:sp>
        <p:nvSpPr>
          <p:cNvPr id="16" name="Speech Bubble: Oval 15">
            <a:extLst>
              <a:ext uri="{FF2B5EF4-FFF2-40B4-BE49-F238E27FC236}">
                <a16:creationId xmlns:a16="http://schemas.microsoft.com/office/drawing/2014/main" id="{B247BFBA-3163-4909-B97B-573EEA07599E}"/>
              </a:ext>
            </a:extLst>
          </p:cNvPr>
          <p:cNvSpPr/>
          <p:nvPr/>
        </p:nvSpPr>
        <p:spPr>
          <a:xfrm>
            <a:off x="2299459" y="2570354"/>
            <a:ext cx="5731497" cy="815749"/>
          </a:xfrm>
          <a:prstGeom prst="wedgeEllipseCallout">
            <a:avLst>
              <a:gd name="adj1" fmla="val -55682"/>
              <a:gd name="adj2" fmla="val -4486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Do you like Mexican or Chinese food? Maybe pizza?</a:t>
            </a:r>
          </a:p>
        </p:txBody>
      </p:sp>
      <p:sp>
        <p:nvSpPr>
          <p:cNvPr id="17" name="Speech Bubble: Oval 16">
            <a:extLst>
              <a:ext uri="{FF2B5EF4-FFF2-40B4-BE49-F238E27FC236}">
                <a16:creationId xmlns:a16="http://schemas.microsoft.com/office/drawing/2014/main" id="{0FABEB77-3DED-4631-A52C-24EBD0AA7537}"/>
              </a:ext>
            </a:extLst>
          </p:cNvPr>
          <p:cNvSpPr/>
          <p:nvPr/>
        </p:nvSpPr>
        <p:spPr>
          <a:xfrm>
            <a:off x="2434223" y="3498927"/>
            <a:ext cx="6033371" cy="1284367"/>
          </a:xfrm>
          <a:prstGeom prst="wedgeEllipseCallout">
            <a:avLst>
              <a:gd name="adj1" fmla="val -56654"/>
              <a:gd name="adj2" fmla="val -4486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What is that you’re watching? Is that something you should be watching do you think? Isn’t there something else?</a:t>
            </a:r>
          </a:p>
        </p:txBody>
      </p:sp>
    </p:spTree>
    <p:extLst>
      <p:ext uri="{BB962C8B-B14F-4D97-AF65-F5344CB8AC3E}">
        <p14:creationId xmlns:p14="http://schemas.microsoft.com/office/powerpoint/2010/main" val="2941514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75F96E-2F7C-4526-BF3D-51EC3CF2363F}"/>
              </a:ext>
            </a:extLst>
          </p:cNvPr>
          <p:cNvSpPr>
            <a:spLocks noGrp="1"/>
          </p:cNvSpPr>
          <p:nvPr>
            <p:ph type="title"/>
          </p:nvPr>
        </p:nvSpPr>
        <p:spPr/>
        <p:txBody>
          <a:bodyPr/>
          <a:lstStyle/>
          <a:p>
            <a:r>
              <a:rPr lang="en-US" dirty="0"/>
              <a:t>SHE uses a </a:t>
            </a:r>
            <a:r>
              <a:rPr lang="en-US" sz="6000" dirty="0"/>
              <a:t>LOT</a:t>
            </a:r>
            <a:r>
              <a:rPr lang="en-US" dirty="0"/>
              <a:t> more words per day than HE does</a:t>
            </a:r>
          </a:p>
        </p:txBody>
      </p:sp>
      <p:sp>
        <p:nvSpPr>
          <p:cNvPr id="3" name="Content Placeholder 2">
            <a:extLst>
              <a:ext uri="{FF2B5EF4-FFF2-40B4-BE49-F238E27FC236}">
                <a16:creationId xmlns:a16="http://schemas.microsoft.com/office/drawing/2014/main" id="{19107776-C792-4660-9744-0E573605F996}"/>
              </a:ext>
            </a:extLst>
          </p:cNvPr>
          <p:cNvSpPr>
            <a:spLocks noGrp="1"/>
          </p:cNvSpPr>
          <p:nvPr>
            <p:ph idx="1"/>
          </p:nvPr>
        </p:nvSpPr>
        <p:spPr>
          <a:xfrm>
            <a:off x="4653280" y="1600200"/>
            <a:ext cx="6433820" cy="4572000"/>
          </a:xfrm>
        </p:spPr>
        <p:txBody>
          <a:bodyPr>
            <a:normAutofit/>
          </a:bodyPr>
          <a:lstStyle/>
          <a:p>
            <a:r>
              <a:rPr lang="en-US" dirty="0"/>
              <a:t>Turns out </a:t>
            </a:r>
            <a:r>
              <a:rPr lang="en-US" b="1" dirty="0"/>
              <a:t>women do talk more than men</a:t>
            </a:r>
            <a:r>
              <a:rPr lang="en-US" dirty="0"/>
              <a:t>, but only a few thousand words per day on average. (4/5/2007 University of Texas at Austin)</a:t>
            </a:r>
          </a:p>
          <a:p>
            <a:r>
              <a:rPr lang="en-US" dirty="0"/>
              <a:t>Research has shown that </a:t>
            </a:r>
            <a:r>
              <a:rPr lang="en-US" b="1" dirty="0"/>
              <a:t>women talk almost three times as much as men</a:t>
            </a:r>
            <a:r>
              <a:rPr lang="en-US" dirty="0"/>
              <a:t>. In addition, women generally speak more quickly and devote more brainpower to speaking. (2/20/2013 Science World Report)</a:t>
            </a:r>
          </a:p>
          <a:p>
            <a:r>
              <a:rPr lang="en-US" dirty="0"/>
              <a:t>Previous research by Louann Brizendine at the University of California found that women speak an average of </a:t>
            </a:r>
            <a:r>
              <a:rPr lang="en-US" b="1" dirty="0"/>
              <a:t>20,000</a:t>
            </a:r>
            <a:r>
              <a:rPr lang="en-US" dirty="0"/>
              <a:t> words daily compared to only </a:t>
            </a:r>
            <a:r>
              <a:rPr lang="en-US" b="1" dirty="0"/>
              <a:t>7,000</a:t>
            </a:r>
            <a:r>
              <a:rPr lang="en-US" dirty="0"/>
              <a:t> words for men. This means that on average, women talk </a:t>
            </a:r>
            <a:r>
              <a:rPr lang="en-US" b="1" dirty="0"/>
              <a:t>nearly three times as much as men</a:t>
            </a:r>
            <a:r>
              <a:rPr lang="en-US" dirty="0"/>
              <a:t>. (2/22/2013 U Penn)</a:t>
            </a:r>
          </a:p>
        </p:txBody>
      </p:sp>
      <p:pic>
        <p:nvPicPr>
          <p:cNvPr id="9" name="Picture 8">
            <a:extLst>
              <a:ext uri="{FF2B5EF4-FFF2-40B4-BE49-F238E27FC236}">
                <a16:creationId xmlns:a16="http://schemas.microsoft.com/office/drawing/2014/main" id="{03A424FF-1C52-4531-8E00-BED0B3092E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1442" y="1357821"/>
            <a:ext cx="3475336" cy="5154739"/>
          </a:xfrm>
          <a:prstGeom prst="rect">
            <a:avLst/>
          </a:prstGeom>
          <a:ln>
            <a:solidFill>
              <a:schemeClr val="tx1"/>
            </a:solidFill>
          </a:ln>
        </p:spPr>
      </p:pic>
    </p:spTree>
    <p:extLst>
      <p:ext uri="{BB962C8B-B14F-4D97-AF65-F5344CB8AC3E}">
        <p14:creationId xmlns:p14="http://schemas.microsoft.com/office/powerpoint/2010/main" val="17195262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FB11FA-12A4-4712-A4E6-A4423019D4D1}"/>
              </a:ext>
            </a:extLst>
          </p:cNvPr>
          <p:cNvSpPr>
            <a:spLocks noGrp="1"/>
          </p:cNvSpPr>
          <p:nvPr>
            <p:ph type="title"/>
          </p:nvPr>
        </p:nvSpPr>
        <p:spPr/>
        <p:txBody>
          <a:bodyPr/>
          <a:lstStyle/>
          <a:p>
            <a:r>
              <a:rPr lang="en-US" dirty="0"/>
              <a:t>Sometimes HE doesn’t speak at all</a:t>
            </a:r>
          </a:p>
        </p:txBody>
      </p:sp>
      <p:sp>
        <p:nvSpPr>
          <p:cNvPr id="3" name="Content Placeholder 2">
            <a:extLst>
              <a:ext uri="{FF2B5EF4-FFF2-40B4-BE49-F238E27FC236}">
                <a16:creationId xmlns:a16="http://schemas.microsoft.com/office/drawing/2014/main" id="{09177BA8-8209-4076-A51E-ECDD893B6F1D}"/>
              </a:ext>
            </a:extLst>
          </p:cNvPr>
          <p:cNvSpPr>
            <a:spLocks noGrp="1"/>
          </p:cNvSpPr>
          <p:nvPr>
            <p:ph idx="1"/>
          </p:nvPr>
        </p:nvSpPr>
        <p:spPr>
          <a:xfrm>
            <a:off x="1104900" y="1600200"/>
            <a:ext cx="5237468" cy="4572000"/>
          </a:xfrm>
        </p:spPr>
        <p:txBody>
          <a:bodyPr>
            <a:normAutofit/>
          </a:bodyPr>
          <a:lstStyle/>
          <a:p>
            <a:r>
              <a:rPr lang="en-US" dirty="0"/>
              <a:t>Men tend to use </a:t>
            </a:r>
            <a:r>
              <a:rPr lang="en-US" b="1" i="1" dirty="0"/>
              <a:t>far fewer words </a:t>
            </a:r>
            <a:r>
              <a:rPr lang="en-US" dirty="0"/>
              <a:t>than women on a daily basis</a:t>
            </a:r>
          </a:p>
          <a:p>
            <a:r>
              <a:rPr lang="en-US" dirty="0"/>
              <a:t>According to various studies, men speak anywhere from </a:t>
            </a:r>
            <a:r>
              <a:rPr lang="en-US" b="1" dirty="0"/>
              <a:t>2,000 </a:t>
            </a:r>
            <a:r>
              <a:rPr lang="en-US" dirty="0"/>
              <a:t>to</a:t>
            </a:r>
            <a:r>
              <a:rPr lang="en-US" b="1" dirty="0"/>
              <a:t> 8,000 </a:t>
            </a:r>
            <a:r>
              <a:rPr lang="en-US" dirty="0"/>
              <a:t>to</a:t>
            </a:r>
            <a:r>
              <a:rPr lang="en-US" b="1" dirty="0"/>
              <a:t> 13,000 </a:t>
            </a:r>
            <a:r>
              <a:rPr lang="en-US" b="1" i="1" dirty="0"/>
              <a:t>fewer</a:t>
            </a:r>
            <a:r>
              <a:rPr lang="en-US" dirty="0"/>
              <a:t> words </a:t>
            </a:r>
            <a:r>
              <a:rPr lang="en-US" b="1" i="1" dirty="0"/>
              <a:t>per day </a:t>
            </a:r>
            <a:r>
              <a:rPr lang="en-US" dirty="0"/>
              <a:t>than women!</a:t>
            </a:r>
          </a:p>
          <a:p>
            <a:r>
              <a:rPr lang="en-US" dirty="0"/>
              <a:t>Men tend to stick to the minimum required facts and/or explain events in </a:t>
            </a:r>
            <a:r>
              <a:rPr lang="en-US" b="1" dirty="0"/>
              <a:t>logical</a:t>
            </a:r>
            <a:r>
              <a:rPr lang="en-US" dirty="0"/>
              <a:t> order—when forced to speak at all—and rarely relate events in </a:t>
            </a:r>
            <a:r>
              <a:rPr lang="en-US" b="1" dirty="0"/>
              <a:t>chronological</a:t>
            </a:r>
            <a:r>
              <a:rPr lang="en-US" dirty="0"/>
              <a:t> order.</a:t>
            </a:r>
          </a:p>
          <a:p>
            <a:r>
              <a:rPr lang="en-US" dirty="0"/>
              <a:t>For women, events that bear little relevance to any personal relationship tend to “just happen” to them and are described in a </a:t>
            </a:r>
            <a:r>
              <a:rPr lang="en-US" b="1" dirty="0"/>
              <a:t>chronological</a:t>
            </a:r>
            <a:r>
              <a:rPr lang="en-US" dirty="0"/>
              <a:t> and </a:t>
            </a:r>
            <a:r>
              <a:rPr lang="en-US" b="1" dirty="0"/>
              <a:t>linear</a:t>
            </a:r>
            <a:r>
              <a:rPr lang="en-US" dirty="0"/>
              <a:t> fashion.</a:t>
            </a:r>
          </a:p>
          <a:p>
            <a:endParaRPr lang="en-US" dirty="0"/>
          </a:p>
        </p:txBody>
      </p:sp>
      <p:grpSp>
        <p:nvGrpSpPr>
          <p:cNvPr id="4" name="Group 3">
            <a:extLst>
              <a:ext uri="{FF2B5EF4-FFF2-40B4-BE49-F238E27FC236}">
                <a16:creationId xmlns:a16="http://schemas.microsoft.com/office/drawing/2014/main" id="{6A4C1DED-097C-42F7-AE08-5C5E26BBEAF2}"/>
              </a:ext>
            </a:extLst>
          </p:cNvPr>
          <p:cNvGrpSpPr/>
          <p:nvPr/>
        </p:nvGrpSpPr>
        <p:grpSpPr>
          <a:xfrm>
            <a:off x="6515043" y="2693348"/>
            <a:ext cx="1730023" cy="1532243"/>
            <a:chOff x="6281575" y="2693348"/>
            <a:chExt cx="1730023" cy="1532243"/>
          </a:xfrm>
        </p:grpSpPr>
        <p:pic>
          <p:nvPicPr>
            <p:cNvPr id="20" name="Picture 19" descr="Cutout man Isaac with hand out to shake.">
              <a:extLst>
                <a:ext uri="{FF2B5EF4-FFF2-40B4-BE49-F238E27FC236}">
                  <a16:creationId xmlns:a16="http://schemas.microsoft.com/office/drawing/2014/main" id="{38D4BCCD-74AE-4580-9E27-9AD4C5EAB82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81575" y="2693348"/>
              <a:ext cx="654772" cy="1532243"/>
            </a:xfrm>
            <a:prstGeom prst="rect">
              <a:avLst/>
            </a:prstGeom>
          </p:spPr>
        </p:pic>
        <p:pic>
          <p:nvPicPr>
            <p:cNvPr id="35" name="Picture 34" descr="Cutout man Isaac with arms folded.">
              <a:extLst>
                <a:ext uri="{FF2B5EF4-FFF2-40B4-BE49-F238E27FC236}">
                  <a16:creationId xmlns:a16="http://schemas.microsoft.com/office/drawing/2014/main" id="{6CE592C3-1F21-4F76-B2C3-DF325EF8A2B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19365" y="2693348"/>
              <a:ext cx="492233" cy="1532243"/>
            </a:xfrm>
            <a:prstGeom prst="rect">
              <a:avLst/>
            </a:prstGeom>
          </p:spPr>
        </p:pic>
        <p:pic>
          <p:nvPicPr>
            <p:cNvPr id="40" name="Picture 39" descr="Cutout man Isaac with hand out and the other in pocket.">
              <a:extLst>
                <a:ext uri="{FF2B5EF4-FFF2-40B4-BE49-F238E27FC236}">
                  <a16:creationId xmlns:a16="http://schemas.microsoft.com/office/drawing/2014/main" id="{8AF3BB83-AD5D-4999-B360-D877C098C92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85817" y="2693348"/>
              <a:ext cx="544798" cy="1532243"/>
            </a:xfrm>
            <a:prstGeom prst="rect">
              <a:avLst/>
            </a:prstGeom>
          </p:spPr>
        </p:pic>
      </p:grpSp>
      <p:grpSp>
        <p:nvGrpSpPr>
          <p:cNvPr id="55" name="Group 54">
            <a:extLst>
              <a:ext uri="{FF2B5EF4-FFF2-40B4-BE49-F238E27FC236}">
                <a16:creationId xmlns:a16="http://schemas.microsoft.com/office/drawing/2014/main" id="{A003FE48-AB6D-46D9-9FBA-59547B33FFB2}"/>
              </a:ext>
            </a:extLst>
          </p:cNvPr>
          <p:cNvGrpSpPr/>
          <p:nvPr/>
        </p:nvGrpSpPr>
        <p:grpSpPr>
          <a:xfrm>
            <a:off x="8732694" y="1818967"/>
            <a:ext cx="2660110" cy="4888133"/>
            <a:chOff x="8732693" y="798277"/>
            <a:chExt cx="3215567" cy="5908824"/>
          </a:xfrm>
        </p:grpSpPr>
        <p:pic>
          <p:nvPicPr>
            <p:cNvPr id="13" name="Picture 12" descr="Cutout woman Sophie fist pump and smiling.">
              <a:extLst>
                <a:ext uri="{FF2B5EF4-FFF2-40B4-BE49-F238E27FC236}">
                  <a16:creationId xmlns:a16="http://schemas.microsoft.com/office/drawing/2014/main" id="{CFEA443A-68BC-4A64-B6C7-7CDD9FAFC4E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193933" y="802724"/>
              <a:ext cx="610106" cy="1762037"/>
            </a:xfrm>
            <a:prstGeom prst="rect">
              <a:avLst/>
            </a:prstGeom>
          </p:spPr>
        </p:pic>
        <p:pic>
          <p:nvPicPr>
            <p:cNvPr id="14" name="Picture 13" descr="Cutout woman Shelby talking on the phone.">
              <a:extLst>
                <a:ext uri="{FF2B5EF4-FFF2-40B4-BE49-F238E27FC236}">
                  <a16:creationId xmlns:a16="http://schemas.microsoft.com/office/drawing/2014/main" id="{B431034B-17C9-40C2-A8E7-CC50B205CC2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807806" y="2819737"/>
              <a:ext cx="502288" cy="1773565"/>
            </a:xfrm>
            <a:prstGeom prst="rect">
              <a:avLst/>
            </a:prstGeom>
          </p:spPr>
        </p:pic>
        <p:pic>
          <p:nvPicPr>
            <p:cNvPr id="16" name="Picture 15" descr="Cutout woman Courtney with folded arms.">
              <a:extLst>
                <a:ext uri="{FF2B5EF4-FFF2-40B4-BE49-F238E27FC236}">
                  <a16:creationId xmlns:a16="http://schemas.microsoft.com/office/drawing/2014/main" id="{BF9DD2C5-86E7-4041-84FA-52D06798159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723824" y="4828816"/>
              <a:ext cx="437029" cy="1872984"/>
            </a:xfrm>
            <a:prstGeom prst="rect">
              <a:avLst/>
            </a:prstGeom>
          </p:spPr>
        </p:pic>
        <p:pic>
          <p:nvPicPr>
            <p:cNvPr id="18" name="Picture 17" descr="Cutout woman Sophie talking with back turned.">
              <a:extLst>
                <a:ext uri="{FF2B5EF4-FFF2-40B4-BE49-F238E27FC236}">
                  <a16:creationId xmlns:a16="http://schemas.microsoft.com/office/drawing/2014/main" id="{7B8C28EA-862F-43A4-9A79-5BE39BEE15E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732693" y="807174"/>
              <a:ext cx="488461" cy="1757588"/>
            </a:xfrm>
            <a:prstGeom prst="rect">
              <a:avLst/>
            </a:prstGeom>
          </p:spPr>
        </p:pic>
        <p:pic>
          <p:nvPicPr>
            <p:cNvPr id="19" name="Picture 18" descr="Cutout woman Shelby with hand out to shake.">
              <a:extLst>
                <a:ext uri="{FF2B5EF4-FFF2-40B4-BE49-F238E27FC236}">
                  <a16:creationId xmlns:a16="http://schemas.microsoft.com/office/drawing/2014/main" id="{923CE614-BDBE-4DDB-96DF-463C4B121AA0}"/>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1140870" y="2812657"/>
              <a:ext cx="676186" cy="1773565"/>
            </a:xfrm>
            <a:prstGeom prst="rect">
              <a:avLst/>
            </a:prstGeom>
          </p:spPr>
        </p:pic>
        <p:pic>
          <p:nvPicPr>
            <p:cNvPr id="21" name="Picture 20" descr="Cutout woman Courtney confused with hand scratching head and other hand on hip.">
              <a:extLst>
                <a:ext uri="{FF2B5EF4-FFF2-40B4-BE49-F238E27FC236}">
                  <a16:creationId xmlns:a16="http://schemas.microsoft.com/office/drawing/2014/main" id="{64A6E413-C52E-4E0D-B3F0-910AF9012091}"/>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1195278" y="4828817"/>
              <a:ext cx="752982" cy="1872983"/>
            </a:xfrm>
            <a:prstGeom prst="rect">
              <a:avLst/>
            </a:prstGeom>
          </p:spPr>
        </p:pic>
        <p:pic>
          <p:nvPicPr>
            <p:cNvPr id="23" name="Picture 22" descr="Cutout woman Sophie with hand out to shake.">
              <a:extLst>
                <a:ext uri="{FF2B5EF4-FFF2-40B4-BE49-F238E27FC236}">
                  <a16:creationId xmlns:a16="http://schemas.microsoft.com/office/drawing/2014/main" id="{EE292925-B1BB-4FF7-B398-9599E87DCE7A}"/>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728729" y="802725"/>
              <a:ext cx="510767" cy="1762037"/>
            </a:xfrm>
            <a:prstGeom prst="rect">
              <a:avLst/>
            </a:prstGeom>
          </p:spPr>
        </p:pic>
        <p:pic>
          <p:nvPicPr>
            <p:cNvPr id="24" name="Picture 23" descr="Cutout woman Shelby smiling with hand on hip.">
              <a:extLst>
                <a:ext uri="{FF2B5EF4-FFF2-40B4-BE49-F238E27FC236}">
                  <a16:creationId xmlns:a16="http://schemas.microsoft.com/office/drawing/2014/main" id="{1879CAAE-08EF-4286-B09B-9C0DE2239281}"/>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0290024" y="2828634"/>
              <a:ext cx="578612" cy="1757588"/>
            </a:xfrm>
            <a:prstGeom prst="rect">
              <a:avLst/>
            </a:prstGeom>
          </p:spPr>
        </p:pic>
        <p:pic>
          <p:nvPicPr>
            <p:cNvPr id="26" name="Picture 25" descr="Cutout woman Courtney with hand out to shake.">
              <a:extLst>
                <a:ext uri="{FF2B5EF4-FFF2-40B4-BE49-F238E27FC236}">
                  <a16:creationId xmlns:a16="http://schemas.microsoft.com/office/drawing/2014/main" id="{1DF95AC9-D28C-40BE-9EE5-36B9D4351A9F}"/>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0208363" y="4834117"/>
              <a:ext cx="444716" cy="1872983"/>
            </a:xfrm>
            <a:prstGeom prst="rect">
              <a:avLst/>
            </a:prstGeom>
          </p:spPr>
        </p:pic>
        <p:pic>
          <p:nvPicPr>
            <p:cNvPr id="28" name="Picture 27" descr="Cutout woman Sophie holding papers side view.">
              <a:extLst>
                <a:ext uri="{FF2B5EF4-FFF2-40B4-BE49-F238E27FC236}">
                  <a16:creationId xmlns:a16="http://schemas.microsoft.com/office/drawing/2014/main" id="{FA416C59-B25D-4EAB-9B31-FA4E2A7D89F8}"/>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0715024" y="802725"/>
              <a:ext cx="633267" cy="1762037"/>
            </a:xfrm>
            <a:prstGeom prst="rect">
              <a:avLst/>
            </a:prstGeom>
          </p:spPr>
        </p:pic>
        <p:pic>
          <p:nvPicPr>
            <p:cNvPr id="29" name="Picture 28" descr="Cutout woman Shelby in shock with hand on chest.">
              <a:extLst>
                <a:ext uri="{FF2B5EF4-FFF2-40B4-BE49-F238E27FC236}">
                  <a16:creationId xmlns:a16="http://schemas.microsoft.com/office/drawing/2014/main" id="{21CDE319-136F-4E77-8C26-E95F3BF1352F}"/>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9260874" y="2828634"/>
              <a:ext cx="448345" cy="1764668"/>
            </a:xfrm>
            <a:prstGeom prst="rect">
              <a:avLst/>
            </a:prstGeom>
          </p:spPr>
        </p:pic>
        <p:pic>
          <p:nvPicPr>
            <p:cNvPr id="31" name="Picture 30" descr="Cutout woman Courtney with tablet.">
              <a:extLst>
                <a:ext uri="{FF2B5EF4-FFF2-40B4-BE49-F238E27FC236}">
                  <a16:creationId xmlns:a16="http://schemas.microsoft.com/office/drawing/2014/main" id="{9F61B426-5B04-4A52-8094-5F4E3DD85DC9}"/>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9224780" y="4834117"/>
              <a:ext cx="594673" cy="1872984"/>
            </a:xfrm>
            <a:prstGeom prst="rect">
              <a:avLst/>
            </a:prstGeom>
          </p:spPr>
        </p:pic>
        <p:pic>
          <p:nvPicPr>
            <p:cNvPr id="33" name="Picture 32" descr="Cutout woman Sophie hands at sides.">
              <a:extLst>
                <a:ext uri="{FF2B5EF4-FFF2-40B4-BE49-F238E27FC236}">
                  <a16:creationId xmlns:a16="http://schemas.microsoft.com/office/drawing/2014/main" id="{5964BF8A-BE22-45AB-8586-18322BD7B717}"/>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11322180" y="807174"/>
              <a:ext cx="494876" cy="1757588"/>
            </a:xfrm>
            <a:prstGeom prst="rect">
              <a:avLst/>
            </a:prstGeom>
          </p:spPr>
        </p:pic>
        <p:pic>
          <p:nvPicPr>
            <p:cNvPr id="34" name="Picture 33" descr="Cutout woman Shelby talking with hands out from behind.">
              <a:extLst>
                <a:ext uri="{FF2B5EF4-FFF2-40B4-BE49-F238E27FC236}">
                  <a16:creationId xmlns:a16="http://schemas.microsoft.com/office/drawing/2014/main" id="{554396F0-1664-4588-BD10-98D392BBDD1B}"/>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8799151" y="2824185"/>
              <a:ext cx="723830" cy="1769117"/>
            </a:xfrm>
            <a:prstGeom prst="rect">
              <a:avLst/>
            </a:prstGeom>
          </p:spPr>
        </p:pic>
        <p:pic>
          <p:nvPicPr>
            <p:cNvPr id="36" name="Picture 35" descr="Cutout woman Courtney with hands on hips side view.">
              <a:extLst>
                <a:ext uri="{FF2B5EF4-FFF2-40B4-BE49-F238E27FC236}">
                  <a16:creationId xmlns:a16="http://schemas.microsoft.com/office/drawing/2014/main" id="{A862C5E7-3272-4FF0-B040-073614866A82}"/>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8796907" y="4823521"/>
              <a:ext cx="510922" cy="1883580"/>
            </a:xfrm>
            <a:prstGeom prst="rect">
              <a:avLst/>
            </a:prstGeom>
          </p:spPr>
        </p:pic>
        <p:pic>
          <p:nvPicPr>
            <p:cNvPr id="38" name="Picture 37" descr="Cutout woman Sophie talking with hands out.">
              <a:extLst>
                <a:ext uri="{FF2B5EF4-FFF2-40B4-BE49-F238E27FC236}">
                  <a16:creationId xmlns:a16="http://schemas.microsoft.com/office/drawing/2014/main" id="{8E236D29-5396-4187-8EB7-90C2DA722448}"/>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9041155" y="798277"/>
              <a:ext cx="673995" cy="1766484"/>
            </a:xfrm>
            <a:prstGeom prst="rect">
              <a:avLst/>
            </a:prstGeom>
          </p:spPr>
        </p:pic>
        <p:pic>
          <p:nvPicPr>
            <p:cNvPr id="39" name="Picture 38" descr="Cutout woman Shelby talking with hands out.">
              <a:extLst>
                <a:ext uri="{FF2B5EF4-FFF2-40B4-BE49-F238E27FC236}">
                  <a16:creationId xmlns:a16="http://schemas.microsoft.com/office/drawing/2014/main" id="{1E4FB4C0-1138-4D15-B9F9-2DD4FAEAF17F}"/>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10776509" y="2819737"/>
              <a:ext cx="647776" cy="1773565"/>
            </a:xfrm>
            <a:prstGeom prst="rect">
              <a:avLst/>
            </a:prstGeom>
          </p:spPr>
        </p:pic>
        <p:pic>
          <p:nvPicPr>
            <p:cNvPr id="41" name="Picture 40" descr="Cutout woman Courtney smiling with hand on hip.">
              <a:extLst>
                <a:ext uri="{FF2B5EF4-FFF2-40B4-BE49-F238E27FC236}">
                  <a16:creationId xmlns:a16="http://schemas.microsoft.com/office/drawing/2014/main" id="{DBEFF2F7-0C78-490B-AB85-E45CCC8EAC6A}"/>
                </a:ext>
              </a:extLst>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10699108" y="4834116"/>
              <a:ext cx="640687" cy="1867684"/>
            </a:xfrm>
            <a:prstGeom prst="rect">
              <a:avLst/>
            </a:prstGeom>
          </p:spPr>
        </p:pic>
      </p:grpSp>
      <p:grpSp>
        <p:nvGrpSpPr>
          <p:cNvPr id="48" name="Group 47">
            <a:extLst>
              <a:ext uri="{FF2B5EF4-FFF2-40B4-BE49-F238E27FC236}">
                <a16:creationId xmlns:a16="http://schemas.microsoft.com/office/drawing/2014/main" id="{B128FB9E-C489-4A6B-BF57-73F263F1FC74}"/>
              </a:ext>
            </a:extLst>
          </p:cNvPr>
          <p:cNvGrpSpPr/>
          <p:nvPr/>
        </p:nvGrpSpPr>
        <p:grpSpPr>
          <a:xfrm flipH="1">
            <a:off x="8570076" y="150900"/>
            <a:ext cx="2822728" cy="1498623"/>
            <a:chOff x="183088" y="4340566"/>
            <a:chExt cx="4311124" cy="2288832"/>
          </a:xfrm>
        </p:grpSpPr>
        <p:pic>
          <p:nvPicPr>
            <p:cNvPr id="49" name="Picture 48" descr="Cutout woman Vicky pointing down.">
              <a:extLst>
                <a:ext uri="{FF2B5EF4-FFF2-40B4-BE49-F238E27FC236}">
                  <a16:creationId xmlns:a16="http://schemas.microsoft.com/office/drawing/2014/main" id="{6B9159A8-9619-41FB-85E4-EDDBBEFAA9D0}"/>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183088" y="4340567"/>
              <a:ext cx="874385" cy="2288831"/>
            </a:xfrm>
            <a:prstGeom prst="rect">
              <a:avLst/>
            </a:prstGeom>
          </p:spPr>
        </p:pic>
        <p:pic>
          <p:nvPicPr>
            <p:cNvPr id="50" name="Picture 49" descr="Cutout woman Vicky talking from the back.">
              <a:extLst>
                <a:ext uri="{FF2B5EF4-FFF2-40B4-BE49-F238E27FC236}">
                  <a16:creationId xmlns:a16="http://schemas.microsoft.com/office/drawing/2014/main" id="{4EABDF24-A428-460B-BBB6-ED3F5246CF85}"/>
                </a:ext>
              </a:extLst>
            </p:cNvPr>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3570023" y="4343399"/>
              <a:ext cx="924189" cy="2285999"/>
            </a:xfrm>
            <a:prstGeom prst="rect">
              <a:avLst/>
            </a:prstGeom>
          </p:spPr>
        </p:pic>
        <p:pic>
          <p:nvPicPr>
            <p:cNvPr id="51" name="Picture 50" descr="Cutout woman Vicky with hand on forehead.">
              <a:extLst>
                <a:ext uri="{FF2B5EF4-FFF2-40B4-BE49-F238E27FC236}">
                  <a16:creationId xmlns:a16="http://schemas.microsoft.com/office/drawing/2014/main" id="{04324208-3941-4BAA-AB35-BA229939F245}"/>
                </a:ext>
              </a:extLst>
            </p:cNvPr>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2237665" y="4343399"/>
              <a:ext cx="781977" cy="2285999"/>
            </a:xfrm>
            <a:prstGeom prst="rect">
              <a:avLst/>
            </a:prstGeom>
          </p:spPr>
        </p:pic>
        <p:pic>
          <p:nvPicPr>
            <p:cNvPr id="52" name="Picture 51" descr="Cutout woman Vicky side view with arms out.">
              <a:extLst>
                <a:ext uri="{FF2B5EF4-FFF2-40B4-BE49-F238E27FC236}">
                  <a16:creationId xmlns:a16="http://schemas.microsoft.com/office/drawing/2014/main" id="{6F6AB213-F8B7-4B04-B9C0-A6E8A2CDAE66}"/>
                </a:ext>
              </a:extLst>
            </p:cNvPr>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flipH="1">
              <a:off x="2995553" y="4340567"/>
              <a:ext cx="660459" cy="2288831"/>
            </a:xfrm>
            <a:prstGeom prst="rect">
              <a:avLst/>
            </a:prstGeom>
          </p:spPr>
        </p:pic>
        <p:pic>
          <p:nvPicPr>
            <p:cNvPr id="53" name="Picture 52" descr="Cutout woman Vicky talking with left arm out.">
              <a:extLst>
                <a:ext uri="{FF2B5EF4-FFF2-40B4-BE49-F238E27FC236}">
                  <a16:creationId xmlns:a16="http://schemas.microsoft.com/office/drawing/2014/main" id="{62646A0C-E8D3-4A48-AB6A-DD1B5D7F8E26}"/>
                </a:ext>
              </a:extLst>
            </p:cNvPr>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1635038" y="4340566"/>
              <a:ext cx="651919" cy="2288832"/>
            </a:xfrm>
            <a:prstGeom prst="rect">
              <a:avLst/>
            </a:prstGeom>
          </p:spPr>
        </p:pic>
        <p:pic>
          <p:nvPicPr>
            <p:cNvPr id="54" name="Picture 53" descr="Cutout woman Vicky upset with arms out.">
              <a:extLst>
                <a:ext uri="{FF2B5EF4-FFF2-40B4-BE49-F238E27FC236}">
                  <a16:creationId xmlns:a16="http://schemas.microsoft.com/office/drawing/2014/main" id="{86AA15B0-CCC0-4B68-AEFB-CA51E65987CB}"/>
                </a:ext>
              </a:extLst>
            </p:cNvPr>
            <p:cNvPicPr>
              <a:picLocks noChangeAspect="1"/>
            </p:cNvPicPr>
            <p:nvPr/>
          </p:nvPicPr>
          <p:blipFill>
            <a:blip r:embed="rId29" cstate="print">
              <a:extLst>
                <a:ext uri="{28A0092B-C50C-407E-A947-70E740481C1C}">
                  <a14:useLocalDpi xmlns:a14="http://schemas.microsoft.com/office/drawing/2010/main" val="0"/>
                </a:ext>
              </a:extLst>
            </a:blip>
            <a:stretch>
              <a:fillRect/>
            </a:stretch>
          </p:blipFill>
          <p:spPr>
            <a:xfrm>
              <a:off x="897971" y="4340567"/>
              <a:ext cx="904088" cy="2288831"/>
            </a:xfrm>
            <a:prstGeom prst="rect">
              <a:avLst/>
            </a:prstGeom>
          </p:spPr>
        </p:pic>
      </p:grpSp>
    </p:spTree>
    <p:extLst>
      <p:ext uri="{BB962C8B-B14F-4D97-AF65-F5344CB8AC3E}">
        <p14:creationId xmlns:p14="http://schemas.microsoft.com/office/powerpoint/2010/main" val="37479419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2A6E92-A7C1-4F35-9F41-8E8638963B4D}"/>
              </a:ext>
            </a:extLst>
          </p:cNvPr>
          <p:cNvSpPr>
            <a:spLocks noGrp="1"/>
          </p:cNvSpPr>
          <p:nvPr>
            <p:ph type="title"/>
          </p:nvPr>
        </p:nvSpPr>
        <p:spPr/>
        <p:txBody>
          <a:bodyPr/>
          <a:lstStyle/>
          <a:p>
            <a:pPr algn="ctr"/>
            <a:r>
              <a:rPr lang="en-US" dirty="0"/>
              <a:t>Generally Speaking, Women Like to Socialize and Men Do Not</a:t>
            </a:r>
          </a:p>
        </p:txBody>
      </p:sp>
      <p:pic>
        <p:nvPicPr>
          <p:cNvPr id="5" name="Picture 4">
            <a:extLst>
              <a:ext uri="{FF2B5EF4-FFF2-40B4-BE49-F238E27FC236}">
                <a16:creationId xmlns:a16="http://schemas.microsoft.com/office/drawing/2014/main" id="{926570E0-E614-4922-AE96-35328038A16D}"/>
              </a:ext>
            </a:extLst>
          </p:cNvPr>
          <p:cNvPicPr>
            <a:picLocks noChangeAspect="1"/>
          </p:cNvPicPr>
          <p:nvPr/>
        </p:nvPicPr>
        <p:blipFill>
          <a:blip r:embed="rId3"/>
          <a:stretch>
            <a:fillRect/>
          </a:stretch>
        </p:blipFill>
        <p:spPr>
          <a:xfrm>
            <a:off x="2219194" y="1386351"/>
            <a:ext cx="7753611" cy="5387346"/>
          </a:xfrm>
          <a:prstGeom prst="rect">
            <a:avLst/>
          </a:prstGeom>
        </p:spPr>
      </p:pic>
    </p:spTree>
    <p:extLst>
      <p:ext uri="{BB962C8B-B14F-4D97-AF65-F5344CB8AC3E}">
        <p14:creationId xmlns:p14="http://schemas.microsoft.com/office/powerpoint/2010/main" val="5180613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68EA41-B75D-40B9-B62E-553D337733E7}"/>
              </a:ext>
            </a:extLst>
          </p:cNvPr>
          <p:cNvSpPr>
            <a:spLocks noGrp="1"/>
          </p:cNvSpPr>
          <p:nvPr>
            <p:ph type="ctrTitle"/>
          </p:nvPr>
        </p:nvSpPr>
        <p:spPr/>
        <p:txBody>
          <a:bodyPr/>
          <a:lstStyle/>
          <a:p>
            <a:r>
              <a:rPr lang="en-US" dirty="0"/>
              <a:t>The Flat Tire Example</a:t>
            </a:r>
          </a:p>
        </p:txBody>
      </p:sp>
      <p:sp>
        <p:nvSpPr>
          <p:cNvPr id="3" name="Subtitle 2">
            <a:extLst>
              <a:ext uri="{FF2B5EF4-FFF2-40B4-BE49-F238E27FC236}">
                <a16:creationId xmlns:a16="http://schemas.microsoft.com/office/drawing/2014/main" id="{40AE71B0-9A05-40D9-B1DF-112B3310C21B}"/>
              </a:ext>
            </a:extLst>
          </p:cNvPr>
          <p:cNvSpPr>
            <a:spLocks noGrp="1"/>
          </p:cNvSpPr>
          <p:nvPr>
            <p:ph type="subTitle" idx="1"/>
          </p:nvPr>
        </p:nvSpPr>
        <p:spPr/>
        <p:txBody>
          <a:bodyPr/>
          <a:lstStyle/>
          <a:p>
            <a:r>
              <a:rPr lang="en-US" dirty="0"/>
              <a:t>A lone human being drives a truck down a hill, runs over something sharp, and this is the end result.</a:t>
            </a:r>
          </a:p>
        </p:txBody>
      </p:sp>
      <p:pic>
        <p:nvPicPr>
          <p:cNvPr id="6" name="Picture Placeholder 5">
            <a:extLst>
              <a:ext uri="{FF2B5EF4-FFF2-40B4-BE49-F238E27FC236}">
                <a16:creationId xmlns:a16="http://schemas.microsoft.com/office/drawing/2014/main" id="{EB55D3B6-12D2-421B-9262-36636BA37AE1}"/>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976" b="976"/>
          <a:stretch>
            <a:fillRect/>
          </a:stretch>
        </p:blipFill>
        <p:spPr/>
      </p:pic>
    </p:spTree>
    <p:extLst>
      <p:ext uri="{BB962C8B-B14F-4D97-AF65-F5344CB8AC3E}">
        <p14:creationId xmlns:p14="http://schemas.microsoft.com/office/powerpoint/2010/main" val="387483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40C6AF-DF86-4884-B579-88CFC4B33C1E}"/>
              </a:ext>
            </a:extLst>
          </p:cNvPr>
          <p:cNvSpPr>
            <a:spLocks noGrp="1"/>
          </p:cNvSpPr>
          <p:nvPr>
            <p:ph type="title"/>
          </p:nvPr>
        </p:nvSpPr>
        <p:spPr/>
        <p:txBody>
          <a:bodyPr/>
          <a:lstStyle/>
          <a:p>
            <a:r>
              <a:rPr lang="en-US" dirty="0"/>
              <a:t>Flat Tire HE SAID</a:t>
            </a:r>
          </a:p>
        </p:txBody>
      </p:sp>
      <p:sp>
        <p:nvSpPr>
          <p:cNvPr id="3" name="Content Placeholder 2">
            <a:extLst>
              <a:ext uri="{FF2B5EF4-FFF2-40B4-BE49-F238E27FC236}">
                <a16:creationId xmlns:a16="http://schemas.microsoft.com/office/drawing/2014/main" id="{BB08AB95-C2B3-4D94-B1A5-5F22C1A9449E}"/>
              </a:ext>
            </a:extLst>
          </p:cNvPr>
          <p:cNvSpPr>
            <a:spLocks noGrp="1"/>
          </p:cNvSpPr>
          <p:nvPr>
            <p:ph idx="1"/>
          </p:nvPr>
        </p:nvSpPr>
        <p:spPr>
          <a:xfrm>
            <a:off x="1104900" y="3058160"/>
            <a:ext cx="5356860" cy="3114040"/>
          </a:xfrm>
        </p:spPr>
        <p:txBody>
          <a:bodyPr>
            <a:normAutofit/>
          </a:bodyPr>
          <a:lstStyle/>
          <a:p>
            <a:pPr marL="0" indent="0">
              <a:buNone/>
            </a:pPr>
            <a:r>
              <a:rPr lang="en-US" dirty="0"/>
              <a:t>All very </a:t>
            </a:r>
            <a:r>
              <a:rPr lang="en-US" b="1" dirty="0"/>
              <a:t>active</a:t>
            </a:r>
            <a:r>
              <a:rPr lang="en-US" dirty="0"/>
              <a:t> (blew, ran, driving) and </a:t>
            </a:r>
            <a:r>
              <a:rPr lang="en-US" b="1" dirty="0"/>
              <a:t>factual</a:t>
            </a:r>
            <a:r>
              <a:rPr lang="en-US" dirty="0"/>
              <a:t> but </a:t>
            </a:r>
            <a:r>
              <a:rPr lang="en-US" b="1" dirty="0"/>
              <a:t>not chronologically </a:t>
            </a:r>
            <a:r>
              <a:rPr lang="en-US" dirty="0"/>
              <a:t>ordered. </a:t>
            </a:r>
          </a:p>
          <a:p>
            <a:pPr marL="0" indent="0">
              <a:buNone/>
            </a:pPr>
            <a:r>
              <a:rPr lang="en-US" dirty="0"/>
              <a:t>The tire blowing event, which he considers the most </a:t>
            </a:r>
            <a:r>
              <a:rPr lang="en-US" b="1" dirty="0"/>
              <a:t>significant</a:t>
            </a:r>
            <a:r>
              <a:rPr lang="en-US" dirty="0"/>
              <a:t> event, appears in his dialogue before the actual running over the sharp thing, or even the driving down the hill. </a:t>
            </a:r>
          </a:p>
          <a:p>
            <a:pPr marL="0" indent="0">
              <a:buNone/>
            </a:pPr>
            <a:r>
              <a:rPr lang="en-US" dirty="0"/>
              <a:t>This is </a:t>
            </a:r>
            <a:r>
              <a:rPr lang="en-US" b="1" dirty="0"/>
              <a:t>not</a:t>
            </a:r>
            <a:r>
              <a:rPr lang="en-US" dirty="0"/>
              <a:t> in </a:t>
            </a:r>
            <a:r>
              <a:rPr lang="en-US" b="1" dirty="0"/>
              <a:t>chronological order</a:t>
            </a:r>
            <a:r>
              <a:rPr lang="en-US" dirty="0"/>
              <a:t>. He clearly had to be driving down the hill first, run over the sharp thing next, then get the flat tire last.</a:t>
            </a:r>
          </a:p>
          <a:p>
            <a:pPr marL="0" indent="0">
              <a:buNone/>
            </a:pPr>
            <a:endParaRPr lang="en-US" dirty="0"/>
          </a:p>
        </p:txBody>
      </p:sp>
      <p:pic>
        <p:nvPicPr>
          <p:cNvPr id="4" name="Picture 3" descr="Cutout man Steve folded arms.">
            <a:extLst>
              <a:ext uri="{FF2B5EF4-FFF2-40B4-BE49-F238E27FC236}">
                <a16:creationId xmlns:a16="http://schemas.microsoft.com/office/drawing/2014/main" id="{244B3D67-5165-4823-97F6-B305897E0DC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flipH="1">
            <a:off x="6512709" y="0"/>
            <a:ext cx="5675275" cy="6856214"/>
          </a:xfrm>
          <a:prstGeom prst="rect">
            <a:avLst/>
          </a:prstGeom>
        </p:spPr>
      </p:pic>
      <p:sp>
        <p:nvSpPr>
          <p:cNvPr id="5" name="Speech Bubble: Rectangle 4">
            <a:extLst>
              <a:ext uri="{FF2B5EF4-FFF2-40B4-BE49-F238E27FC236}">
                <a16:creationId xmlns:a16="http://schemas.microsoft.com/office/drawing/2014/main" id="{A93E7B86-8072-422A-91CD-970FDF3A9A78}"/>
              </a:ext>
            </a:extLst>
          </p:cNvPr>
          <p:cNvSpPr/>
          <p:nvPr/>
        </p:nvSpPr>
        <p:spPr>
          <a:xfrm>
            <a:off x="1104900" y="1625600"/>
            <a:ext cx="5600700" cy="1096962"/>
          </a:xfrm>
          <a:prstGeom prst="wedgeRectCallout">
            <a:avLst>
              <a:gd name="adj1" fmla="val 82931"/>
              <a:gd name="adj2" fmla="val -355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I blew a tire when I ran over something sharp</a:t>
            </a:r>
          </a:p>
          <a:p>
            <a:pPr algn="ctr"/>
            <a:r>
              <a:rPr lang="en-US" dirty="0"/>
              <a:t>driving my truck down that hill.</a:t>
            </a:r>
          </a:p>
        </p:txBody>
      </p:sp>
    </p:spTree>
    <p:extLst>
      <p:ext uri="{BB962C8B-B14F-4D97-AF65-F5344CB8AC3E}">
        <p14:creationId xmlns:p14="http://schemas.microsoft.com/office/powerpoint/2010/main" val="19217301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5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40C6AF-DF86-4884-B579-88CFC4B33C1E}"/>
              </a:ext>
            </a:extLst>
          </p:cNvPr>
          <p:cNvSpPr>
            <a:spLocks noGrp="1"/>
          </p:cNvSpPr>
          <p:nvPr>
            <p:ph type="title"/>
          </p:nvPr>
        </p:nvSpPr>
        <p:spPr/>
        <p:txBody>
          <a:bodyPr/>
          <a:lstStyle/>
          <a:p>
            <a:r>
              <a:rPr lang="en-US" dirty="0"/>
              <a:t>Flat Tire SHE SAID</a:t>
            </a:r>
          </a:p>
        </p:txBody>
      </p:sp>
      <p:sp>
        <p:nvSpPr>
          <p:cNvPr id="3" name="Content Placeholder 2">
            <a:extLst>
              <a:ext uri="{FF2B5EF4-FFF2-40B4-BE49-F238E27FC236}">
                <a16:creationId xmlns:a16="http://schemas.microsoft.com/office/drawing/2014/main" id="{BB08AB95-C2B3-4D94-B1A5-5F22C1A9449E}"/>
              </a:ext>
            </a:extLst>
          </p:cNvPr>
          <p:cNvSpPr>
            <a:spLocks noGrp="1"/>
          </p:cNvSpPr>
          <p:nvPr>
            <p:ph idx="1"/>
          </p:nvPr>
        </p:nvSpPr>
        <p:spPr>
          <a:xfrm>
            <a:off x="1104900" y="3058160"/>
            <a:ext cx="5356860" cy="3114040"/>
          </a:xfrm>
        </p:spPr>
        <p:txBody>
          <a:bodyPr>
            <a:normAutofit/>
          </a:bodyPr>
          <a:lstStyle/>
          <a:p>
            <a:pPr marL="0" indent="0">
              <a:buNone/>
            </a:pPr>
            <a:r>
              <a:rPr lang="en-US" dirty="0"/>
              <a:t>All very </a:t>
            </a:r>
            <a:r>
              <a:rPr lang="en-US" b="1" dirty="0"/>
              <a:t>passive</a:t>
            </a:r>
            <a:r>
              <a:rPr lang="en-US" dirty="0"/>
              <a:t> (was, been, is) and </a:t>
            </a:r>
            <a:r>
              <a:rPr lang="en-US" b="1" dirty="0"/>
              <a:t>chronologically </a:t>
            </a:r>
            <a:r>
              <a:rPr lang="en-US" dirty="0"/>
              <a:t>ordered, but </a:t>
            </a:r>
            <a:r>
              <a:rPr lang="en-US" b="1" dirty="0"/>
              <a:t>not</a:t>
            </a:r>
            <a:r>
              <a:rPr lang="en-US" dirty="0"/>
              <a:t> </a:t>
            </a:r>
            <a:r>
              <a:rPr lang="en-US" b="1" dirty="0"/>
              <a:t>entirely</a:t>
            </a:r>
            <a:r>
              <a:rPr lang="en-US" dirty="0"/>
              <a:t> </a:t>
            </a:r>
            <a:r>
              <a:rPr lang="en-US" b="1" dirty="0"/>
              <a:t>factual</a:t>
            </a:r>
            <a:r>
              <a:rPr lang="en-US" dirty="0"/>
              <a:t>. </a:t>
            </a:r>
          </a:p>
          <a:p>
            <a:pPr marL="0" indent="0">
              <a:buNone/>
            </a:pPr>
            <a:r>
              <a:rPr lang="en-US" dirty="0"/>
              <a:t>In her dialogue, even though she was actually driving the truck, her phrasing could lead one to believe she was merely a passenger in the truck.</a:t>
            </a:r>
          </a:p>
          <a:p>
            <a:pPr marL="0" indent="0">
              <a:buNone/>
            </a:pPr>
            <a:r>
              <a:rPr lang="en-US" dirty="0"/>
              <a:t>Note that events are described in exact chronological order and stated using “to be” verbs instead of active verbs: WAS, BEEN, IS.</a:t>
            </a:r>
          </a:p>
        </p:txBody>
      </p:sp>
      <p:pic>
        <p:nvPicPr>
          <p:cNvPr id="6" name="Picture 5" descr="Cutout woman Courtney confused scratching head with right hand and left hand on hip.">
            <a:extLst>
              <a:ext uri="{FF2B5EF4-FFF2-40B4-BE49-F238E27FC236}">
                <a16:creationId xmlns:a16="http://schemas.microsoft.com/office/drawing/2014/main" id="{0BE882C5-64E3-470D-948F-426210C76BAB}"/>
              </a:ext>
            </a:extLst>
          </p:cNvPr>
          <p:cNvPicPr>
            <a:picLocks noChangeAspect="1"/>
          </p:cNvPicPr>
          <p:nvPr/>
        </p:nvPicPr>
        <p:blipFill rotWithShape="1">
          <a:blip r:embed="rId3">
            <a:extLst>
              <a:ext uri="{28A0092B-C50C-407E-A947-70E740481C1C}">
                <a14:useLocalDpi xmlns:a14="http://schemas.microsoft.com/office/drawing/2010/main" val="0"/>
              </a:ext>
            </a:extLst>
          </a:blip>
          <a:srcRect r="16358" b="49246"/>
          <a:stretch/>
        </p:blipFill>
        <p:spPr>
          <a:xfrm>
            <a:off x="7776282" y="193040"/>
            <a:ext cx="4415718" cy="6664960"/>
          </a:xfrm>
          <a:prstGeom prst="rect">
            <a:avLst/>
          </a:prstGeom>
        </p:spPr>
      </p:pic>
      <p:sp>
        <p:nvSpPr>
          <p:cNvPr id="7" name="Speech Bubble: Rectangle with Corners Rounded 6">
            <a:extLst>
              <a:ext uri="{FF2B5EF4-FFF2-40B4-BE49-F238E27FC236}">
                <a16:creationId xmlns:a16="http://schemas.microsoft.com/office/drawing/2014/main" id="{308E4A4A-FDDD-4C6C-8CA5-4FFB5705934D}"/>
              </a:ext>
            </a:extLst>
          </p:cNvPr>
          <p:cNvSpPr/>
          <p:nvPr/>
        </p:nvSpPr>
        <p:spPr>
          <a:xfrm>
            <a:off x="1104900" y="1503680"/>
            <a:ext cx="5539740" cy="1219200"/>
          </a:xfrm>
          <a:prstGeom prst="wedgeRoundRectCallout">
            <a:avLst>
              <a:gd name="adj1" fmla="val 80772"/>
              <a:gd name="adj2" fmla="val -29167"/>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t>I was coming down that hill in the truck and then there must have been something sharp in the road because now the tire is flat.</a:t>
            </a:r>
          </a:p>
        </p:txBody>
      </p:sp>
    </p:spTree>
    <p:extLst>
      <p:ext uri="{BB962C8B-B14F-4D97-AF65-F5344CB8AC3E}">
        <p14:creationId xmlns:p14="http://schemas.microsoft.com/office/powerpoint/2010/main" val="10396252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68EA41-B75D-40B9-B62E-553D337733E7}"/>
              </a:ext>
            </a:extLst>
          </p:cNvPr>
          <p:cNvSpPr>
            <a:spLocks noGrp="1"/>
          </p:cNvSpPr>
          <p:nvPr>
            <p:ph type="ctrTitle"/>
          </p:nvPr>
        </p:nvSpPr>
        <p:spPr/>
        <p:txBody>
          <a:bodyPr/>
          <a:lstStyle/>
          <a:p>
            <a:r>
              <a:rPr lang="en-US" dirty="0"/>
              <a:t>The NEW HOUSE EXAMPLE</a:t>
            </a:r>
          </a:p>
        </p:txBody>
      </p:sp>
      <p:sp>
        <p:nvSpPr>
          <p:cNvPr id="3" name="Subtitle 2">
            <a:extLst>
              <a:ext uri="{FF2B5EF4-FFF2-40B4-BE49-F238E27FC236}">
                <a16:creationId xmlns:a16="http://schemas.microsoft.com/office/drawing/2014/main" id="{40AE71B0-9A05-40D9-B1DF-112B3310C21B}"/>
              </a:ext>
            </a:extLst>
          </p:cNvPr>
          <p:cNvSpPr>
            <a:spLocks noGrp="1"/>
          </p:cNvSpPr>
          <p:nvPr>
            <p:ph type="subTitle" idx="1"/>
          </p:nvPr>
        </p:nvSpPr>
        <p:spPr/>
        <p:txBody>
          <a:bodyPr/>
          <a:lstStyle/>
          <a:p>
            <a:r>
              <a:rPr lang="en-US" dirty="0"/>
              <a:t>PROBLEM! A married couple has outgrown their house and they need to buy a larger home.</a:t>
            </a:r>
          </a:p>
        </p:txBody>
      </p:sp>
      <p:pic>
        <p:nvPicPr>
          <p:cNvPr id="8" name="Picture Placeholder 7">
            <a:extLst>
              <a:ext uri="{FF2B5EF4-FFF2-40B4-BE49-F238E27FC236}">
                <a16:creationId xmlns:a16="http://schemas.microsoft.com/office/drawing/2014/main" id="{8A072665-68A5-4579-AAB7-31E2BFF340A6}"/>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3574" r="3574"/>
          <a:stretch>
            <a:fillRect/>
          </a:stretch>
        </p:blipFill>
        <p:spPr/>
      </p:pic>
    </p:spTree>
    <p:extLst>
      <p:ext uri="{BB962C8B-B14F-4D97-AF65-F5344CB8AC3E}">
        <p14:creationId xmlns:p14="http://schemas.microsoft.com/office/powerpoint/2010/main" val="21855941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40C6AF-DF86-4884-B579-88CFC4B33C1E}"/>
              </a:ext>
            </a:extLst>
          </p:cNvPr>
          <p:cNvSpPr>
            <a:spLocks noGrp="1"/>
          </p:cNvSpPr>
          <p:nvPr>
            <p:ph type="title"/>
          </p:nvPr>
        </p:nvSpPr>
        <p:spPr/>
        <p:txBody>
          <a:bodyPr/>
          <a:lstStyle/>
          <a:p>
            <a:r>
              <a:rPr lang="en-US" dirty="0"/>
              <a:t>New House SHE SAID</a:t>
            </a:r>
          </a:p>
        </p:txBody>
      </p:sp>
      <p:sp>
        <p:nvSpPr>
          <p:cNvPr id="3" name="Content Placeholder 2">
            <a:extLst>
              <a:ext uri="{FF2B5EF4-FFF2-40B4-BE49-F238E27FC236}">
                <a16:creationId xmlns:a16="http://schemas.microsoft.com/office/drawing/2014/main" id="{BB08AB95-C2B3-4D94-B1A5-5F22C1A9449E}"/>
              </a:ext>
            </a:extLst>
          </p:cNvPr>
          <p:cNvSpPr>
            <a:spLocks noGrp="1"/>
          </p:cNvSpPr>
          <p:nvPr>
            <p:ph idx="1"/>
          </p:nvPr>
        </p:nvSpPr>
        <p:spPr>
          <a:xfrm>
            <a:off x="1104900" y="5232400"/>
            <a:ext cx="7653020" cy="939800"/>
          </a:xfrm>
        </p:spPr>
        <p:txBody>
          <a:bodyPr>
            <a:normAutofit/>
          </a:bodyPr>
          <a:lstStyle/>
          <a:p>
            <a:pPr marL="0" indent="0">
              <a:buNone/>
            </a:pPr>
            <a:r>
              <a:rPr lang="en-US" dirty="0"/>
              <a:t>Wordcount=94  	Sentences=7</a:t>
            </a:r>
          </a:p>
          <a:p>
            <a:pPr marL="0" indent="0">
              <a:buNone/>
            </a:pPr>
            <a:r>
              <a:rPr lang="en-US" dirty="0"/>
              <a:t>Active verbs=2 		“to be” verbs=4</a:t>
            </a:r>
          </a:p>
        </p:txBody>
      </p:sp>
      <p:pic>
        <p:nvPicPr>
          <p:cNvPr id="7" name="Picture 6" descr="Cutout woman Vicky explaining.">
            <a:extLst>
              <a:ext uri="{FF2B5EF4-FFF2-40B4-BE49-F238E27FC236}">
                <a16:creationId xmlns:a16="http://schemas.microsoft.com/office/drawing/2014/main" id="{0B7C4F6F-A9D9-4F0A-A854-2B2B4EBD578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36920"/>
          <a:stretch/>
        </p:blipFill>
        <p:spPr>
          <a:xfrm>
            <a:off x="8946004" y="1376362"/>
            <a:ext cx="3245996" cy="5481638"/>
          </a:xfrm>
          <a:prstGeom prst="rect">
            <a:avLst/>
          </a:prstGeom>
        </p:spPr>
      </p:pic>
      <p:sp>
        <p:nvSpPr>
          <p:cNvPr id="4" name="Speech Bubble: Rectangle with Corners Rounded 3">
            <a:extLst>
              <a:ext uri="{FF2B5EF4-FFF2-40B4-BE49-F238E27FC236}">
                <a16:creationId xmlns:a16="http://schemas.microsoft.com/office/drawing/2014/main" id="{DD6EBC6E-EC2B-49DA-8202-75F8E9C6C974}"/>
              </a:ext>
            </a:extLst>
          </p:cNvPr>
          <p:cNvSpPr/>
          <p:nvPr/>
        </p:nvSpPr>
        <p:spPr>
          <a:xfrm>
            <a:off x="1104900" y="1376362"/>
            <a:ext cx="6129020" cy="3652838"/>
          </a:xfrm>
          <a:prstGeom prst="wedgeRoundRectCallout">
            <a:avLst>
              <a:gd name="adj1" fmla="val 88296"/>
              <a:gd name="adj2" fmla="val -19557"/>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t>Wouldn’t it be great if there were a nice, quiet little house in the suburbs for sale? A house in a good school district with low property taxes?</a:t>
            </a:r>
          </a:p>
          <a:p>
            <a:r>
              <a:rPr lang="en-US" dirty="0"/>
              <a:t>There are neighborhoods with community pools and playgrounds for the kids.</a:t>
            </a:r>
          </a:p>
          <a:p>
            <a:r>
              <a:rPr lang="en-US" dirty="0"/>
              <a:t>Maybe there’s a place with a basement for the quilting supplies and a nice kitchen. Oh, and a garage for your tools and your workbench.</a:t>
            </a:r>
          </a:p>
          <a:p>
            <a:r>
              <a:rPr lang="en-US" dirty="0"/>
              <a:t>And a nice yard with room for a flowerbed and maybe a little victory garden out back. If we get a few acres, we could put in some fruit trees.</a:t>
            </a:r>
          </a:p>
          <a:p>
            <a:r>
              <a:rPr lang="en-US" dirty="0"/>
              <a:t>Wouldn’t that be great?</a:t>
            </a:r>
          </a:p>
        </p:txBody>
      </p:sp>
    </p:spTree>
    <p:extLst>
      <p:ext uri="{BB962C8B-B14F-4D97-AF65-F5344CB8AC3E}">
        <p14:creationId xmlns:p14="http://schemas.microsoft.com/office/powerpoint/2010/main" val="12355996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Dialogue Matters</a:t>
            </a:r>
          </a:p>
        </p:txBody>
      </p:sp>
      <p:sp>
        <p:nvSpPr>
          <p:cNvPr id="9" name="Speech Bubble: Oval 8">
            <a:extLst>
              <a:ext uri="{FF2B5EF4-FFF2-40B4-BE49-F238E27FC236}">
                <a16:creationId xmlns:a16="http://schemas.microsoft.com/office/drawing/2014/main" id="{8B1C82CF-BC4F-4E2C-A7BD-11392D5374A7}"/>
              </a:ext>
            </a:extLst>
          </p:cNvPr>
          <p:cNvSpPr/>
          <p:nvPr/>
        </p:nvSpPr>
        <p:spPr>
          <a:xfrm>
            <a:off x="4184872" y="1904107"/>
            <a:ext cx="3629092" cy="1457929"/>
          </a:xfrm>
          <a:prstGeom prst="wedgeEllipseCallout">
            <a:avLst>
              <a:gd name="adj1" fmla="val -80345"/>
              <a:gd name="adj2" fmla="val -4212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Dialogue is great for ratcheting up the tension between characters.</a:t>
            </a:r>
          </a:p>
        </p:txBody>
      </p:sp>
      <p:pic>
        <p:nvPicPr>
          <p:cNvPr id="6" name="Picture 5" descr="Cutout woman Sophie writing on a white board from behind.">
            <a:extLst>
              <a:ext uri="{FF2B5EF4-FFF2-40B4-BE49-F238E27FC236}">
                <a16:creationId xmlns:a16="http://schemas.microsoft.com/office/drawing/2014/main" id="{6011BB2F-6DC5-4458-A2F3-02844EE7194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42674"/>
          <a:stretch/>
        </p:blipFill>
        <p:spPr>
          <a:xfrm>
            <a:off x="146889" y="2000309"/>
            <a:ext cx="3113547" cy="4857691"/>
          </a:xfrm>
          <a:prstGeom prst="rect">
            <a:avLst/>
          </a:prstGeom>
        </p:spPr>
      </p:pic>
      <p:pic>
        <p:nvPicPr>
          <p:cNvPr id="7" name="Picture 6" descr="Cutout man Isaac hands on hips from behind.">
            <a:extLst>
              <a:ext uri="{FF2B5EF4-FFF2-40B4-BE49-F238E27FC236}">
                <a16:creationId xmlns:a16="http://schemas.microsoft.com/office/drawing/2014/main" id="{25A16EE9-4F2D-4FE0-86D4-76C268216F1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38533"/>
          <a:stretch/>
        </p:blipFill>
        <p:spPr>
          <a:xfrm flipH="1">
            <a:off x="7411729" y="1359274"/>
            <a:ext cx="4041362" cy="5498726"/>
          </a:xfrm>
          <a:prstGeom prst="rect">
            <a:avLst/>
          </a:prstGeom>
        </p:spPr>
      </p:pic>
      <p:grpSp>
        <p:nvGrpSpPr>
          <p:cNvPr id="5" name="Group 4">
            <a:extLst>
              <a:ext uri="{FF2B5EF4-FFF2-40B4-BE49-F238E27FC236}">
                <a16:creationId xmlns:a16="http://schemas.microsoft.com/office/drawing/2014/main" id="{FB608145-BC2A-4375-AB7E-30E5856CFE37}"/>
              </a:ext>
            </a:extLst>
          </p:cNvPr>
          <p:cNvGrpSpPr/>
          <p:nvPr/>
        </p:nvGrpSpPr>
        <p:grpSpPr>
          <a:xfrm>
            <a:off x="5009745" y="2090702"/>
            <a:ext cx="4142140" cy="4821016"/>
            <a:chOff x="5009745" y="2090702"/>
            <a:chExt cx="4142140" cy="4821016"/>
          </a:xfrm>
        </p:grpSpPr>
        <p:sp>
          <p:nvSpPr>
            <p:cNvPr id="3" name="Arrow: Right 2">
              <a:extLst>
                <a:ext uri="{FF2B5EF4-FFF2-40B4-BE49-F238E27FC236}">
                  <a16:creationId xmlns:a16="http://schemas.microsoft.com/office/drawing/2014/main" id="{195691AC-1111-4D2C-8F1C-F9A0B51A7D14}"/>
                </a:ext>
              </a:extLst>
            </p:cNvPr>
            <p:cNvSpPr/>
            <p:nvPr/>
          </p:nvSpPr>
          <p:spPr>
            <a:xfrm rot="20394885">
              <a:off x="5671572" y="5309790"/>
              <a:ext cx="3480313" cy="59338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Arrow: Right 7">
              <a:extLst>
                <a:ext uri="{FF2B5EF4-FFF2-40B4-BE49-F238E27FC236}">
                  <a16:creationId xmlns:a16="http://schemas.microsoft.com/office/drawing/2014/main" id="{E38D43DD-B42C-4155-8BDC-6043D2EEFE76}"/>
                </a:ext>
              </a:extLst>
            </p:cNvPr>
            <p:cNvSpPr/>
            <p:nvPr/>
          </p:nvSpPr>
          <p:spPr>
            <a:xfrm rot="18740548">
              <a:off x="5001219" y="4204516"/>
              <a:ext cx="4821016" cy="59338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40121174-A90F-4A51-8EEE-99483275A463}"/>
                </a:ext>
              </a:extLst>
            </p:cNvPr>
            <p:cNvSpPr/>
            <p:nvPr/>
          </p:nvSpPr>
          <p:spPr>
            <a:xfrm>
              <a:off x="5009745" y="5606483"/>
              <a:ext cx="1828800" cy="99859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Tension</a:t>
              </a:r>
            </a:p>
          </p:txBody>
        </p:sp>
      </p:grpSp>
    </p:spTree>
    <p:extLst>
      <p:ext uri="{BB962C8B-B14F-4D97-AF65-F5344CB8AC3E}">
        <p14:creationId xmlns:p14="http://schemas.microsoft.com/office/powerpoint/2010/main" val="18000936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40C6AF-DF86-4884-B579-88CFC4B33C1E}"/>
              </a:ext>
            </a:extLst>
          </p:cNvPr>
          <p:cNvSpPr>
            <a:spLocks noGrp="1"/>
          </p:cNvSpPr>
          <p:nvPr>
            <p:ph type="title"/>
          </p:nvPr>
        </p:nvSpPr>
        <p:spPr/>
        <p:txBody>
          <a:bodyPr/>
          <a:lstStyle/>
          <a:p>
            <a:r>
              <a:rPr lang="en-US" dirty="0"/>
              <a:t>New House HE SAID</a:t>
            </a:r>
          </a:p>
        </p:txBody>
      </p:sp>
      <p:sp>
        <p:nvSpPr>
          <p:cNvPr id="3" name="Content Placeholder 2">
            <a:extLst>
              <a:ext uri="{FF2B5EF4-FFF2-40B4-BE49-F238E27FC236}">
                <a16:creationId xmlns:a16="http://schemas.microsoft.com/office/drawing/2014/main" id="{BB08AB95-C2B3-4D94-B1A5-5F22C1A9449E}"/>
              </a:ext>
            </a:extLst>
          </p:cNvPr>
          <p:cNvSpPr>
            <a:spLocks noGrp="1"/>
          </p:cNvSpPr>
          <p:nvPr>
            <p:ph idx="1"/>
          </p:nvPr>
        </p:nvSpPr>
        <p:spPr>
          <a:xfrm>
            <a:off x="4694406" y="3174841"/>
            <a:ext cx="5356860" cy="3114040"/>
          </a:xfrm>
        </p:spPr>
        <p:txBody>
          <a:bodyPr/>
          <a:lstStyle/>
          <a:p>
            <a:r>
              <a:rPr lang="en-US" dirty="0"/>
              <a:t>Wordcount=8  Sentences=1</a:t>
            </a:r>
          </a:p>
          <a:p>
            <a:r>
              <a:rPr lang="en-US" dirty="0"/>
              <a:t>Active verbs=1 (100%) “to be” verbs=0</a:t>
            </a:r>
          </a:p>
          <a:p>
            <a:pPr marL="0" indent="0">
              <a:buNone/>
            </a:pPr>
            <a:endParaRPr lang="en-US" dirty="0"/>
          </a:p>
        </p:txBody>
      </p:sp>
      <p:sp>
        <p:nvSpPr>
          <p:cNvPr id="5" name="Speech Bubble: Rectangle 4">
            <a:extLst>
              <a:ext uri="{FF2B5EF4-FFF2-40B4-BE49-F238E27FC236}">
                <a16:creationId xmlns:a16="http://schemas.microsoft.com/office/drawing/2014/main" id="{A93E7B86-8072-422A-91CD-970FDF3A9A78}"/>
              </a:ext>
            </a:extLst>
          </p:cNvPr>
          <p:cNvSpPr/>
          <p:nvPr/>
        </p:nvSpPr>
        <p:spPr>
          <a:xfrm>
            <a:off x="4694406" y="1742281"/>
            <a:ext cx="5600700" cy="863600"/>
          </a:xfrm>
          <a:prstGeom prst="wedgeRectCallout">
            <a:avLst>
              <a:gd name="adj1" fmla="val -78597"/>
              <a:gd name="adj2" fmla="val 5501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I should probably buy us a bigger house.</a:t>
            </a:r>
          </a:p>
        </p:txBody>
      </p:sp>
      <p:pic>
        <p:nvPicPr>
          <p:cNvPr id="6" name="Picture 5" descr="Cutout man Steve smiling and pointing.">
            <a:extLst>
              <a:ext uri="{FF2B5EF4-FFF2-40B4-BE49-F238E27FC236}">
                <a16:creationId xmlns:a16="http://schemas.microsoft.com/office/drawing/2014/main" id="{5417D170-5638-42CF-8423-204578E8C62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flipH="1">
            <a:off x="0" y="1428916"/>
            <a:ext cx="3822970" cy="5429084"/>
          </a:xfrm>
          <a:prstGeom prst="rect">
            <a:avLst/>
          </a:prstGeom>
          <a:effectLst>
            <a:outerShdw sx="1000" sy="1000" algn="ctr" rotWithShape="0">
              <a:srgbClr val="000000"/>
            </a:outerShdw>
          </a:effectLst>
        </p:spPr>
      </p:pic>
    </p:spTree>
    <p:extLst>
      <p:ext uri="{BB962C8B-B14F-4D97-AF65-F5344CB8AC3E}">
        <p14:creationId xmlns:p14="http://schemas.microsoft.com/office/powerpoint/2010/main" val="30191157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accel="50000" decel="50000" fill="hold" nodeType="withEffect">
                                  <p:stCondLst>
                                    <p:cond delay="50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1+#ppt_w/2"/>
                                          </p:val>
                                        </p:tav>
                                        <p:tav tm="100000">
                                          <p:val>
                                            <p:strVal val="#ppt_x"/>
                                          </p:val>
                                        </p:tav>
                                      </p:tavLst>
                                    </p:anim>
                                    <p:anim calcmode="lin" valueType="num">
                                      <p:cBhvr additive="base">
                                        <p:cTn id="8" dur="10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40EA3767-339B-4F84-8482-5859144707EC}"/>
              </a:ext>
            </a:extLst>
          </p:cNvPr>
          <p:cNvSpPr>
            <a:spLocks noGrp="1"/>
          </p:cNvSpPr>
          <p:nvPr>
            <p:ph type="title"/>
          </p:nvPr>
        </p:nvSpPr>
        <p:spPr>
          <a:xfrm>
            <a:off x="1104900" y="76200"/>
            <a:ext cx="9980682" cy="1096962"/>
          </a:xfrm>
        </p:spPr>
        <p:txBody>
          <a:bodyPr/>
          <a:lstStyle/>
          <a:p>
            <a:r>
              <a:rPr lang="en-US" dirty="0"/>
              <a:t>New House HE said/SHE said</a:t>
            </a:r>
          </a:p>
        </p:txBody>
      </p:sp>
      <p:pic>
        <p:nvPicPr>
          <p:cNvPr id="4" name="Picture 3" descr="Cutout woman Vicky explaining.">
            <a:extLst>
              <a:ext uri="{FF2B5EF4-FFF2-40B4-BE49-F238E27FC236}">
                <a16:creationId xmlns:a16="http://schemas.microsoft.com/office/drawing/2014/main" id="{85CE61F0-4CF1-464E-856C-2FD44D4211B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36920"/>
          <a:stretch/>
        </p:blipFill>
        <p:spPr>
          <a:xfrm>
            <a:off x="8946004" y="1376362"/>
            <a:ext cx="3245996" cy="5481638"/>
          </a:xfrm>
          <a:prstGeom prst="rect">
            <a:avLst/>
          </a:prstGeom>
        </p:spPr>
      </p:pic>
      <p:pic>
        <p:nvPicPr>
          <p:cNvPr id="5" name="Picture 4" descr="Cutout man Steve smiling and pointing.">
            <a:extLst>
              <a:ext uri="{FF2B5EF4-FFF2-40B4-BE49-F238E27FC236}">
                <a16:creationId xmlns:a16="http://schemas.microsoft.com/office/drawing/2014/main" id="{D8DBD364-3EB0-44C6-8E7D-AC445A8A132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flipH="1">
            <a:off x="0" y="1428916"/>
            <a:ext cx="3822970" cy="5429084"/>
          </a:xfrm>
          <a:prstGeom prst="rect">
            <a:avLst/>
          </a:prstGeom>
          <a:effectLst>
            <a:outerShdw sx="1000" sy="1000" algn="ctr" rotWithShape="0">
              <a:srgbClr val="000000"/>
            </a:outerShdw>
          </a:effectLst>
        </p:spPr>
      </p:pic>
      <p:sp>
        <p:nvSpPr>
          <p:cNvPr id="7" name="Speech Bubble: Rectangle 6">
            <a:extLst>
              <a:ext uri="{FF2B5EF4-FFF2-40B4-BE49-F238E27FC236}">
                <a16:creationId xmlns:a16="http://schemas.microsoft.com/office/drawing/2014/main" id="{4F212843-3213-4BE4-8D79-AD576DB1F802}"/>
              </a:ext>
            </a:extLst>
          </p:cNvPr>
          <p:cNvSpPr/>
          <p:nvPr/>
        </p:nvSpPr>
        <p:spPr>
          <a:xfrm>
            <a:off x="4474722" y="3447374"/>
            <a:ext cx="4095956" cy="1096963"/>
          </a:xfrm>
          <a:prstGeom prst="wedgeRectCallout">
            <a:avLst>
              <a:gd name="adj1" fmla="val -76500"/>
              <a:gd name="adj2" fmla="val -7013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Wordcount=8  Sentences=1</a:t>
            </a:r>
          </a:p>
          <a:p>
            <a:pPr algn="ctr"/>
            <a:r>
              <a:rPr lang="en-US" dirty="0"/>
              <a:t>Active verbs=1 (100.00%)</a:t>
            </a:r>
          </a:p>
          <a:p>
            <a:pPr algn="ctr"/>
            <a:r>
              <a:rPr lang="en-US" dirty="0"/>
              <a:t>“to be” verbs=0 (0.00%</a:t>
            </a:r>
          </a:p>
        </p:txBody>
      </p:sp>
      <p:sp>
        <p:nvSpPr>
          <p:cNvPr id="9" name="Speech Bubble: Rectangle with Corners Rounded 8">
            <a:extLst>
              <a:ext uri="{FF2B5EF4-FFF2-40B4-BE49-F238E27FC236}">
                <a16:creationId xmlns:a16="http://schemas.microsoft.com/office/drawing/2014/main" id="{3AAEDE14-2933-4FD3-853F-B66AF40154D8}"/>
              </a:ext>
            </a:extLst>
          </p:cNvPr>
          <p:cNvSpPr/>
          <p:nvPr/>
        </p:nvSpPr>
        <p:spPr>
          <a:xfrm>
            <a:off x="4474722" y="1600148"/>
            <a:ext cx="4095955" cy="1342417"/>
          </a:xfrm>
          <a:prstGeom prst="wedgeRoundRectCallout">
            <a:avLst>
              <a:gd name="adj1" fmla="val 79694"/>
              <a:gd name="adj2" fmla="val 15623"/>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Wordcount=94  	Sentences=7</a:t>
            </a:r>
          </a:p>
          <a:p>
            <a:pPr algn="ctr"/>
            <a:r>
              <a:rPr lang="en-US" dirty="0"/>
              <a:t>Active verbs=2 (33.33%)</a:t>
            </a:r>
          </a:p>
          <a:p>
            <a:pPr algn="ctr"/>
            <a:r>
              <a:rPr lang="en-US" dirty="0"/>
              <a:t>“to be” verbs=4 (66.66%)</a:t>
            </a:r>
          </a:p>
        </p:txBody>
      </p:sp>
    </p:spTree>
    <p:extLst>
      <p:ext uri="{BB962C8B-B14F-4D97-AF65-F5344CB8AC3E}">
        <p14:creationId xmlns:p14="http://schemas.microsoft.com/office/powerpoint/2010/main" val="2571714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par>
                                <p:cTn id="8" presetID="2" presetClass="entr" presetSubtype="2" accel="50000" decel="50000" fill="hold" nodeType="withEffect">
                                  <p:stCondLst>
                                    <p:cond delay="500"/>
                                  </p:stCondLst>
                                  <p:childTnLst>
                                    <p:set>
                                      <p:cBhvr>
                                        <p:cTn id="9" dur="1" fill="hold">
                                          <p:stCondLst>
                                            <p:cond delay="0"/>
                                          </p:stCondLst>
                                        </p:cTn>
                                        <p:tgtEl>
                                          <p:spTgt spid="5"/>
                                        </p:tgtEl>
                                        <p:attrNameLst>
                                          <p:attrName>style.visibility</p:attrName>
                                        </p:attrNameLst>
                                      </p:cBhvr>
                                      <p:to>
                                        <p:strVal val="visible"/>
                                      </p:to>
                                    </p:set>
                                    <p:anim calcmode="lin" valueType="num">
                                      <p:cBhvr additive="base">
                                        <p:cTn id="10" dur="1000" fill="hold"/>
                                        <p:tgtEl>
                                          <p:spTgt spid="5"/>
                                        </p:tgtEl>
                                        <p:attrNameLst>
                                          <p:attrName>ppt_x</p:attrName>
                                        </p:attrNameLst>
                                      </p:cBhvr>
                                      <p:tavLst>
                                        <p:tav tm="0">
                                          <p:val>
                                            <p:strVal val="1+#ppt_w/2"/>
                                          </p:val>
                                        </p:tav>
                                        <p:tav tm="100000">
                                          <p:val>
                                            <p:strVal val="#ppt_x"/>
                                          </p:val>
                                        </p:tav>
                                      </p:tavLst>
                                    </p:anim>
                                    <p:anim calcmode="lin" valueType="num">
                                      <p:cBhvr additive="base">
                                        <p:cTn id="11" dur="10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9650CA-5A34-4DD0-88D5-E467C8A14871}"/>
              </a:ext>
            </a:extLst>
          </p:cNvPr>
          <p:cNvSpPr>
            <a:spLocks noGrp="1"/>
          </p:cNvSpPr>
          <p:nvPr>
            <p:ph type="title"/>
          </p:nvPr>
        </p:nvSpPr>
        <p:spPr/>
        <p:txBody>
          <a:bodyPr/>
          <a:lstStyle/>
          <a:p>
            <a:r>
              <a:rPr lang="en-US" dirty="0"/>
              <a:t>Translating HE Said</a:t>
            </a:r>
          </a:p>
        </p:txBody>
      </p:sp>
      <p:sp>
        <p:nvSpPr>
          <p:cNvPr id="3" name="Content Placeholder 2">
            <a:extLst>
              <a:ext uri="{FF2B5EF4-FFF2-40B4-BE49-F238E27FC236}">
                <a16:creationId xmlns:a16="http://schemas.microsoft.com/office/drawing/2014/main" id="{937F22BD-1146-4607-8069-29903311A0A3}"/>
              </a:ext>
            </a:extLst>
          </p:cNvPr>
          <p:cNvSpPr>
            <a:spLocks noGrp="1"/>
          </p:cNvSpPr>
          <p:nvPr>
            <p:ph idx="1"/>
          </p:nvPr>
        </p:nvSpPr>
        <p:spPr>
          <a:xfrm>
            <a:off x="1104900" y="1600200"/>
            <a:ext cx="5659156" cy="4572000"/>
          </a:xfrm>
        </p:spPr>
        <p:txBody>
          <a:bodyPr>
            <a:normAutofit/>
          </a:bodyPr>
          <a:lstStyle/>
          <a:p>
            <a:pPr marL="0" indent="0">
              <a:buNone/>
            </a:pPr>
            <a:r>
              <a:rPr lang="en-US" dirty="0"/>
              <a:t>Generally speaking, </a:t>
            </a:r>
            <a:r>
              <a:rPr lang="en-US" b="1" dirty="0"/>
              <a:t>HE</a:t>
            </a:r>
            <a:r>
              <a:rPr lang="en-US" dirty="0"/>
              <a:t> will:</a:t>
            </a:r>
          </a:p>
          <a:p>
            <a:pPr lvl="1"/>
            <a:r>
              <a:rPr lang="en-US" sz="2000" dirty="0"/>
              <a:t>use </a:t>
            </a:r>
            <a:r>
              <a:rPr lang="en-US" sz="2000" b="1" dirty="0"/>
              <a:t>fewer words</a:t>
            </a:r>
            <a:r>
              <a:rPr lang="en-US" sz="2000" dirty="0"/>
              <a:t> than SHE will</a:t>
            </a:r>
          </a:p>
          <a:p>
            <a:pPr lvl="1"/>
            <a:r>
              <a:rPr lang="en-US" sz="2000" dirty="0"/>
              <a:t>more </a:t>
            </a:r>
            <a:r>
              <a:rPr lang="en-US" sz="2000" b="1" dirty="0"/>
              <a:t>active verbs</a:t>
            </a:r>
          </a:p>
          <a:p>
            <a:pPr lvl="1"/>
            <a:r>
              <a:rPr lang="en-US" sz="2000" dirty="0"/>
              <a:t>describe events </a:t>
            </a:r>
            <a:r>
              <a:rPr lang="en-US" sz="2000" b="1" dirty="0"/>
              <a:t>factually </a:t>
            </a:r>
            <a:r>
              <a:rPr lang="en-US" sz="2000" dirty="0"/>
              <a:t>or</a:t>
            </a:r>
            <a:r>
              <a:rPr lang="en-US" sz="2000" b="1" dirty="0"/>
              <a:t> logically</a:t>
            </a:r>
            <a:r>
              <a:rPr lang="en-US" sz="2000" dirty="0"/>
              <a:t>,</a:t>
            </a:r>
          </a:p>
          <a:p>
            <a:pPr lvl="1"/>
            <a:r>
              <a:rPr lang="en-US" sz="2000" dirty="0"/>
              <a:t>List events by what they perceive as </a:t>
            </a:r>
            <a:r>
              <a:rPr lang="en-US" sz="2000" b="1" dirty="0"/>
              <a:t>significant events first</a:t>
            </a:r>
            <a:r>
              <a:rPr lang="en-US" sz="2000" dirty="0"/>
              <a:t>,</a:t>
            </a:r>
          </a:p>
          <a:p>
            <a:pPr lvl="1"/>
            <a:r>
              <a:rPr lang="en-US" sz="2000" b="1" dirty="0"/>
              <a:t>own</a:t>
            </a:r>
            <a:r>
              <a:rPr lang="en-US" sz="2000" dirty="0"/>
              <a:t> whatever happened</a:t>
            </a:r>
          </a:p>
          <a:p>
            <a:pPr marL="0" indent="0">
              <a:buNone/>
            </a:pPr>
            <a:r>
              <a:rPr lang="en-US" dirty="0"/>
              <a:t>The most significant incident—like the </a:t>
            </a:r>
            <a:r>
              <a:rPr lang="en-US" i="1" dirty="0"/>
              <a:t>flat tire</a:t>
            </a:r>
            <a:r>
              <a:rPr lang="en-US" dirty="0"/>
              <a:t>—is worth describing and prioritizing. Likely, HE perceives the other details as mundane and nearly irrelevant.</a:t>
            </a:r>
          </a:p>
          <a:p>
            <a:pPr marL="0" indent="0">
              <a:buNone/>
            </a:pPr>
            <a:r>
              <a:rPr lang="en-US" dirty="0"/>
              <a:t>When HE identifies a </a:t>
            </a:r>
            <a:r>
              <a:rPr lang="en-US" b="1" i="1" u="sng" dirty="0"/>
              <a:t>problem</a:t>
            </a:r>
            <a:r>
              <a:rPr lang="en-US" dirty="0"/>
              <a:t> (like the house is too small) and a </a:t>
            </a:r>
            <a:r>
              <a:rPr lang="en-US" b="1" i="1" u="sng" dirty="0"/>
              <a:t>solution</a:t>
            </a:r>
            <a:r>
              <a:rPr lang="en-US" dirty="0"/>
              <a:t> (buy a new house) then that is </a:t>
            </a:r>
            <a:r>
              <a:rPr lang="en-US" b="1" i="1" u="sng" dirty="0"/>
              <a:t>LOGICALLY</a:t>
            </a:r>
            <a:r>
              <a:rPr lang="en-US" dirty="0"/>
              <a:t> the end of the matter. Problem solved!</a:t>
            </a:r>
          </a:p>
          <a:p>
            <a:pPr marL="0" indent="0">
              <a:buNone/>
            </a:pPr>
            <a:endParaRPr lang="en-US" b="1" dirty="0"/>
          </a:p>
        </p:txBody>
      </p:sp>
      <p:pic>
        <p:nvPicPr>
          <p:cNvPr id="5" name="Picture 4">
            <a:extLst>
              <a:ext uri="{FF2B5EF4-FFF2-40B4-BE49-F238E27FC236}">
                <a16:creationId xmlns:a16="http://schemas.microsoft.com/office/drawing/2014/main" id="{AAB6FFAB-BB4F-4B15-BDD8-81A37B10461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39627" y="1600200"/>
            <a:ext cx="5048676" cy="4049038"/>
          </a:xfrm>
          <a:prstGeom prst="rect">
            <a:avLst/>
          </a:prstGeom>
        </p:spPr>
      </p:pic>
    </p:spTree>
    <p:extLst>
      <p:ext uri="{BB962C8B-B14F-4D97-AF65-F5344CB8AC3E}">
        <p14:creationId xmlns:p14="http://schemas.microsoft.com/office/powerpoint/2010/main" val="30814391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9650CA-5A34-4DD0-88D5-E467C8A14871}"/>
              </a:ext>
            </a:extLst>
          </p:cNvPr>
          <p:cNvSpPr>
            <a:spLocks noGrp="1"/>
          </p:cNvSpPr>
          <p:nvPr>
            <p:ph type="title"/>
          </p:nvPr>
        </p:nvSpPr>
        <p:spPr/>
        <p:txBody>
          <a:bodyPr/>
          <a:lstStyle/>
          <a:p>
            <a:r>
              <a:rPr lang="en-US" dirty="0"/>
              <a:t>Translating SHE Said</a:t>
            </a:r>
          </a:p>
        </p:txBody>
      </p:sp>
      <p:sp>
        <p:nvSpPr>
          <p:cNvPr id="3" name="Content Placeholder 2">
            <a:extLst>
              <a:ext uri="{FF2B5EF4-FFF2-40B4-BE49-F238E27FC236}">
                <a16:creationId xmlns:a16="http://schemas.microsoft.com/office/drawing/2014/main" id="{937F22BD-1146-4607-8069-29903311A0A3}"/>
              </a:ext>
            </a:extLst>
          </p:cNvPr>
          <p:cNvSpPr>
            <a:spLocks noGrp="1"/>
          </p:cNvSpPr>
          <p:nvPr>
            <p:ph idx="1"/>
          </p:nvPr>
        </p:nvSpPr>
        <p:spPr>
          <a:xfrm>
            <a:off x="641439" y="1387258"/>
            <a:ext cx="7003614" cy="5026068"/>
          </a:xfrm>
        </p:spPr>
        <p:txBody>
          <a:bodyPr>
            <a:normAutofit/>
          </a:bodyPr>
          <a:lstStyle/>
          <a:p>
            <a:pPr marL="0" indent="0">
              <a:buNone/>
            </a:pPr>
            <a:r>
              <a:rPr lang="en-US" dirty="0"/>
              <a:t>Generally speaking, SHE will</a:t>
            </a:r>
          </a:p>
          <a:p>
            <a:pPr lvl="1"/>
            <a:r>
              <a:rPr lang="en-US" sz="2000" b="1" dirty="0"/>
              <a:t>passively </a:t>
            </a:r>
            <a:r>
              <a:rPr lang="en-US" sz="2000" dirty="0"/>
              <a:t>describe the incident using </a:t>
            </a:r>
            <a:r>
              <a:rPr lang="en-US" sz="2000" b="1" dirty="0"/>
              <a:t>fewer active verbs</a:t>
            </a:r>
            <a:r>
              <a:rPr lang="en-US" sz="2000" dirty="0"/>
              <a:t>.</a:t>
            </a:r>
          </a:p>
          <a:p>
            <a:pPr lvl="1"/>
            <a:r>
              <a:rPr lang="en-US" sz="2000" dirty="0"/>
              <a:t>describe it </a:t>
            </a:r>
            <a:r>
              <a:rPr lang="en-US" sz="2000" b="1" dirty="0"/>
              <a:t>chronologically</a:t>
            </a:r>
            <a:r>
              <a:rPr lang="en-US" sz="2000" dirty="0"/>
              <a:t> as events unfolded</a:t>
            </a:r>
          </a:p>
          <a:p>
            <a:pPr lvl="1"/>
            <a:r>
              <a:rPr lang="en-US" sz="2000" dirty="0"/>
              <a:t>Describe it as something that just “happened” with little or </a:t>
            </a:r>
            <a:r>
              <a:rPr lang="en-US" sz="2000" b="1" dirty="0"/>
              <a:t>no ownership </a:t>
            </a:r>
            <a:r>
              <a:rPr lang="en-US" sz="2000" dirty="0"/>
              <a:t>of any of the milestones or waypoints</a:t>
            </a:r>
          </a:p>
          <a:p>
            <a:pPr lvl="1"/>
            <a:r>
              <a:rPr lang="en-US" sz="2000" dirty="0"/>
              <a:t>use </a:t>
            </a:r>
            <a:r>
              <a:rPr lang="en-US" sz="2000" b="1" dirty="0"/>
              <a:t>more words </a:t>
            </a:r>
            <a:r>
              <a:rPr lang="en-US" sz="2000" dirty="0"/>
              <a:t>than their male counterparts</a:t>
            </a:r>
          </a:p>
          <a:p>
            <a:pPr marL="0" indent="0">
              <a:buNone/>
            </a:pPr>
            <a:r>
              <a:rPr lang="en-US" dirty="0"/>
              <a:t>For her, it is more important to understand how the event </a:t>
            </a:r>
            <a:r>
              <a:rPr lang="en-US" b="1" i="1" u="sng" dirty="0"/>
              <a:t>emotionally</a:t>
            </a:r>
            <a:r>
              <a:rPr lang="en-US" dirty="0"/>
              <a:t> affected them, affected a </a:t>
            </a:r>
            <a:r>
              <a:rPr lang="en-US" b="1" i="1" u="sng" dirty="0"/>
              <a:t>relationship</a:t>
            </a:r>
            <a:r>
              <a:rPr lang="en-US" dirty="0"/>
              <a:t>, or was </a:t>
            </a:r>
            <a:r>
              <a:rPr lang="en-US" b="1" i="1" u="sng" dirty="0"/>
              <a:t>perceived</a:t>
            </a:r>
            <a:r>
              <a:rPr lang="en-US" dirty="0"/>
              <a:t> by others.</a:t>
            </a:r>
          </a:p>
          <a:p>
            <a:pPr marL="0" indent="0">
              <a:buNone/>
            </a:pPr>
            <a:r>
              <a:rPr lang="en-US" dirty="0"/>
              <a:t>How SHE anticipates something will make her feel </a:t>
            </a:r>
            <a:r>
              <a:rPr lang="en-US" b="1" i="1" u="sng" dirty="0"/>
              <a:t>EMOTIONALLY</a:t>
            </a:r>
            <a:r>
              <a:rPr lang="en-US" dirty="0"/>
              <a:t> is more important than the </a:t>
            </a:r>
            <a:r>
              <a:rPr lang="en-US" b="1" i="1" u="sng" dirty="0"/>
              <a:t>something itself</a:t>
            </a:r>
            <a:r>
              <a:rPr lang="en-US" dirty="0"/>
              <a:t>. For her, the </a:t>
            </a:r>
            <a:r>
              <a:rPr lang="en-US" b="1" i="1" u="sng" dirty="0"/>
              <a:t>actual problem and solution </a:t>
            </a:r>
            <a:r>
              <a:rPr lang="en-US" dirty="0"/>
              <a:t>are less important than that SHE will </a:t>
            </a:r>
            <a:r>
              <a:rPr lang="en-US" b="1" i="1" u="sng" dirty="0"/>
              <a:t>feel</a:t>
            </a:r>
            <a:r>
              <a:rPr lang="en-US" dirty="0"/>
              <a:t> a certain way once the problem is solved.</a:t>
            </a:r>
          </a:p>
        </p:txBody>
      </p:sp>
      <p:pic>
        <p:nvPicPr>
          <p:cNvPr id="7" name="Picture 6">
            <a:extLst>
              <a:ext uri="{FF2B5EF4-FFF2-40B4-BE49-F238E27FC236}">
                <a16:creationId xmlns:a16="http://schemas.microsoft.com/office/drawing/2014/main" id="{19783A5E-3073-4425-B852-D9D210A294AF}"/>
              </a:ext>
            </a:extLst>
          </p:cNvPr>
          <p:cNvPicPr>
            <a:picLocks noChangeAspect="1"/>
          </p:cNvPicPr>
          <p:nvPr/>
        </p:nvPicPr>
        <p:blipFill rotWithShape="1">
          <a:blip r:embed="rId3">
            <a:extLst>
              <a:ext uri="{28A0092B-C50C-407E-A947-70E740481C1C}">
                <a14:useLocalDpi xmlns:a14="http://schemas.microsoft.com/office/drawing/2010/main" val="0"/>
              </a:ext>
            </a:extLst>
          </a:blip>
          <a:srcRect l="8417" t="9315" r="9208" b="8128"/>
          <a:stretch/>
        </p:blipFill>
        <p:spPr>
          <a:xfrm>
            <a:off x="7642615" y="1620555"/>
            <a:ext cx="4549385" cy="4559474"/>
          </a:xfrm>
          <a:prstGeom prst="rect">
            <a:avLst/>
          </a:prstGeom>
        </p:spPr>
      </p:pic>
    </p:spTree>
    <p:extLst>
      <p:ext uri="{BB962C8B-B14F-4D97-AF65-F5344CB8AC3E}">
        <p14:creationId xmlns:p14="http://schemas.microsoft.com/office/powerpoint/2010/main" val="22761992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68EA41-B75D-40B9-B62E-553D337733E7}"/>
              </a:ext>
            </a:extLst>
          </p:cNvPr>
          <p:cNvSpPr>
            <a:spLocks noGrp="1"/>
          </p:cNvSpPr>
          <p:nvPr>
            <p:ph type="ctrTitle"/>
          </p:nvPr>
        </p:nvSpPr>
        <p:spPr/>
        <p:txBody>
          <a:bodyPr/>
          <a:lstStyle/>
          <a:p>
            <a:r>
              <a:rPr lang="en-US" dirty="0"/>
              <a:t>INTERROGATION</a:t>
            </a:r>
          </a:p>
        </p:txBody>
      </p:sp>
      <p:sp>
        <p:nvSpPr>
          <p:cNvPr id="3" name="Subtitle 2">
            <a:extLst>
              <a:ext uri="{FF2B5EF4-FFF2-40B4-BE49-F238E27FC236}">
                <a16:creationId xmlns:a16="http://schemas.microsoft.com/office/drawing/2014/main" id="{40AE71B0-9A05-40D9-B1DF-112B3310C21B}"/>
              </a:ext>
            </a:extLst>
          </p:cNvPr>
          <p:cNvSpPr>
            <a:spLocks noGrp="1"/>
          </p:cNvSpPr>
          <p:nvPr>
            <p:ph type="subTitle" idx="1"/>
          </p:nvPr>
        </p:nvSpPr>
        <p:spPr/>
        <p:txBody>
          <a:bodyPr/>
          <a:lstStyle/>
          <a:p>
            <a:r>
              <a:rPr lang="en-US" dirty="0"/>
              <a:t>Questioning, Interviewing, and Lying Liars.</a:t>
            </a:r>
          </a:p>
        </p:txBody>
      </p:sp>
      <p:pic>
        <p:nvPicPr>
          <p:cNvPr id="7" name="Picture Placeholder 6">
            <a:extLst>
              <a:ext uri="{FF2B5EF4-FFF2-40B4-BE49-F238E27FC236}">
                <a16:creationId xmlns:a16="http://schemas.microsoft.com/office/drawing/2014/main" id="{F0560889-69A0-4117-91D8-FFFB0030978C}"/>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11312" r="11312"/>
          <a:stretch>
            <a:fillRect/>
          </a:stretch>
        </p:blipFill>
        <p:spPr/>
      </p:pic>
    </p:spTree>
    <p:extLst>
      <p:ext uri="{BB962C8B-B14F-4D97-AF65-F5344CB8AC3E}">
        <p14:creationId xmlns:p14="http://schemas.microsoft.com/office/powerpoint/2010/main" val="40877988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49E857-2820-460E-9C90-DC3163185A1A}"/>
              </a:ext>
            </a:extLst>
          </p:cNvPr>
          <p:cNvSpPr>
            <a:spLocks noGrp="1"/>
          </p:cNvSpPr>
          <p:nvPr>
            <p:ph type="title"/>
          </p:nvPr>
        </p:nvSpPr>
        <p:spPr/>
        <p:txBody>
          <a:bodyPr/>
          <a:lstStyle/>
          <a:p>
            <a:r>
              <a:rPr lang="en-US" dirty="0"/>
              <a:t>When HE or SHE is questioned…</a:t>
            </a:r>
          </a:p>
        </p:txBody>
      </p:sp>
      <p:sp>
        <p:nvSpPr>
          <p:cNvPr id="3" name="Content Placeholder 2">
            <a:extLst>
              <a:ext uri="{FF2B5EF4-FFF2-40B4-BE49-F238E27FC236}">
                <a16:creationId xmlns:a16="http://schemas.microsoft.com/office/drawing/2014/main" id="{4FEDE51A-063C-4952-BDE4-D5A7D66D31DB}"/>
              </a:ext>
            </a:extLst>
          </p:cNvPr>
          <p:cNvSpPr>
            <a:spLocks noGrp="1"/>
          </p:cNvSpPr>
          <p:nvPr>
            <p:ph idx="1"/>
          </p:nvPr>
        </p:nvSpPr>
        <p:spPr>
          <a:xfrm>
            <a:off x="1104900" y="1375490"/>
            <a:ext cx="10558780" cy="5132314"/>
          </a:xfrm>
        </p:spPr>
        <p:txBody>
          <a:bodyPr>
            <a:normAutofit/>
          </a:bodyPr>
          <a:lstStyle/>
          <a:p>
            <a:r>
              <a:rPr lang="en-US" sz="2400" dirty="0"/>
              <a:t>The heart of interrogation techniques can</a:t>
            </a:r>
          </a:p>
          <a:p>
            <a:pPr marL="0" indent="0">
              <a:spcBef>
                <a:spcPts val="600"/>
              </a:spcBef>
              <a:buNone/>
            </a:pPr>
            <a:r>
              <a:rPr lang="en-US" sz="2400" dirty="0"/>
              <a:t>  be summed up with the acronym </a:t>
            </a:r>
            <a:r>
              <a:rPr lang="en-US" sz="2400" b="1" dirty="0"/>
              <a:t>L.E.R.I</a:t>
            </a:r>
            <a:r>
              <a:rPr lang="en-US" sz="2400" dirty="0"/>
              <a:t>.</a:t>
            </a:r>
          </a:p>
          <a:p>
            <a:pPr marL="457200" lvl="1" indent="0">
              <a:buNone/>
            </a:pPr>
            <a:r>
              <a:rPr lang="en-US" sz="2000" b="1" dirty="0"/>
              <a:t>L-L</a:t>
            </a:r>
            <a:r>
              <a:rPr lang="en-US" sz="2000" dirty="0"/>
              <a:t>isten</a:t>
            </a:r>
          </a:p>
          <a:p>
            <a:pPr marL="457200" lvl="1" indent="0">
              <a:buNone/>
            </a:pPr>
            <a:r>
              <a:rPr lang="en-US" sz="2000" b="1" dirty="0"/>
              <a:t>E-E</a:t>
            </a:r>
            <a:r>
              <a:rPr lang="en-US" sz="2000" dirty="0"/>
              <a:t>mpathy</a:t>
            </a:r>
          </a:p>
          <a:p>
            <a:pPr marL="457200" lvl="1" indent="0">
              <a:buNone/>
            </a:pPr>
            <a:r>
              <a:rPr lang="en-US" sz="2000" b="1" dirty="0"/>
              <a:t>R-R</a:t>
            </a:r>
            <a:r>
              <a:rPr lang="en-US" sz="2000" dirty="0"/>
              <a:t>apport</a:t>
            </a:r>
          </a:p>
          <a:p>
            <a:pPr marL="457200" lvl="1" indent="0">
              <a:buNone/>
            </a:pPr>
            <a:r>
              <a:rPr lang="en-US" sz="2000" b="1" dirty="0"/>
              <a:t>I-I</a:t>
            </a:r>
            <a:r>
              <a:rPr lang="en-US" sz="2000" dirty="0"/>
              <a:t>nfluence</a:t>
            </a:r>
          </a:p>
          <a:p>
            <a:r>
              <a:rPr lang="en-US" sz="2400" b="1" dirty="0"/>
              <a:t>L—</a:t>
            </a:r>
            <a:r>
              <a:rPr lang="en-US" sz="2400" b="1" u="sng" dirty="0"/>
              <a:t>L</a:t>
            </a:r>
            <a:r>
              <a:rPr lang="en-US" sz="2400" b="1" dirty="0"/>
              <a:t>isten</a:t>
            </a:r>
            <a:r>
              <a:rPr lang="en-US" sz="2400" dirty="0"/>
              <a:t> to the subject and try to determine the underlying state of mind or emotional state of the subject.</a:t>
            </a:r>
          </a:p>
          <a:p>
            <a:r>
              <a:rPr lang="en-US" sz="2400" b="1" dirty="0"/>
              <a:t>E—</a:t>
            </a:r>
            <a:r>
              <a:rPr lang="en-US" sz="2400" b="1" u="sng" dirty="0"/>
              <a:t>E</a:t>
            </a:r>
            <a:r>
              <a:rPr lang="en-US" sz="2400" b="1" dirty="0"/>
              <a:t>mpathize</a:t>
            </a:r>
            <a:r>
              <a:rPr lang="en-US" sz="2400" dirty="0"/>
              <a:t> and establish common ground.</a:t>
            </a:r>
          </a:p>
          <a:p>
            <a:r>
              <a:rPr lang="en-US" sz="2400" b="1" dirty="0"/>
              <a:t>R—</a:t>
            </a:r>
            <a:r>
              <a:rPr lang="en-US" sz="2400" dirty="0"/>
              <a:t>Establish </a:t>
            </a:r>
            <a:r>
              <a:rPr lang="en-US" sz="2400" b="1" u="sng" dirty="0"/>
              <a:t>R</a:t>
            </a:r>
            <a:r>
              <a:rPr lang="en-US" sz="2400" b="1" dirty="0"/>
              <a:t>apport</a:t>
            </a:r>
            <a:r>
              <a:rPr lang="en-US" sz="2400" dirty="0"/>
              <a:t> by which information can flow freely</a:t>
            </a:r>
          </a:p>
          <a:p>
            <a:r>
              <a:rPr lang="en-US" sz="2400" b="1" dirty="0"/>
              <a:t>I—</a:t>
            </a:r>
            <a:r>
              <a:rPr lang="en-US" sz="2400" b="1" u="sng" dirty="0"/>
              <a:t>I</a:t>
            </a:r>
            <a:r>
              <a:rPr lang="en-US" sz="2400" b="1" dirty="0"/>
              <a:t>nfluence</a:t>
            </a:r>
            <a:r>
              <a:rPr lang="en-US" sz="2400" dirty="0"/>
              <a:t> the subject to disclose vital information and thus achieve your own goals.</a:t>
            </a:r>
            <a:endParaRPr lang="en-US" sz="1600" dirty="0"/>
          </a:p>
        </p:txBody>
      </p:sp>
      <p:pic>
        <p:nvPicPr>
          <p:cNvPr id="5" name="Picture 4">
            <a:extLst>
              <a:ext uri="{FF2B5EF4-FFF2-40B4-BE49-F238E27FC236}">
                <a16:creationId xmlns:a16="http://schemas.microsoft.com/office/drawing/2014/main" id="{0C68E559-B5B2-493C-BB2A-808200071C3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7776"/>
          <a:stretch/>
        </p:blipFill>
        <p:spPr>
          <a:xfrm>
            <a:off x="7198468" y="76199"/>
            <a:ext cx="4465212" cy="3369413"/>
          </a:xfrm>
          <a:prstGeom prst="rect">
            <a:avLst/>
          </a:prstGeom>
        </p:spPr>
      </p:pic>
    </p:spTree>
    <p:extLst>
      <p:ext uri="{BB962C8B-B14F-4D97-AF65-F5344CB8AC3E}">
        <p14:creationId xmlns:p14="http://schemas.microsoft.com/office/powerpoint/2010/main" val="5201365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49E857-2820-460E-9C90-DC3163185A1A}"/>
              </a:ext>
            </a:extLst>
          </p:cNvPr>
          <p:cNvSpPr>
            <a:spLocks noGrp="1"/>
          </p:cNvSpPr>
          <p:nvPr>
            <p:ph type="title"/>
          </p:nvPr>
        </p:nvSpPr>
        <p:spPr/>
        <p:txBody>
          <a:bodyPr/>
          <a:lstStyle/>
          <a:p>
            <a:r>
              <a:rPr lang="en-US" dirty="0"/>
              <a:t>When HE or SHE is questioned…</a:t>
            </a:r>
          </a:p>
        </p:txBody>
      </p:sp>
      <p:sp>
        <p:nvSpPr>
          <p:cNvPr id="3" name="Content Placeholder 2">
            <a:extLst>
              <a:ext uri="{FF2B5EF4-FFF2-40B4-BE49-F238E27FC236}">
                <a16:creationId xmlns:a16="http://schemas.microsoft.com/office/drawing/2014/main" id="{4FEDE51A-063C-4952-BDE4-D5A7D66D31DB}"/>
              </a:ext>
            </a:extLst>
          </p:cNvPr>
          <p:cNvSpPr>
            <a:spLocks noGrp="1"/>
          </p:cNvSpPr>
          <p:nvPr>
            <p:ph idx="1"/>
          </p:nvPr>
        </p:nvSpPr>
        <p:spPr>
          <a:xfrm>
            <a:off x="1104900" y="1463040"/>
            <a:ext cx="10558780" cy="4810760"/>
          </a:xfrm>
        </p:spPr>
        <p:txBody>
          <a:bodyPr>
            <a:normAutofit/>
          </a:bodyPr>
          <a:lstStyle/>
          <a:p>
            <a:r>
              <a:rPr lang="en-US" dirty="0"/>
              <a:t>An effective interrogation technique that law enforcement and trained military interrogators employ is to force any male suspect to review events </a:t>
            </a:r>
            <a:r>
              <a:rPr lang="en-US" b="1" dirty="0"/>
              <a:t>Chronologically</a:t>
            </a:r>
            <a:r>
              <a:rPr lang="en-US" dirty="0"/>
              <a:t>.</a:t>
            </a:r>
          </a:p>
          <a:p>
            <a:endParaRPr lang="en-US" dirty="0"/>
          </a:p>
          <a:p>
            <a:endParaRPr lang="en-US" dirty="0"/>
          </a:p>
          <a:p>
            <a:endParaRPr lang="en-US" dirty="0"/>
          </a:p>
          <a:p>
            <a:endParaRPr lang="en-US" dirty="0"/>
          </a:p>
          <a:p>
            <a:endParaRPr lang="en-US" dirty="0"/>
          </a:p>
          <a:p>
            <a:endParaRPr lang="en-US" dirty="0"/>
          </a:p>
          <a:p>
            <a:r>
              <a:rPr lang="en-US" dirty="0"/>
              <a:t>An effective interrogation technique employed with women is to force any female suspect to speculate about how significant events made others </a:t>
            </a:r>
            <a:r>
              <a:rPr lang="en-US" b="1" dirty="0"/>
              <a:t>FEEL </a:t>
            </a:r>
            <a:r>
              <a:rPr lang="en-US" dirty="0"/>
              <a:t>while asking about those events </a:t>
            </a:r>
            <a:r>
              <a:rPr lang="en-US" b="1" dirty="0"/>
              <a:t>out of context with the timeline </a:t>
            </a:r>
            <a:r>
              <a:rPr lang="en-US" dirty="0"/>
              <a:t>in which they took place.</a:t>
            </a:r>
          </a:p>
        </p:txBody>
      </p:sp>
      <p:pic>
        <p:nvPicPr>
          <p:cNvPr id="7" name="Picture 6">
            <a:extLst>
              <a:ext uri="{FF2B5EF4-FFF2-40B4-BE49-F238E27FC236}">
                <a16:creationId xmlns:a16="http://schemas.microsoft.com/office/drawing/2014/main" id="{7085AE81-5414-4AF3-A9B5-E038F5AE0A2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22499" y="2190496"/>
            <a:ext cx="3400213" cy="2550160"/>
          </a:xfrm>
          <a:prstGeom prst="rect">
            <a:avLst/>
          </a:prstGeom>
        </p:spPr>
      </p:pic>
      <p:pic>
        <p:nvPicPr>
          <p:cNvPr id="9" name="Picture 8">
            <a:extLst>
              <a:ext uri="{FF2B5EF4-FFF2-40B4-BE49-F238E27FC236}">
                <a16:creationId xmlns:a16="http://schemas.microsoft.com/office/drawing/2014/main" id="{EED0D6C0-73A0-416A-984F-55BC13AB5C6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65609" y="2190496"/>
            <a:ext cx="3400213" cy="2550160"/>
          </a:xfrm>
          <a:prstGeom prst="rect">
            <a:avLst/>
          </a:prstGeom>
        </p:spPr>
      </p:pic>
    </p:spTree>
    <p:extLst>
      <p:ext uri="{BB962C8B-B14F-4D97-AF65-F5344CB8AC3E}">
        <p14:creationId xmlns:p14="http://schemas.microsoft.com/office/powerpoint/2010/main" val="35125088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49E857-2820-460E-9C90-DC3163185A1A}"/>
              </a:ext>
            </a:extLst>
          </p:cNvPr>
          <p:cNvSpPr>
            <a:spLocks noGrp="1"/>
          </p:cNvSpPr>
          <p:nvPr>
            <p:ph type="title"/>
          </p:nvPr>
        </p:nvSpPr>
        <p:spPr/>
        <p:txBody>
          <a:bodyPr/>
          <a:lstStyle/>
          <a:p>
            <a:r>
              <a:rPr lang="en-US" dirty="0"/>
              <a:t>When HE or SHE lies</a:t>
            </a:r>
          </a:p>
        </p:txBody>
      </p:sp>
      <p:sp>
        <p:nvSpPr>
          <p:cNvPr id="3" name="Content Placeholder 2">
            <a:extLst>
              <a:ext uri="{FF2B5EF4-FFF2-40B4-BE49-F238E27FC236}">
                <a16:creationId xmlns:a16="http://schemas.microsoft.com/office/drawing/2014/main" id="{4FEDE51A-063C-4952-BDE4-D5A7D66D31DB}"/>
              </a:ext>
            </a:extLst>
          </p:cNvPr>
          <p:cNvSpPr>
            <a:spLocks noGrp="1"/>
          </p:cNvSpPr>
          <p:nvPr>
            <p:ph idx="1"/>
          </p:nvPr>
        </p:nvSpPr>
        <p:spPr>
          <a:xfrm>
            <a:off x="4673600" y="1463040"/>
            <a:ext cx="6990080" cy="4810760"/>
          </a:xfrm>
        </p:spPr>
        <p:txBody>
          <a:bodyPr>
            <a:normAutofit/>
          </a:bodyPr>
          <a:lstStyle/>
          <a:p>
            <a:pPr>
              <a:lnSpc>
                <a:spcPct val="100000"/>
              </a:lnSpc>
              <a:spcBef>
                <a:spcPts val="0"/>
              </a:spcBef>
              <a:defRPr/>
            </a:pPr>
            <a:r>
              <a:rPr lang="en-US" dirty="0"/>
              <a:t>When HE lies, most men are incapable of creating a logically coherent and realistic </a:t>
            </a:r>
            <a:r>
              <a:rPr lang="en-US" b="1" dirty="0"/>
              <a:t>timeline</a:t>
            </a:r>
            <a:r>
              <a:rPr lang="en-US" dirty="0"/>
              <a:t>. Usually, when HE is forced to review events in a linear and </a:t>
            </a:r>
            <a:r>
              <a:rPr lang="en-US" b="1" dirty="0"/>
              <a:t>chronological</a:t>
            </a:r>
            <a:r>
              <a:rPr lang="en-US" dirty="0"/>
              <a:t> way, HE will eventually slip up and leave some gap or create an impossible overlap in time.</a:t>
            </a:r>
          </a:p>
          <a:p>
            <a:pPr marL="0" indent="0">
              <a:buNone/>
            </a:pPr>
            <a:r>
              <a:rPr lang="en-US" b="1" dirty="0"/>
              <a:t>This is why interrogators will often “Take it from the top.”</a:t>
            </a:r>
          </a:p>
          <a:p>
            <a:pPr marL="0" indent="0">
              <a:buNone/>
            </a:pPr>
            <a:endParaRPr lang="en-US" dirty="0"/>
          </a:p>
          <a:p>
            <a:r>
              <a:rPr lang="en-US" dirty="0"/>
              <a:t>When SHE lies, SHE often cannot appropriately ascribe </a:t>
            </a:r>
            <a:r>
              <a:rPr lang="en-US" b="1" dirty="0"/>
              <a:t>emotional depth </a:t>
            </a:r>
            <a:r>
              <a:rPr lang="en-US" dirty="0"/>
              <a:t>to events or incidents when those events are taken </a:t>
            </a:r>
            <a:r>
              <a:rPr lang="en-US" b="1" dirty="0"/>
              <a:t>out of chronological sequence</a:t>
            </a:r>
            <a:r>
              <a:rPr lang="en-US" dirty="0"/>
              <a:t>.</a:t>
            </a:r>
          </a:p>
          <a:p>
            <a:pPr marL="0" indent="0">
              <a:buNone/>
            </a:pPr>
            <a:r>
              <a:rPr lang="en-US" b="1" dirty="0"/>
              <a:t>This is why interrogators will often ask, “How do you think that made ____ feel when that happened?”</a:t>
            </a:r>
          </a:p>
        </p:txBody>
      </p:sp>
      <p:pic>
        <p:nvPicPr>
          <p:cNvPr id="7" name="Picture 6">
            <a:extLst>
              <a:ext uri="{FF2B5EF4-FFF2-40B4-BE49-F238E27FC236}">
                <a16:creationId xmlns:a16="http://schemas.microsoft.com/office/drawing/2014/main" id="{7085AE81-5414-4AF3-A9B5-E038F5AE0A2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4900" y="1463040"/>
            <a:ext cx="3400213" cy="2550160"/>
          </a:xfrm>
          <a:prstGeom prst="rect">
            <a:avLst/>
          </a:prstGeom>
        </p:spPr>
      </p:pic>
      <p:pic>
        <p:nvPicPr>
          <p:cNvPr id="9" name="Picture 8">
            <a:extLst>
              <a:ext uri="{FF2B5EF4-FFF2-40B4-BE49-F238E27FC236}">
                <a16:creationId xmlns:a16="http://schemas.microsoft.com/office/drawing/2014/main" id="{EED0D6C0-73A0-416A-984F-55BC13AB5C6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4900" y="4013518"/>
            <a:ext cx="3400213" cy="2550160"/>
          </a:xfrm>
          <a:prstGeom prst="rect">
            <a:avLst/>
          </a:prstGeom>
        </p:spPr>
      </p:pic>
    </p:spTree>
    <p:extLst>
      <p:ext uri="{BB962C8B-B14F-4D97-AF65-F5344CB8AC3E}">
        <p14:creationId xmlns:p14="http://schemas.microsoft.com/office/powerpoint/2010/main" val="38334862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68EA41-B75D-40B9-B62E-553D337733E7}"/>
              </a:ext>
            </a:extLst>
          </p:cNvPr>
          <p:cNvSpPr>
            <a:spLocks noGrp="1"/>
          </p:cNvSpPr>
          <p:nvPr>
            <p:ph type="ctrTitle"/>
          </p:nvPr>
        </p:nvSpPr>
        <p:spPr/>
        <p:txBody>
          <a:bodyPr>
            <a:normAutofit/>
          </a:bodyPr>
          <a:lstStyle/>
          <a:p>
            <a:r>
              <a:rPr lang="en-US" dirty="0"/>
              <a:t>When She Asks Emotionally Charged Questions</a:t>
            </a:r>
          </a:p>
        </p:txBody>
      </p:sp>
      <p:pic>
        <p:nvPicPr>
          <p:cNvPr id="7" name="Picture Placeholder 6">
            <a:extLst>
              <a:ext uri="{FF2B5EF4-FFF2-40B4-BE49-F238E27FC236}">
                <a16:creationId xmlns:a16="http://schemas.microsoft.com/office/drawing/2014/main" id="{A4B8FA26-E9F8-4A42-A47B-CE6A82F38404}"/>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9415" r="9415"/>
          <a:stretch>
            <a:fillRect/>
          </a:stretch>
        </p:blipFill>
        <p:spPr/>
      </p:pic>
    </p:spTree>
    <p:extLst>
      <p:ext uri="{BB962C8B-B14F-4D97-AF65-F5344CB8AC3E}">
        <p14:creationId xmlns:p14="http://schemas.microsoft.com/office/powerpoint/2010/main" val="4345782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49E857-2820-460E-9C90-DC3163185A1A}"/>
              </a:ext>
            </a:extLst>
          </p:cNvPr>
          <p:cNvSpPr>
            <a:spLocks noGrp="1"/>
          </p:cNvSpPr>
          <p:nvPr>
            <p:ph type="title"/>
          </p:nvPr>
        </p:nvSpPr>
        <p:spPr/>
        <p:txBody>
          <a:bodyPr/>
          <a:lstStyle/>
          <a:p>
            <a:r>
              <a:rPr lang="en-US" dirty="0"/>
              <a:t>SHE will ask EMOTIONALLY CHARGED questions</a:t>
            </a:r>
          </a:p>
        </p:txBody>
      </p:sp>
      <p:sp>
        <p:nvSpPr>
          <p:cNvPr id="3" name="Content Placeholder 2">
            <a:extLst>
              <a:ext uri="{FF2B5EF4-FFF2-40B4-BE49-F238E27FC236}">
                <a16:creationId xmlns:a16="http://schemas.microsoft.com/office/drawing/2014/main" id="{4FEDE51A-063C-4952-BDE4-D5A7D66D31DB}"/>
              </a:ext>
            </a:extLst>
          </p:cNvPr>
          <p:cNvSpPr>
            <a:spLocks noGrp="1"/>
          </p:cNvSpPr>
          <p:nvPr>
            <p:ph idx="1"/>
          </p:nvPr>
        </p:nvSpPr>
        <p:spPr>
          <a:xfrm>
            <a:off x="1104900" y="1463040"/>
            <a:ext cx="10558780" cy="4810760"/>
          </a:xfrm>
        </p:spPr>
        <p:txBody>
          <a:bodyPr>
            <a:normAutofit lnSpcReduction="10000"/>
          </a:bodyPr>
          <a:lstStyle/>
          <a:p>
            <a:r>
              <a:rPr lang="en-US" dirty="0"/>
              <a:t>SHE tends to ask </a:t>
            </a:r>
            <a:r>
              <a:rPr lang="en-US" b="1" dirty="0"/>
              <a:t>many</a:t>
            </a:r>
            <a:r>
              <a:rPr lang="en-US" dirty="0"/>
              <a:t> more </a:t>
            </a:r>
            <a:r>
              <a:rPr lang="en-US" b="1" dirty="0"/>
              <a:t>emotionally</a:t>
            </a:r>
            <a:r>
              <a:rPr lang="en-US" dirty="0"/>
              <a:t> charged questions than their male counterparts. </a:t>
            </a:r>
          </a:p>
          <a:p>
            <a:endParaRPr lang="en-US" dirty="0"/>
          </a:p>
          <a:p>
            <a:endParaRPr lang="en-US" dirty="0"/>
          </a:p>
          <a:p>
            <a:endParaRPr lang="en-US" dirty="0"/>
          </a:p>
          <a:p>
            <a:endParaRPr lang="en-US" dirty="0"/>
          </a:p>
          <a:p>
            <a:endParaRPr lang="en-US" dirty="0"/>
          </a:p>
          <a:p>
            <a:endParaRPr lang="en-US" dirty="0"/>
          </a:p>
          <a:p>
            <a:r>
              <a:rPr lang="en-US" dirty="0"/>
              <a:t>HE tends to </a:t>
            </a:r>
            <a:r>
              <a:rPr lang="en-US" b="1" dirty="0"/>
              <a:t>dodge</a:t>
            </a:r>
            <a:r>
              <a:rPr lang="en-US" dirty="0"/>
              <a:t> emotionally charged questions as </a:t>
            </a:r>
            <a:r>
              <a:rPr lang="en-US" b="1" dirty="0"/>
              <a:t>often as possible</a:t>
            </a:r>
            <a:r>
              <a:rPr lang="en-US" dirty="0"/>
              <a:t> and has actual physiological responses when confronting them.</a:t>
            </a:r>
          </a:p>
          <a:p>
            <a:r>
              <a:rPr lang="en-US" dirty="0"/>
              <a:t>Emotionally charged questions stress HIM out. HE has measurable physical and physiological reactions when confronted with emotions, especially emotions HE considers unreasonable.</a:t>
            </a:r>
          </a:p>
          <a:p>
            <a:endParaRPr lang="en-US" dirty="0"/>
          </a:p>
        </p:txBody>
      </p:sp>
      <p:pic>
        <p:nvPicPr>
          <p:cNvPr id="6" name="Picture 5">
            <a:extLst>
              <a:ext uri="{FF2B5EF4-FFF2-40B4-BE49-F238E27FC236}">
                <a16:creationId xmlns:a16="http://schemas.microsoft.com/office/drawing/2014/main" id="{57F61D10-1989-4E42-BA4D-AEE0826F2D27}"/>
              </a:ext>
            </a:extLst>
          </p:cNvPr>
          <p:cNvPicPr>
            <a:picLocks noChangeAspect="1"/>
          </p:cNvPicPr>
          <p:nvPr/>
        </p:nvPicPr>
        <p:blipFill rotWithShape="1">
          <a:blip r:embed="rId3">
            <a:extLst>
              <a:ext uri="{28A0092B-C50C-407E-A947-70E740481C1C}">
                <a14:useLocalDpi xmlns:a14="http://schemas.microsoft.com/office/drawing/2010/main" val="0"/>
              </a:ext>
            </a:extLst>
          </a:blip>
          <a:srcRect t="14391"/>
          <a:stretch/>
        </p:blipFill>
        <p:spPr>
          <a:xfrm>
            <a:off x="3544866" y="2010863"/>
            <a:ext cx="5549030" cy="2407667"/>
          </a:xfrm>
          <a:prstGeom prst="rect">
            <a:avLst/>
          </a:prstGeom>
        </p:spPr>
      </p:pic>
    </p:spTree>
    <p:extLst>
      <p:ext uri="{BB962C8B-B14F-4D97-AF65-F5344CB8AC3E}">
        <p14:creationId xmlns:p14="http://schemas.microsoft.com/office/powerpoint/2010/main" val="41951425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Dialogue Matters</a:t>
            </a:r>
          </a:p>
        </p:txBody>
      </p:sp>
      <p:pic>
        <p:nvPicPr>
          <p:cNvPr id="7" name="Picture 6" descr="Cutout woman Shelby smiling with hand on hip.">
            <a:extLst>
              <a:ext uri="{FF2B5EF4-FFF2-40B4-BE49-F238E27FC236}">
                <a16:creationId xmlns:a16="http://schemas.microsoft.com/office/drawing/2014/main" id="{3787578B-566E-4D6F-A08F-C0F42F06852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26075"/>
          <a:stretch/>
        </p:blipFill>
        <p:spPr>
          <a:xfrm>
            <a:off x="110836" y="1361079"/>
            <a:ext cx="2451064" cy="5504002"/>
          </a:xfrm>
          <a:prstGeom prst="rect">
            <a:avLst/>
          </a:prstGeom>
        </p:spPr>
      </p:pic>
      <p:sp>
        <p:nvSpPr>
          <p:cNvPr id="10" name="Speech Bubble: Oval 9">
            <a:extLst>
              <a:ext uri="{FF2B5EF4-FFF2-40B4-BE49-F238E27FC236}">
                <a16:creationId xmlns:a16="http://schemas.microsoft.com/office/drawing/2014/main" id="{71F3B2B8-CEBB-41E5-9465-177429F296E8}"/>
              </a:ext>
            </a:extLst>
          </p:cNvPr>
          <p:cNvSpPr/>
          <p:nvPr/>
        </p:nvSpPr>
        <p:spPr>
          <a:xfrm>
            <a:off x="3168992" y="1693160"/>
            <a:ext cx="6280728" cy="1456442"/>
          </a:xfrm>
          <a:prstGeom prst="wedgeEllipseCallout">
            <a:avLst>
              <a:gd name="adj1" fmla="val -71781"/>
              <a:gd name="adj2" fmla="val -2438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t>Bad dialogue signals the work of an amateur who has failed to grasp the mechanics of speech. </a:t>
            </a:r>
          </a:p>
        </p:txBody>
      </p:sp>
      <p:pic>
        <p:nvPicPr>
          <p:cNvPr id="5" name="Picture 4" descr="Cutout man Max smiling with left arm stretched out.">
            <a:extLst>
              <a:ext uri="{FF2B5EF4-FFF2-40B4-BE49-F238E27FC236}">
                <a16:creationId xmlns:a16="http://schemas.microsoft.com/office/drawing/2014/main" id="{84500CDB-B148-44C1-9435-2C6F0D20D2B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10056812" y="700104"/>
            <a:ext cx="2132013" cy="6164977"/>
          </a:xfrm>
          <a:prstGeom prst="rect">
            <a:avLst/>
          </a:prstGeom>
        </p:spPr>
      </p:pic>
      <p:sp>
        <p:nvSpPr>
          <p:cNvPr id="6" name="Speech Bubble: Rectangle 5">
            <a:extLst>
              <a:ext uri="{FF2B5EF4-FFF2-40B4-BE49-F238E27FC236}">
                <a16:creationId xmlns:a16="http://schemas.microsoft.com/office/drawing/2014/main" id="{B0D8B41F-7C51-41B4-ACB5-2C06DB417F7B}"/>
              </a:ext>
            </a:extLst>
          </p:cNvPr>
          <p:cNvSpPr/>
          <p:nvPr/>
        </p:nvSpPr>
        <p:spPr>
          <a:xfrm>
            <a:off x="3666305" y="3920108"/>
            <a:ext cx="5470899" cy="954247"/>
          </a:xfrm>
          <a:prstGeom prst="wedgeRectCallout">
            <a:avLst>
              <a:gd name="adj1" fmla="val 61196"/>
              <a:gd name="adj2" fmla="val -15126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Good dialogue illuminates your characters, moves your plot forward, and develops relationships.</a:t>
            </a:r>
          </a:p>
        </p:txBody>
      </p:sp>
    </p:spTree>
    <p:extLst>
      <p:ext uri="{BB962C8B-B14F-4D97-AF65-F5344CB8AC3E}">
        <p14:creationId xmlns:p14="http://schemas.microsoft.com/office/powerpoint/2010/main" val="10605532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40C6AF-DF86-4884-B579-88CFC4B33C1E}"/>
              </a:ext>
            </a:extLst>
          </p:cNvPr>
          <p:cNvSpPr>
            <a:spLocks noGrp="1"/>
          </p:cNvSpPr>
          <p:nvPr>
            <p:ph type="title"/>
          </p:nvPr>
        </p:nvSpPr>
        <p:spPr/>
        <p:txBody>
          <a:bodyPr/>
          <a:lstStyle/>
          <a:p>
            <a:r>
              <a:rPr lang="en-US" dirty="0"/>
              <a:t>SHE will ask EMOTIONALLY CHARGED questions</a:t>
            </a:r>
          </a:p>
        </p:txBody>
      </p:sp>
      <p:pic>
        <p:nvPicPr>
          <p:cNvPr id="8" name="Picture 7" descr="Cutout woman Shelby folding arms not happy.">
            <a:extLst>
              <a:ext uri="{FF2B5EF4-FFF2-40B4-BE49-F238E27FC236}">
                <a16:creationId xmlns:a16="http://schemas.microsoft.com/office/drawing/2014/main" id="{7E305E7E-0764-4FAF-B9BC-CE0D7A76A2E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27501"/>
          <a:stretch/>
        </p:blipFill>
        <p:spPr>
          <a:xfrm flipH="1">
            <a:off x="43553" y="904632"/>
            <a:ext cx="1736614" cy="5953368"/>
          </a:xfrm>
          <a:prstGeom prst="rect">
            <a:avLst/>
          </a:prstGeom>
        </p:spPr>
      </p:pic>
      <p:sp>
        <p:nvSpPr>
          <p:cNvPr id="9" name="Speech Bubble: Rectangle with Corners Rounded 8">
            <a:extLst>
              <a:ext uri="{FF2B5EF4-FFF2-40B4-BE49-F238E27FC236}">
                <a16:creationId xmlns:a16="http://schemas.microsoft.com/office/drawing/2014/main" id="{96D19B3B-EA8A-43B1-A55F-BA673F11F91C}"/>
              </a:ext>
            </a:extLst>
          </p:cNvPr>
          <p:cNvSpPr/>
          <p:nvPr/>
        </p:nvSpPr>
        <p:spPr>
          <a:xfrm>
            <a:off x="2428240" y="1483360"/>
            <a:ext cx="5953760" cy="3373120"/>
          </a:xfrm>
          <a:prstGeom prst="wedgeRoundRectCallout">
            <a:avLst>
              <a:gd name="adj1" fmla="val -60996"/>
              <a:gd name="adj2" fmla="val -26583"/>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Natasha took a deep breath. “Okay. Here goes. Do you hate commitment? Is calling on the phone so awful? Do you have something against communication? Do you believe in the girlfriend stereotype? Are you actually afraid of settling down? Do you think your life ends when you get married? Do you tell your friends we’re engaged? Do you tell your mom everything? Do you notice when I gain weight? Do you want to dump me? Are you actually unhappy? Do </a:t>
            </a:r>
            <a:r>
              <a:rPr lang="en-US" i="1" dirty="0"/>
              <a:t>I</a:t>
            </a:r>
            <a:r>
              <a:rPr lang="en-US" dirty="0"/>
              <a:t> make you unhappy? Do you ever think about your ex-girlfriend when we’re together?”</a:t>
            </a:r>
          </a:p>
        </p:txBody>
      </p:sp>
      <p:pic>
        <p:nvPicPr>
          <p:cNvPr id="5" name="Picture 4" descr="Cutout man Max with arms at sides.">
            <a:extLst>
              <a:ext uri="{FF2B5EF4-FFF2-40B4-BE49-F238E27FC236}">
                <a16:creationId xmlns:a16="http://schemas.microsoft.com/office/drawing/2014/main" id="{A6B4FFAC-260D-42EC-91D7-0DD0D616B24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26577"/>
          <a:stretch/>
        </p:blipFill>
        <p:spPr>
          <a:xfrm>
            <a:off x="9509760" y="686219"/>
            <a:ext cx="2682240" cy="6171782"/>
          </a:xfrm>
          <a:prstGeom prst="rect">
            <a:avLst/>
          </a:prstGeom>
        </p:spPr>
      </p:pic>
      <p:sp>
        <p:nvSpPr>
          <p:cNvPr id="6" name="Speech Bubble: Rectangle 5">
            <a:extLst>
              <a:ext uri="{FF2B5EF4-FFF2-40B4-BE49-F238E27FC236}">
                <a16:creationId xmlns:a16="http://schemas.microsoft.com/office/drawing/2014/main" id="{82ED3C15-EB9A-4DEB-B746-6973B0A72927}"/>
              </a:ext>
            </a:extLst>
          </p:cNvPr>
          <p:cNvSpPr/>
          <p:nvPr/>
        </p:nvSpPr>
        <p:spPr>
          <a:xfrm>
            <a:off x="3332480" y="5232400"/>
            <a:ext cx="5608320" cy="934720"/>
          </a:xfrm>
          <a:prstGeom prst="wedgeRectCallout">
            <a:avLst>
              <a:gd name="adj1" fmla="val 55795"/>
              <a:gd name="adj2" fmla="val -11358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Boris frowned, caught her eye, and said, “No.”</a:t>
            </a:r>
          </a:p>
        </p:txBody>
      </p:sp>
    </p:spTree>
    <p:extLst>
      <p:ext uri="{BB962C8B-B14F-4D97-AF65-F5344CB8AC3E}">
        <p14:creationId xmlns:p14="http://schemas.microsoft.com/office/powerpoint/2010/main" val="11471493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lstStyle/>
          <a:p>
            <a:r>
              <a:rPr lang="en-US" sz="6000" dirty="0"/>
              <a:t>Agenda (Three Acts)</a:t>
            </a:r>
            <a:endParaRPr lang="en-US" dirty="0"/>
          </a:p>
        </p:txBody>
      </p:sp>
      <p:pic>
        <p:nvPicPr>
          <p:cNvPr id="5" name="Picture 4" descr="Cutout woman Sophie smiling fist pump.">
            <a:extLst>
              <a:ext uri="{FF2B5EF4-FFF2-40B4-BE49-F238E27FC236}">
                <a16:creationId xmlns:a16="http://schemas.microsoft.com/office/drawing/2014/main" id="{25A8E466-1D7D-4482-8F47-B6A239F1097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432" b="24762"/>
          <a:stretch/>
        </p:blipFill>
        <p:spPr>
          <a:xfrm>
            <a:off x="0" y="1736436"/>
            <a:ext cx="2232022" cy="5128646"/>
          </a:xfrm>
          <a:prstGeom prst="rect">
            <a:avLst/>
          </a:prstGeom>
        </p:spPr>
      </p:pic>
      <p:pic>
        <p:nvPicPr>
          <p:cNvPr id="6" name="Picture 5" descr="Cutout man Max excited right arm in the air.">
            <a:extLst>
              <a:ext uri="{FF2B5EF4-FFF2-40B4-BE49-F238E27FC236}">
                <a16:creationId xmlns:a16="http://schemas.microsoft.com/office/drawing/2014/main" id="{6B4A2AC5-0527-4A54-AB99-12E97B8EE42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22630"/>
          <a:stretch/>
        </p:blipFill>
        <p:spPr>
          <a:xfrm>
            <a:off x="8950035" y="86332"/>
            <a:ext cx="3146033" cy="6771668"/>
          </a:xfrm>
          <a:prstGeom prst="rect">
            <a:avLst/>
          </a:prstGeom>
        </p:spPr>
      </p:pic>
      <p:sp>
        <p:nvSpPr>
          <p:cNvPr id="3" name="Content Placeholder 2">
            <a:extLst>
              <a:ext uri="{FF2B5EF4-FFF2-40B4-BE49-F238E27FC236}">
                <a16:creationId xmlns:a16="http://schemas.microsoft.com/office/drawing/2014/main" id="{F7C68D1F-FBB9-4E61-B04B-C8BC42CC99D0}"/>
              </a:ext>
            </a:extLst>
          </p:cNvPr>
          <p:cNvSpPr>
            <a:spLocks noGrp="1"/>
          </p:cNvSpPr>
          <p:nvPr>
            <p:ph idx="1"/>
          </p:nvPr>
        </p:nvSpPr>
        <p:spPr>
          <a:xfrm>
            <a:off x="2292262" y="1612726"/>
            <a:ext cx="8631999" cy="4572000"/>
          </a:xfrm>
        </p:spPr>
        <p:txBody>
          <a:bodyPr>
            <a:normAutofit/>
          </a:bodyPr>
          <a:lstStyle/>
          <a:p>
            <a:r>
              <a:rPr lang="en-US" sz="2800" strike="sngStrike" dirty="0"/>
              <a:t>I. Characteristics of Good Dialogue</a:t>
            </a:r>
          </a:p>
          <a:p>
            <a:endParaRPr lang="en-US" sz="2800" dirty="0"/>
          </a:p>
          <a:p>
            <a:r>
              <a:rPr lang="en-US" sz="2800" strike="sngStrike" dirty="0"/>
              <a:t>II. He Said / She Said</a:t>
            </a:r>
          </a:p>
          <a:p>
            <a:endParaRPr lang="en-US" sz="2800" dirty="0"/>
          </a:p>
          <a:p>
            <a:r>
              <a:rPr lang="en-US" sz="2800" dirty="0"/>
              <a:t>III. Techniques for Super Realistic dialogue</a:t>
            </a:r>
          </a:p>
          <a:p>
            <a:endParaRPr lang="en-US" sz="2800" dirty="0"/>
          </a:p>
        </p:txBody>
      </p:sp>
    </p:spTree>
    <p:extLst>
      <p:ext uri="{BB962C8B-B14F-4D97-AF65-F5344CB8AC3E}">
        <p14:creationId xmlns:p14="http://schemas.microsoft.com/office/powerpoint/2010/main" val="37588568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Practical Techniques to Craft Super Realistic Dialogue</a:t>
            </a:r>
          </a:p>
        </p:txBody>
      </p:sp>
      <p:sp>
        <p:nvSpPr>
          <p:cNvPr id="4" name="TextBox 3">
            <a:extLst>
              <a:ext uri="{FF2B5EF4-FFF2-40B4-BE49-F238E27FC236}">
                <a16:creationId xmlns:a16="http://schemas.microsoft.com/office/drawing/2014/main" id="{A4C7A6A3-9E59-4263-8A0E-DFA40D16A8D8}"/>
              </a:ext>
            </a:extLst>
          </p:cNvPr>
          <p:cNvSpPr txBox="1"/>
          <p:nvPr/>
        </p:nvSpPr>
        <p:spPr>
          <a:xfrm>
            <a:off x="1595336" y="758757"/>
            <a:ext cx="1254868" cy="1015663"/>
          </a:xfrm>
          <a:prstGeom prst="rect">
            <a:avLst/>
          </a:prstGeom>
          <a:noFill/>
        </p:spPr>
        <p:txBody>
          <a:bodyPr wrap="square" rtlCol="0">
            <a:spAutoFit/>
          </a:bodyPr>
          <a:lstStyle/>
          <a:p>
            <a:pPr algn="ctr"/>
            <a:r>
              <a:rPr lang="en-US" sz="6000" dirty="0">
                <a:solidFill>
                  <a:schemeClr val="bg1"/>
                </a:solidFill>
                <a:latin typeface="Plantagenet Cherokee (Headings)"/>
              </a:rPr>
              <a:t>III.</a:t>
            </a:r>
          </a:p>
        </p:txBody>
      </p:sp>
      <p:sp>
        <p:nvSpPr>
          <p:cNvPr id="5" name="Rectangle 4">
            <a:extLst>
              <a:ext uri="{FF2B5EF4-FFF2-40B4-BE49-F238E27FC236}">
                <a16:creationId xmlns:a16="http://schemas.microsoft.com/office/drawing/2014/main" id="{D2DADAF2-9BD3-4B35-83F9-0FFD817206E0}"/>
              </a:ext>
            </a:extLst>
          </p:cNvPr>
          <p:cNvSpPr/>
          <p:nvPr/>
        </p:nvSpPr>
        <p:spPr>
          <a:xfrm>
            <a:off x="1516980" y="6053647"/>
            <a:ext cx="9266063" cy="523220"/>
          </a:xfrm>
          <a:prstGeom prst="rect">
            <a:avLst/>
          </a:prstGeom>
          <a:noFill/>
        </p:spPr>
        <p:txBody>
          <a:bodyPr wrap="none">
            <a:spAutoFit/>
          </a:bodyPr>
          <a:lstStyle/>
          <a:p>
            <a:pPr algn="ctr"/>
            <a:r>
              <a:rPr lang="en-US" sz="2800" dirty="0">
                <a:solidFill>
                  <a:schemeClr val="bg1"/>
                </a:solidFill>
                <a:hlinkClick r:id="rId3">
                  <a:extLst>
                    <a:ext uri="{A12FA001-AC4F-418D-AE19-62706E023703}">
                      <ahyp:hlinkClr xmlns:ahyp="http://schemas.microsoft.com/office/drawing/2018/hyperlinkcolor" val="tx"/>
                    </a:ext>
                  </a:extLst>
                </a:hlinkClick>
              </a:rPr>
              <a:t>http://SuccessfulChristianSelfPublishing.com/MoreThanBW/</a:t>
            </a:r>
            <a:endParaRPr lang="en-US" sz="2800" dirty="0">
              <a:solidFill>
                <a:schemeClr val="bg1"/>
              </a:solidFill>
            </a:endParaRPr>
          </a:p>
        </p:txBody>
      </p:sp>
    </p:spTree>
    <p:extLst>
      <p:ext uri="{BB962C8B-B14F-4D97-AF65-F5344CB8AC3E}">
        <p14:creationId xmlns:p14="http://schemas.microsoft.com/office/powerpoint/2010/main" val="1326409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68EA41-B75D-40B9-B62E-553D337733E7}"/>
              </a:ext>
            </a:extLst>
          </p:cNvPr>
          <p:cNvSpPr>
            <a:spLocks noGrp="1"/>
          </p:cNvSpPr>
          <p:nvPr>
            <p:ph type="ctrTitle"/>
          </p:nvPr>
        </p:nvSpPr>
        <p:spPr/>
        <p:txBody>
          <a:bodyPr>
            <a:normAutofit/>
          </a:bodyPr>
          <a:lstStyle/>
          <a:p>
            <a:r>
              <a:rPr lang="en-US" dirty="0"/>
              <a:t>DIALOGUE REVISION TIPS</a:t>
            </a:r>
          </a:p>
        </p:txBody>
      </p:sp>
      <p:sp>
        <p:nvSpPr>
          <p:cNvPr id="3" name="Subtitle 2">
            <a:extLst>
              <a:ext uri="{FF2B5EF4-FFF2-40B4-BE49-F238E27FC236}">
                <a16:creationId xmlns:a16="http://schemas.microsoft.com/office/drawing/2014/main" id="{452D1636-F3A4-4611-87CE-73A0F7A04D28}"/>
              </a:ext>
            </a:extLst>
          </p:cNvPr>
          <p:cNvSpPr>
            <a:spLocks noGrp="1"/>
          </p:cNvSpPr>
          <p:nvPr>
            <p:ph type="subTitle" idx="1"/>
          </p:nvPr>
        </p:nvSpPr>
        <p:spPr/>
        <p:txBody>
          <a:bodyPr/>
          <a:lstStyle/>
          <a:p>
            <a:r>
              <a:rPr lang="en-US" dirty="0"/>
              <a:t>Putting it all together</a:t>
            </a:r>
          </a:p>
        </p:txBody>
      </p:sp>
      <p:pic>
        <p:nvPicPr>
          <p:cNvPr id="8" name="Picture Placeholder 7">
            <a:extLst>
              <a:ext uri="{FF2B5EF4-FFF2-40B4-BE49-F238E27FC236}">
                <a16:creationId xmlns:a16="http://schemas.microsoft.com/office/drawing/2014/main" id="{EAF3D211-52E4-4673-A8B9-2C41850AEEBF}"/>
              </a:ext>
            </a:extLst>
          </p:cNvPr>
          <p:cNvPicPr>
            <a:picLocks noGrp="1" noChangeAspect="1"/>
          </p:cNvPicPr>
          <p:nvPr>
            <p:ph type="pic" sz="quarter" idx="13"/>
          </p:nvPr>
        </p:nvPicPr>
        <p:blipFill>
          <a:blip r:embed="rId3"/>
          <a:srcRect l="954" r="954"/>
          <a:stretch>
            <a:fillRect/>
          </a:stretch>
        </p:blipFill>
        <p:spPr>
          <a:prstGeom prst="rect">
            <a:avLst/>
          </a:prstGeom>
        </p:spPr>
      </p:pic>
    </p:spTree>
    <p:extLst>
      <p:ext uri="{BB962C8B-B14F-4D97-AF65-F5344CB8AC3E}">
        <p14:creationId xmlns:p14="http://schemas.microsoft.com/office/powerpoint/2010/main" val="23163612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Title 37">
            <a:extLst>
              <a:ext uri="{FF2B5EF4-FFF2-40B4-BE49-F238E27FC236}">
                <a16:creationId xmlns:a16="http://schemas.microsoft.com/office/drawing/2014/main" id="{87D25AD7-54AB-46D2-BFF2-E1AE708E48D4}"/>
              </a:ext>
            </a:extLst>
          </p:cNvPr>
          <p:cNvSpPr>
            <a:spLocks noGrp="1"/>
          </p:cNvSpPr>
          <p:nvPr>
            <p:ph type="title"/>
          </p:nvPr>
        </p:nvSpPr>
        <p:spPr/>
        <p:txBody>
          <a:bodyPr/>
          <a:lstStyle/>
          <a:p>
            <a:r>
              <a:rPr lang="en-US" dirty="0"/>
              <a:t>Given the differences between HE SAID / SHE SAID dialogue</a:t>
            </a:r>
          </a:p>
        </p:txBody>
      </p:sp>
      <p:sp>
        <p:nvSpPr>
          <p:cNvPr id="39" name="Content Placeholder 38">
            <a:extLst>
              <a:ext uri="{FF2B5EF4-FFF2-40B4-BE49-F238E27FC236}">
                <a16:creationId xmlns:a16="http://schemas.microsoft.com/office/drawing/2014/main" id="{0BD75949-BD96-42A4-85CE-2F32A1B52968}"/>
              </a:ext>
            </a:extLst>
          </p:cNvPr>
          <p:cNvSpPr>
            <a:spLocks noGrp="1"/>
          </p:cNvSpPr>
          <p:nvPr>
            <p:ph idx="1"/>
          </p:nvPr>
        </p:nvSpPr>
        <p:spPr>
          <a:xfrm>
            <a:off x="1104900" y="1600200"/>
            <a:ext cx="9780218" cy="4572000"/>
          </a:xfrm>
        </p:spPr>
        <p:txBody>
          <a:bodyPr>
            <a:normAutofit/>
          </a:bodyPr>
          <a:lstStyle/>
          <a:p>
            <a:pPr marL="0" indent="0">
              <a:buNone/>
            </a:pPr>
            <a:r>
              <a:rPr lang="en-US" b="1" dirty="0"/>
              <a:t>For SHE said:</a:t>
            </a:r>
          </a:p>
          <a:p>
            <a:pPr marL="0" indent="0">
              <a:buNone/>
            </a:pPr>
            <a:r>
              <a:rPr lang="en-US" sz="2400" dirty="0"/>
              <a:t>Depending on the circumstances, female dialogue can be a bit wordy and that’s fine. SHE use thousands or tens of thousands more words per DAY then HE does and rarely feel that a simple “yes or no” answer is the full and complete answer.</a:t>
            </a:r>
          </a:p>
          <a:p>
            <a:pPr marL="0" indent="0">
              <a:buNone/>
            </a:pPr>
            <a:r>
              <a:rPr lang="en-US" sz="2400" dirty="0"/>
              <a:t>For female characters when events “just happen” around them, they are in a “state of being.” So, in the dialogue in those cases, the </a:t>
            </a:r>
            <a:r>
              <a:rPr lang="en-US" sz="2400" b="1" dirty="0"/>
              <a:t>passive</a:t>
            </a:r>
            <a:r>
              <a:rPr lang="en-US" sz="2400" dirty="0"/>
              <a:t> “to be” state of being verbs are perfectly fine.</a:t>
            </a:r>
          </a:p>
          <a:p>
            <a:pPr marL="0" indent="0">
              <a:buNone/>
            </a:pPr>
            <a:r>
              <a:rPr lang="en-US" sz="2400" b="1" dirty="0"/>
              <a:t>Actively describe any emotional response</a:t>
            </a:r>
            <a:r>
              <a:rPr lang="en-US" sz="2400" dirty="0"/>
              <a:t> to those same events that “passively” happened.</a:t>
            </a:r>
          </a:p>
        </p:txBody>
      </p:sp>
    </p:spTree>
    <p:extLst>
      <p:ext uri="{BB962C8B-B14F-4D97-AF65-F5344CB8AC3E}">
        <p14:creationId xmlns:p14="http://schemas.microsoft.com/office/powerpoint/2010/main" val="36577653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Rectangle 39">
            <a:extLst>
              <a:ext uri="{FF2B5EF4-FFF2-40B4-BE49-F238E27FC236}">
                <a16:creationId xmlns:a16="http://schemas.microsoft.com/office/drawing/2014/main" id="{396F4B48-8914-47C6-AB6F-E6FEE45F4A25}"/>
              </a:ext>
            </a:extLst>
          </p:cNvPr>
          <p:cNvSpPr/>
          <p:nvPr/>
        </p:nvSpPr>
        <p:spPr>
          <a:xfrm>
            <a:off x="2712720" y="4113852"/>
            <a:ext cx="3312160" cy="4775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itle 37">
            <a:extLst>
              <a:ext uri="{FF2B5EF4-FFF2-40B4-BE49-F238E27FC236}">
                <a16:creationId xmlns:a16="http://schemas.microsoft.com/office/drawing/2014/main" id="{87D25AD7-54AB-46D2-BFF2-E1AE708E48D4}"/>
              </a:ext>
            </a:extLst>
          </p:cNvPr>
          <p:cNvSpPr>
            <a:spLocks noGrp="1"/>
          </p:cNvSpPr>
          <p:nvPr>
            <p:ph type="title"/>
          </p:nvPr>
        </p:nvSpPr>
        <p:spPr/>
        <p:txBody>
          <a:bodyPr/>
          <a:lstStyle/>
          <a:p>
            <a:r>
              <a:rPr lang="en-US" dirty="0"/>
              <a:t>Given the differences between HE SAID / SHE SAID dialogue</a:t>
            </a:r>
          </a:p>
        </p:txBody>
      </p:sp>
      <p:sp>
        <p:nvSpPr>
          <p:cNvPr id="39" name="Content Placeholder 38">
            <a:extLst>
              <a:ext uri="{FF2B5EF4-FFF2-40B4-BE49-F238E27FC236}">
                <a16:creationId xmlns:a16="http://schemas.microsoft.com/office/drawing/2014/main" id="{0BD75949-BD96-42A4-85CE-2F32A1B52968}"/>
              </a:ext>
            </a:extLst>
          </p:cNvPr>
          <p:cNvSpPr>
            <a:spLocks noGrp="1"/>
          </p:cNvSpPr>
          <p:nvPr>
            <p:ph idx="1"/>
          </p:nvPr>
        </p:nvSpPr>
        <p:spPr/>
        <p:txBody>
          <a:bodyPr>
            <a:normAutofit/>
          </a:bodyPr>
          <a:lstStyle/>
          <a:p>
            <a:pPr marL="0" indent="0">
              <a:buNone/>
            </a:pPr>
            <a:r>
              <a:rPr lang="en-US" b="1" dirty="0"/>
              <a:t>For HE said:</a:t>
            </a:r>
          </a:p>
          <a:p>
            <a:pPr marL="0" indent="0">
              <a:buNone/>
            </a:pPr>
            <a:r>
              <a:rPr lang="en-US" dirty="0"/>
              <a:t>In the male dialogue, revise a lot of the initial passive “to be” verbs in their speech. When revising male dialogue, generally make it as </a:t>
            </a:r>
            <a:r>
              <a:rPr lang="en-US" b="1" dirty="0"/>
              <a:t>active</a:t>
            </a:r>
            <a:r>
              <a:rPr lang="en-US" dirty="0"/>
              <a:t> as possible. </a:t>
            </a:r>
          </a:p>
          <a:p>
            <a:pPr marL="0" indent="0">
              <a:buNone/>
            </a:pPr>
            <a:r>
              <a:rPr lang="en-US" dirty="0"/>
              <a:t>Give them </a:t>
            </a:r>
            <a:r>
              <a:rPr lang="en-US" b="1" dirty="0"/>
              <a:t>ownership</a:t>
            </a:r>
            <a:r>
              <a:rPr lang="en-US" dirty="0"/>
              <a:t>. “I did this/I said that/I worked to </a:t>
            </a:r>
            <a:r>
              <a:rPr lang="en-US" b="1" dirty="0"/>
              <a:t>achieve </a:t>
            </a:r>
            <a:r>
              <a:rPr lang="en-US" dirty="0"/>
              <a:t>something.”</a:t>
            </a:r>
          </a:p>
          <a:p>
            <a:pPr marL="0" indent="0">
              <a:buNone/>
            </a:pPr>
            <a:r>
              <a:rPr lang="en-US" dirty="0"/>
              <a:t>With most male characters, make his speech just as succinct as possible, nearly to the point of sounding terse. We can steal a page from Elmore Leonard’s playbook, here.</a:t>
            </a:r>
          </a:p>
          <a:p>
            <a:pPr marL="0" indent="0">
              <a:buNone/>
            </a:pPr>
            <a:r>
              <a:rPr lang="en-US" dirty="0"/>
              <a:t>		</a:t>
            </a:r>
            <a:r>
              <a:rPr lang="en-US" dirty="0">
                <a:solidFill>
                  <a:schemeClr val="bg1"/>
                </a:solidFill>
                <a:latin typeface="Times New Roman" panose="02020603050405020304" pitchFamily="18" charset="0"/>
                <a:cs typeface="Times New Roman" panose="02020603050405020304" pitchFamily="18" charset="0"/>
              </a:rPr>
              <a:t>“Shut up,” Marty explained.</a:t>
            </a:r>
          </a:p>
          <a:p>
            <a:pPr marL="0" indent="0">
              <a:buNone/>
            </a:pPr>
            <a:r>
              <a:rPr lang="en-US" dirty="0"/>
              <a:t>That is some good, tight, active, male dialogue.</a:t>
            </a:r>
          </a:p>
          <a:p>
            <a:pPr marL="0" indent="0">
              <a:buNone/>
            </a:pPr>
            <a:r>
              <a:rPr lang="en-US" dirty="0"/>
              <a:t>REMEMBER: There are exceptions. Loving male relatives will speak softly, gently, using passive verbs, and at length with loved ones.</a:t>
            </a:r>
          </a:p>
          <a:p>
            <a:pPr marL="0" indent="0">
              <a:buNone/>
            </a:pPr>
            <a:endParaRPr lang="en-US" dirty="0"/>
          </a:p>
        </p:txBody>
      </p:sp>
    </p:spTree>
    <p:extLst>
      <p:ext uri="{BB962C8B-B14F-4D97-AF65-F5344CB8AC3E}">
        <p14:creationId xmlns:p14="http://schemas.microsoft.com/office/powerpoint/2010/main" val="4230964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858D9DF-55C6-4107-8868-46DE363DB27C}"/>
              </a:ext>
            </a:extLst>
          </p:cNvPr>
          <p:cNvSpPr>
            <a:spLocks noGrp="1"/>
          </p:cNvSpPr>
          <p:nvPr>
            <p:ph type="ctrTitle"/>
          </p:nvPr>
        </p:nvSpPr>
        <p:spPr/>
        <p:txBody>
          <a:bodyPr/>
          <a:lstStyle/>
          <a:p>
            <a:r>
              <a:rPr lang="en-US" dirty="0"/>
              <a:t>Create or Resolve Conflict</a:t>
            </a:r>
          </a:p>
        </p:txBody>
      </p:sp>
      <p:pic>
        <p:nvPicPr>
          <p:cNvPr id="7" name="Picture Placeholder 6">
            <a:extLst>
              <a:ext uri="{FF2B5EF4-FFF2-40B4-BE49-F238E27FC236}">
                <a16:creationId xmlns:a16="http://schemas.microsoft.com/office/drawing/2014/main" id="{CD2B1B02-59A3-4B95-830B-B43F3A982740}"/>
              </a:ext>
            </a:extLst>
          </p:cNvPr>
          <p:cNvPicPr>
            <a:picLocks noGrp="1" noChangeAspect="1"/>
          </p:cNvPicPr>
          <p:nvPr>
            <p:ph type="pic" sz="quarter" idx="13"/>
          </p:nvPr>
        </p:nvPicPr>
        <p:blipFill rotWithShape="1">
          <a:blip r:embed="rId3">
            <a:extLst>
              <a:ext uri="{28A0092B-C50C-407E-A947-70E740481C1C}">
                <a14:useLocalDpi xmlns:a14="http://schemas.microsoft.com/office/drawing/2010/main" val="0"/>
              </a:ext>
            </a:extLst>
          </a:blip>
          <a:srcRect t="-218" b="54"/>
          <a:stretch/>
        </p:blipFill>
        <p:spPr>
          <a:xfrm>
            <a:off x="7900416" y="1202470"/>
            <a:ext cx="4291584" cy="4428079"/>
          </a:xfrm>
        </p:spPr>
      </p:pic>
    </p:spTree>
    <p:extLst>
      <p:ext uri="{BB962C8B-B14F-4D97-AF65-F5344CB8AC3E}">
        <p14:creationId xmlns:p14="http://schemas.microsoft.com/office/powerpoint/2010/main" val="15660542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Conflict: SHE feels SHE isn’t being heard</a:t>
            </a:r>
          </a:p>
        </p:txBody>
      </p:sp>
      <p:pic>
        <p:nvPicPr>
          <p:cNvPr id="8" name="Picture 7" descr="Cutout woman Courtney folding arms not happy.">
            <a:extLst>
              <a:ext uri="{FF2B5EF4-FFF2-40B4-BE49-F238E27FC236}">
                <a16:creationId xmlns:a16="http://schemas.microsoft.com/office/drawing/2014/main" id="{258C4DBA-A27B-4453-8717-9E3204735BF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flipH="1">
            <a:off x="95183" y="1778000"/>
            <a:ext cx="1513844" cy="5080000"/>
          </a:xfrm>
          <a:prstGeom prst="rect">
            <a:avLst/>
          </a:prstGeom>
        </p:spPr>
      </p:pic>
      <p:sp>
        <p:nvSpPr>
          <p:cNvPr id="9" name="Speech Bubble: Rectangle with Corners Rounded 8">
            <a:extLst>
              <a:ext uri="{FF2B5EF4-FFF2-40B4-BE49-F238E27FC236}">
                <a16:creationId xmlns:a16="http://schemas.microsoft.com/office/drawing/2014/main" id="{32C9398E-0C6A-4891-A7F8-D86EF0AD425D}"/>
              </a:ext>
            </a:extLst>
          </p:cNvPr>
          <p:cNvSpPr/>
          <p:nvPr/>
        </p:nvSpPr>
        <p:spPr>
          <a:xfrm>
            <a:off x="2123440" y="1950402"/>
            <a:ext cx="4114800" cy="848360"/>
          </a:xfrm>
          <a:prstGeom prst="wedgeRoundRectCallout">
            <a:avLst>
              <a:gd name="adj1" fmla="val -63677"/>
              <a:gd name="adj2" fmla="val 20312"/>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Have you even heard</a:t>
            </a:r>
          </a:p>
          <a:p>
            <a:pPr algn="ctr"/>
            <a:r>
              <a:rPr lang="en-US" dirty="0"/>
              <a:t>a single word I’ve said?</a:t>
            </a:r>
          </a:p>
        </p:txBody>
      </p:sp>
      <p:sp>
        <p:nvSpPr>
          <p:cNvPr id="10" name="Speech Bubble: Rectangle 9">
            <a:extLst>
              <a:ext uri="{FF2B5EF4-FFF2-40B4-BE49-F238E27FC236}">
                <a16:creationId xmlns:a16="http://schemas.microsoft.com/office/drawing/2014/main" id="{A9D810DF-C48E-473E-93E7-D15A24AC9436}"/>
              </a:ext>
            </a:extLst>
          </p:cNvPr>
          <p:cNvSpPr/>
          <p:nvPr/>
        </p:nvSpPr>
        <p:spPr>
          <a:xfrm>
            <a:off x="4795519" y="3106102"/>
            <a:ext cx="3605253" cy="939800"/>
          </a:xfrm>
          <a:prstGeom prst="wedgeRectCallout">
            <a:avLst>
              <a:gd name="adj1" fmla="val 65558"/>
              <a:gd name="adj2" fmla="val -4056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That’s a really strange way to start a conversation.</a:t>
            </a:r>
          </a:p>
        </p:txBody>
      </p:sp>
      <p:pic>
        <p:nvPicPr>
          <p:cNvPr id="11" name="Picture 10" descr="Cutout man Jack smiling with hand on hip.">
            <a:extLst>
              <a:ext uri="{FF2B5EF4-FFF2-40B4-BE49-F238E27FC236}">
                <a16:creationId xmlns:a16="http://schemas.microsoft.com/office/drawing/2014/main" id="{BB8052DA-DB98-4E48-98CC-138FA100960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27620"/>
          <a:stretch/>
        </p:blipFill>
        <p:spPr>
          <a:xfrm>
            <a:off x="9045128" y="1290320"/>
            <a:ext cx="3105749" cy="5567680"/>
          </a:xfrm>
          <a:prstGeom prst="rect">
            <a:avLst/>
          </a:prstGeom>
        </p:spPr>
      </p:pic>
    </p:spTree>
    <p:extLst>
      <p:ext uri="{BB962C8B-B14F-4D97-AF65-F5344CB8AC3E}">
        <p14:creationId xmlns:p14="http://schemas.microsoft.com/office/powerpoint/2010/main" val="22244958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731FBEE-2FC6-4447-9836-EF25F3ED41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97018" y="86446"/>
            <a:ext cx="6881091" cy="6766855"/>
          </a:xfrm>
          <a:prstGeom prst="rect">
            <a:avLst/>
          </a:prstGeom>
        </p:spPr>
      </p:pic>
    </p:spTree>
    <p:extLst>
      <p:ext uri="{BB962C8B-B14F-4D97-AF65-F5344CB8AC3E}">
        <p14:creationId xmlns:p14="http://schemas.microsoft.com/office/powerpoint/2010/main" val="15566147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Conflict Resolution: SHE feels heard</a:t>
            </a:r>
          </a:p>
        </p:txBody>
      </p:sp>
      <p:pic>
        <p:nvPicPr>
          <p:cNvPr id="8" name="Picture 7" descr="Cutout woman Courtney folding arms not happy.">
            <a:extLst>
              <a:ext uri="{FF2B5EF4-FFF2-40B4-BE49-F238E27FC236}">
                <a16:creationId xmlns:a16="http://schemas.microsoft.com/office/drawing/2014/main" id="{258C4DBA-A27B-4453-8717-9E3204735BF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flipH="1">
            <a:off x="95183" y="1778000"/>
            <a:ext cx="1513844" cy="5080000"/>
          </a:xfrm>
          <a:prstGeom prst="rect">
            <a:avLst/>
          </a:prstGeom>
        </p:spPr>
      </p:pic>
      <p:sp>
        <p:nvSpPr>
          <p:cNvPr id="9" name="Speech Bubble: Rectangle with Corners Rounded 8">
            <a:extLst>
              <a:ext uri="{FF2B5EF4-FFF2-40B4-BE49-F238E27FC236}">
                <a16:creationId xmlns:a16="http://schemas.microsoft.com/office/drawing/2014/main" id="{32C9398E-0C6A-4891-A7F8-D86EF0AD425D}"/>
              </a:ext>
            </a:extLst>
          </p:cNvPr>
          <p:cNvSpPr/>
          <p:nvPr/>
        </p:nvSpPr>
        <p:spPr>
          <a:xfrm>
            <a:off x="2849948" y="1950402"/>
            <a:ext cx="4114800" cy="848360"/>
          </a:xfrm>
          <a:prstGeom prst="wedgeRoundRectCallout">
            <a:avLst>
              <a:gd name="adj1" fmla="val -63677"/>
              <a:gd name="adj2" fmla="val 20312"/>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Have you even heard</a:t>
            </a:r>
          </a:p>
          <a:p>
            <a:pPr algn="ctr"/>
            <a:r>
              <a:rPr lang="en-US" dirty="0"/>
              <a:t>a single word I’ve said?</a:t>
            </a:r>
          </a:p>
        </p:txBody>
      </p:sp>
      <p:sp>
        <p:nvSpPr>
          <p:cNvPr id="10" name="Speech Bubble: Rectangle 9">
            <a:extLst>
              <a:ext uri="{FF2B5EF4-FFF2-40B4-BE49-F238E27FC236}">
                <a16:creationId xmlns:a16="http://schemas.microsoft.com/office/drawing/2014/main" id="{A9D810DF-C48E-473E-93E7-D15A24AC9436}"/>
              </a:ext>
            </a:extLst>
          </p:cNvPr>
          <p:cNvSpPr/>
          <p:nvPr/>
        </p:nvSpPr>
        <p:spPr>
          <a:xfrm>
            <a:off x="4795519" y="3106101"/>
            <a:ext cx="3605253" cy="1096961"/>
          </a:xfrm>
          <a:prstGeom prst="wedgeRectCallout">
            <a:avLst>
              <a:gd name="adj1" fmla="val 65558"/>
              <a:gd name="adj2" fmla="val -4056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Of course I’m listening. I’m trying to understand how you feel about what you’re saying.</a:t>
            </a:r>
          </a:p>
        </p:txBody>
      </p:sp>
      <p:pic>
        <p:nvPicPr>
          <p:cNvPr id="7" name="Picture 6" descr="Cutout man Jack talking.">
            <a:extLst>
              <a:ext uri="{FF2B5EF4-FFF2-40B4-BE49-F238E27FC236}">
                <a16:creationId xmlns:a16="http://schemas.microsoft.com/office/drawing/2014/main" id="{0EDDDB86-89AB-4DE5-A483-2474B0C3E0C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8435027" y="1880440"/>
            <a:ext cx="2938606" cy="4977559"/>
          </a:xfrm>
          <a:prstGeom prst="rect">
            <a:avLst/>
          </a:prstGeom>
        </p:spPr>
      </p:pic>
    </p:spTree>
    <p:extLst>
      <p:ext uri="{BB962C8B-B14F-4D97-AF65-F5344CB8AC3E}">
        <p14:creationId xmlns:p14="http://schemas.microsoft.com/office/powerpoint/2010/main" val="31539544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accel="50000" decel="50000" fill="hold" nodeType="afterEffect">
                                  <p:stCondLst>
                                    <p:cond delay="50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1+#ppt_w/2"/>
                                          </p:val>
                                        </p:tav>
                                        <p:tav tm="100000">
                                          <p:val>
                                            <p:strVal val="#ppt_x"/>
                                          </p:val>
                                        </p:tav>
                                      </p:tavLst>
                                    </p:anim>
                                    <p:anim calcmode="lin" valueType="num">
                                      <p:cBhvr additive="base">
                                        <p:cTn id="8" dur="10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184B6E6-48A6-4C92-9F0A-88A225CDA445}"/>
              </a:ext>
            </a:extLst>
          </p:cNvPr>
          <p:cNvSpPr/>
          <p:nvPr/>
        </p:nvSpPr>
        <p:spPr>
          <a:xfrm>
            <a:off x="982133" y="4056435"/>
            <a:ext cx="5651648" cy="85603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a:t>Common Dialogue Tendencies</a:t>
            </a:r>
          </a:p>
        </p:txBody>
      </p:sp>
      <p:sp>
        <p:nvSpPr>
          <p:cNvPr id="4" name="Text Placeholder 3"/>
          <p:cNvSpPr>
            <a:spLocks noGrp="1"/>
          </p:cNvSpPr>
          <p:nvPr>
            <p:ph type="body" sz="half" idx="2"/>
          </p:nvPr>
        </p:nvSpPr>
        <p:spPr>
          <a:xfrm>
            <a:off x="1104899" y="1600200"/>
            <a:ext cx="5406737" cy="4572000"/>
          </a:xfrm>
        </p:spPr>
        <p:txBody>
          <a:bodyPr/>
          <a:lstStyle/>
          <a:p>
            <a:r>
              <a:rPr lang="en-US" dirty="0"/>
              <a:t>In my experience, there are three groups of writers. </a:t>
            </a:r>
          </a:p>
          <a:p>
            <a:r>
              <a:rPr lang="en-US" b="1" dirty="0"/>
              <a:t>Most</a:t>
            </a:r>
            <a:r>
              <a:rPr lang="en-US" dirty="0"/>
              <a:t> writers fall into one of first two groups: </a:t>
            </a:r>
          </a:p>
          <a:p>
            <a:r>
              <a:rPr lang="en-US" dirty="0"/>
              <a:t>1.) either they hate writing dialogue and try to avoid it as much as humanly possible, OR </a:t>
            </a:r>
          </a:p>
          <a:p>
            <a:r>
              <a:rPr lang="en-US" dirty="0"/>
              <a:t>2.) they love writing dialogue and fill their entire novel with mostly useless exchanges.</a:t>
            </a:r>
          </a:p>
          <a:p>
            <a:r>
              <a:rPr lang="en-US" dirty="0"/>
              <a:t>The </a:t>
            </a:r>
            <a:r>
              <a:rPr lang="en-US" b="1" dirty="0"/>
              <a:t>third group </a:t>
            </a:r>
            <a:r>
              <a:rPr lang="en-US" dirty="0"/>
              <a:t>of writers: </a:t>
            </a:r>
          </a:p>
          <a:p>
            <a:r>
              <a:rPr lang="en-US" dirty="0">
                <a:solidFill>
                  <a:schemeClr val="bg1"/>
                </a:solidFill>
              </a:rPr>
              <a:t>3) understand the importance of dialogue in a story and know how to use dialogue as a tool to enhance their storytelling.</a:t>
            </a:r>
          </a:p>
          <a:p>
            <a:r>
              <a:rPr lang="en-US" dirty="0"/>
              <a:t>THAT is the group you want to join forever and ever.</a:t>
            </a:r>
          </a:p>
          <a:p>
            <a:endParaRPr lang="en-US" dirty="0"/>
          </a:p>
          <a:p>
            <a:endParaRPr lang="en-US" dirty="0"/>
          </a:p>
          <a:p>
            <a:endParaRPr lang="en-US" dirty="0"/>
          </a:p>
        </p:txBody>
      </p:sp>
      <p:pic>
        <p:nvPicPr>
          <p:cNvPr id="5" name="Picture Placeholder 4" descr="Close-up of books on shelves with more books blurred in foreground and background"/>
          <p:cNvPicPr>
            <a:picLocks noGrp="1" noChangeAspect="1"/>
          </p:cNvPicPr>
          <p:nvPr>
            <p:ph type="pic" idx="1"/>
          </p:nvPr>
        </p:nvPicPr>
        <p:blipFill rotWithShape="1">
          <a:blip r:embed="rId3" cstate="print">
            <a:extLst>
              <a:ext uri="{28A0092B-C50C-407E-A947-70E740481C1C}">
                <a14:useLocalDpi xmlns:a14="http://schemas.microsoft.com/office/drawing/2010/main" val="0"/>
              </a:ext>
            </a:extLst>
          </a:blip>
          <a:srcRect l="7945" r="13393"/>
          <a:stretch/>
        </p:blipFill>
        <p:spPr>
          <a:xfrm>
            <a:off x="6695334" y="1600199"/>
            <a:ext cx="4414982" cy="3738419"/>
          </a:xfrm>
        </p:spPr>
      </p:pic>
    </p:spTree>
    <p:extLst>
      <p:ext uri="{BB962C8B-B14F-4D97-AF65-F5344CB8AC3E}">
        <p14:creationId xmlns:p14="http://schemas.microsoft.com/office/powerpoint/2010/main" val="22289358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4505F7F-3158-4C1B-8348-97E8CCF22BB4}"/>
              </a:ext>
            </a:extLst>
          </p:cNvPr>
          <p:cNvPicPr>
            <a:picLocks noChangeAspect="1"/>
          </p:cNvPicPr>
          <p:nvPr/>
        </p:nvPicPr>
        <p:blipFill rotWithShape="1">
          <a:blip r:embed="rId3">
            <a:extLst>
              <a:ext uri="{28A0092B-C50C-407E-A947-70E740481C1C}">
                <a14:useLocalDpi xmlns:a14="http://schemas.microsoft.com/office/drawing/2010/main" val="0"/>
              </a:ext>
            </a:extLst>
          </a:blip>
          <a:srcRect l="5203" t="5263" r="4878" b="4222"/>
          <a:stretch/>
        </p:blipFill>
        <p:spPr>
          <a:xfrm>
            <a:off x="2542783" y="1377863"/>
            <a:ext cx="6926893" cy="5235879"/>
          </a:xfrm>
          <a:prstGeom prst="rect">
            <a:avLst/>
          </a:prstGeom>
        </p:spPr>
      </p:pic>
      <p:sp>
        <p:nvSpPr>
          <p:cNvPr id="2" name="Title 1"/>
          <p:cNvSpPr>
            <a:spLocks noGrp="1"/>
          </p:cNvSpPr>
          <p:nvPr>
            <p:ph type="title"/>
          </p:nvPr>
        </p:nvSpPr>
        <p:spPr/>
        <p:txBody>
          <a:bodyPr/>
          <a:lstStyle/>
          <a:p>
            <a:r>
              <a:rPr lang="en-US" dirty="0"/>
              <a:t>Conflict Resolution: SHE feels SHE is being heard</a:t>
            </a:r>
          </a:p>
        </p:txBody>
      </p:sp>
    </p:spTree>
    <p:extLst>
      <p:ext uri="{BB962C8B-B14F-4D97-AF65-F5344CB8AC3E}">
        <p14:creationId xmlns:p14="http://schemas.microsoft.com/office/powerpoint/2010/main" val="13854402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Conflict: HE minimizes how SHE experiences stress/negative emotions</a:t>
            </a:r>
          </a:p>
        </p:txBody>
      </p:sp>
      <p:sp>
        <p:nvSpPr>
          <p:cNvPr id="9" name="Speech Bubble: Rectangle with Corners Rounded 8">
            <a:extLst>
              <a:ext uri="{FF2B5EF4-FFF2-40B4-BE49-F238E27FC236}">
                <a16:creationId xmlns:a16="http://schemas.microsoft.com/office/drawing/2014/main" id="{32C9398E-0C6A-4891-A7F8-D86EF0AD425D}"/>
              </a:ext>
            </a:extLst>
          </p:cNvPr>
          <p:cNvSpPr/>
          <p:nvPr/>
        </p:nvSpPr>
        <p:spPr>
          <a:xfrm>
            <a:off x="3821007" y="1442690"/>
            <a:ext cx="4114800" cy="1478598"/>
          </a:xfrm>
          <a:prstGeom prst="wedgeRoundRectCallout">
            <a:avLst>
              <a:gd name="adj1" fmla="val -86845"/>
              <a:gd name="adj2" fmla="val 11759"/>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I feel so stressed right now. I have all these negative emotions I am struggling to cope with. Can I just talk about them with you?</a:t>
            </a:r>
          </a:p>
        </p:txBody>
      </p:sp>
      <p:sp>
        <p:nvSpPr>
          <p:cNvPr id="10" name="Speech Bubble: Rectangle 9">
            <a:extLst>
              <a:ext uri="{FF2B5EF4-FFF2-40B4-BE49-F238E27FC236}">
                <a16:creationId xmlns:a16="http://schemas.microsoft.com/office/drawing/2014/main" id="{A9D810DF-C48E-473E-93E7-D15A24AC9436}"/>
              </a:ext>
            </a:extLst>
          </p:cNvPr>
          <p:cNvSpPr/>
          <p:nvPr/>
        </p:nvSpPr>
        <p:spPr>
          <a:xfrm>
            <a:off x="3385226" y="3736340"/>
            <a:ext cx="4986363" cy="1478598"/>
          </a:xfrm>
          <a:prstGeom prst="wedgeRectCallout">
            <a:avLst>
              <a:gd name="adj1" fmla="val 81285"/>
              <a:gd name="adj2" fmla="val -14947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Reality check! </a:t>
            </a:r>
          </a:p>
          <a:p>
            <a:pPr algn="ctr"/>
            <a:endParaRPr lang="en-US" dirty="0"/>
          </a:p>
          <a:p>
            <a:pPr algn="ctr"/>
            <a:r>
              <a:rPr lang="en-US" dirty="0"/>
              <a:t>You’re making a mountain out of a mole hill.</a:t>
            </a:r>
          </a:p>
          <a:p>
            <a:pPr algn="ctr"/>
            <a:r>
              <a:rPr lang="en-US" dirty="0"/>
              <a:t>You’re getting overly emotional about this.</a:t>
            </a:r>
          </a:p>
          <a:p>
            <a:pPr algn="ctr"/>
            <a:endParaRPr lang="en-US" dirty="0"/>
          </a:p>
        </p:txBody>
      </p:sp>
      <p:pic>
        <p:nvPicPr>
          <p:cNvPr id="7" name="Picture 6" descr="Cutout woman Courtney with folded arms.">
            <a:extLst>
              <a:ext uri="{FF2B5EF4-FFF2-40B4-BE49-F238E27FC236}">
                <a16:creationId xmlns:a16="http://schemas.microsoft.com/office/drawing/2014/main" id="{82607BAF-1EA2-4A25-82DA-74565A47513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34596"/>
          <a:stretch/>
        </p:blipFill>
        <p:spPr>
          <a:xfrm>
            <a:off x="0" y="1437826"/>
            <a:ext cx="1933694" cy="5420174"/>
          </a:xfrm>
          <a:prstGeom prst="rect">
            <a:avLst/>
          </a:prstGeom>
        </p:spPr>
      </p:pic>
      <p:pic>
        <p:nvPicPr>
          <p:cNvPr id="12" name="Picture 11" descr="Cutout man Max smiling with left arm held out.">
            <a:extLst>
              <a:ext uri="{FF2B5EF4-FFF2-40B4-BE49-F238E27FC236}">
                <a16:creationId xmlns:a16="http://schemas.microsoft.com/office/drawing/2014/main" id="{33B540BA-4858-48B5-BDA5-9AADB0FC9D6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32294"/>
          <a:stretch/>
        </p:blipFill>
        <p:spPr>
          <a:xfrm>
            <a:off x="9601201" y="1173163"/>
            <a:ext cx="2443726" cy="5684838"/>
          </a:xfrm>
          <a:prstGeom prst="rect">
            <a:avLst/>
          </a:prstGeom>
        </p:spPr>
      </p:pic>
    </p:spTree>
    <p:extLst>
      <p:ext uri="{BB962C8B-B14F-4D97-AF65-F5344CB8AC3E}">
        <p14:creationId xmlns:p14="http://schemas.microsoft.com/office/powerpoint/2010/main" val="26007599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A6F3AA6-D060-4FDA-B5ED-73559461435F}"/>
              </a:ext>
            </a:extLst>
          </p:cNvPr>
          <p:cNvPicPr>
            <a:picLocks noChangeAspect="1"/>
          </p:cNvPicPr>
          <p:nvPr/>
        </p:nvPicPr>
        <p:blipFill rotWithShape="1">
          <a:blip r:embed="rId3">
            <a:extLst>
              <a:ext uri="{28A0092B-C50C-407E-A947-70E740481C1C}">
                <a14:useLocalDpi xmlns:a14="http://schemas.microsoft.com/office/drawing/2010/main" val="0"/>
              </a:ext>
            </a:extLst>
          </a:blip>
          <a:srcRect t="6074" b="7960"/>
          <a:stretch/>
        </p:blipFill>
        <p:spPr>
          <a:xfrm>
            <a:off x="0" y="-1"/>
            <a:ext cx="12192000" cy="6858001"/>
          </a:xfrm>
          <a:prstGeom prst="rect">
            <a:avLst/>
          </a:prstGeom>
        </p:spPr>
      </p:pic>
    </p:spTree>
    <p:extLst>
      <p:ext uri="{BB962C8B-B14F-4D97-AF65-F5344CB8AC3E}">
        <p14:creationId xmlns:p14="http://schemas.microsoft.com/office/powerpoint/2010/main" val="35951730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Conflict Resolution: HE empathizes with how SHE experiences stress/negative emotions</a:t>
            </a:r>
          </a:p>
        </p:txBody>
      </p:sp>
      <p:sp>
        <p:nvSpPr>
          <p:cNvPr id="9" name="Speech Bubble: Rectangle with Corners Rounded 8">
            <a:extLst>
              <a:ext uri="{FF2B5EF4-FFF2-40B4-BE49-F238E27FC236}">
                <a16:creationId xmlns:a16="http://schemas.microsoft.com/office/drawing/2014/main" id="{32C9398E-0C6A-4891-A7F8-D86EF0AD425D}"/>
              </a:ext>
            </a:extLst>
          </p:cNvPr>
          <p:cNvSpPr/>
          <p:nvPr/>
        </p:nvSpPr>
        <p:spPr>
          <a:xfrm>
            <a:off x="3821007" y="1442690"/>
            <a:ext cx="4114800" cy="1478598"/>
          </a:xfrm>
          <a:prstGeom prst="wedgeRoundRectCallout">
            <a:avLst>
              <a:gd name="adj1" fmla="val -86845"/>
              <a:gd name="adj2" fmla="val 11759"/>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I feel so stressed right now. I have all these negative emotions I am struggling to cope with. Can I just talk about them with you?</a:t>
            </a:r>
          </a:p>
        </p:txBody>
      </p:sp>
      <p:sp>
        <p:nvSpPr>
          <p:cNvPr id="10" name="Speech Bubble: Rectangle 9">
            <a:extLst>
              <a:ext uri="{FF2B5EF4-FFF2-40B4-BE49-F238E27FC236}">
                <a16:creationId xmlns:a16="http://schemas.microsoft.com/office/drawing/2014/main" id="{A9D810DF-C48E-473E-93E7-D15A24AC9436}"/>
              </a:ext>
            </a:extLst>
          </p:cNvPr>
          <p:cNvSpPr/>
          <p:nvPr/>
        </p:nvSpPr>
        <p:spPr>
          <a:xfrm>
            <a:off x="3821007" y="3736339"/>
            <a:ext cx="4114800" cy="1678971"/>
          </a:xfrm>
          <a:prstGeom prst="wedgeRectCallout">
            <a:avLst>
              <a:gd name="adj1" fmla="val 92548"/>
              <a:gd name="adj2" fmla="val -11963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Absolutely.</a:t>
            </a:r>
          </a:p>
          <a:p>
            <a:pPr algn="ctr"/>
            <a:r>
              <a:rPr lang="en-US" dirty="0"/>
              <a:t>Let me make you some tea and you tell me how you feel.</a:t>
            </a:r>
          </a:p>
          <a:p>
            <a:pPr algn="ctr"/>
            <a:r>
              <a:rPr lang="en-US" dirty="0"/>
              <a:t>Take all the time you need.</a:t>
            </a:r>
          </a:p>
          <a:p>
            <a:pPr algn="ctr"/>
            <a:r>
              <a:rPr lang="en-US" dirty="0"/>
              <a:t>I’m here to listen.</a:t>
            </a:r>
          </a:p>
        </p:txBody>
      </p:sp>
      <p:pic>
        <p:nvPicPr>
          <p:cNvPr id="8" name="Picture 7" descr="Cutout woman Courtney smiling with hand on hip.">
            <a:extLst>
              <a:ext uri="{FF2B5EF4-FFF2-40B4-BE49-F238E27FC236}">
                <a16:creationId xmlns:a16="http://schemas.microsoft.com/office/drawing/2014/main" id="{74AFA4EB-46C2-4142-ACD3-58FB6F251EE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24148"/>
          <a:stretch/>
        </p:blipFill>
        <p:spPr>
          <a:xfrm>
            <a:off x="147073" y="1442691"/>
            <a:ext cx="2449049" cy="5415310"/>
          </a:xfrm>
          <a:prstGeom prst="rect">
            <a:avLst/>
          </a:prstGeom>
        </p:spPr>
      </p:pic>
      <p:pic>
        <p:nvPicPr>
          <p:cNvPr id="11" name="Picture 10" descr="Cutout man Max smiling with coffee cup.">
            <a:extLst>
              <a:ext uri="{FF2B5EF4-FFF2-40B4-BE49-F238E27FC236}">
                <a16:creationId xmlns:a16="http://schemas.microsoft.com/office/drawing/2014/main" id="{FE91FCFE-043E-4AF5-8298-37F2006E9F6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37391"/>
          <a:stretch/>
        </p:blipFill>
        <p:spPr>
          <a:xfrm>
            <a:off x="9366358" y="1442690"/>
            <a:ext cx="2825642" cy="5415310"/>
          </a:xfrm>
          <a:prstGeom prst="rect">
            <a:avLst/>
          </a:prstGeom>
        </p:spPr>
      </p:pic>
    </p:spTree>
    <p:extLst>
      <p:ext uri="{BB962C8B-B14F-4D97-AF65-F5344CB8AC3E}">
        <p14:creationId xmlns:p14="http://schemas.microsoft.com/office/powerpoint/2010/main" val="32234123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Conflict: HE feels interrogated about how HE copes with stress or negative emotions</a:t>
            </a:r>
          </a:p>
        </p:txBody>
      </p:sp>
      <p:sp>
        <p:nvSpPr>
          <p:cNvPr id="9" name="Speech Bubble: Rectangle with Corners Rounded 8">
            <a:extLst>
              <a:ext uri="{FF2B5EF4-FFF2-40B4-BE49-F238E27FC236}">
                <a16:creationId xmlns:a16="http://schemas.microsoft.com/office/drawing/2014/main" id="{32C9398E-0C6A-4891-A7F8-D86EF0AD425D}"/>
              </a:ext>
            </a:extLst>
          </p:cNvPr>
          <p:cNvSpPr/>
          <p:nvPr/>
        </p:nvSpPr>
        <p:spPr>
          <a:xfrm>
            <a:off x="3123992" y="1946510"/>
            <a:ext cx="4503115" cy="959081"/>
          </a:xfrm>
          <a:prstGeom prst="wedgeRoundRectCallout">
            <a:avLst>
              <a:gd name="adj1" fmla="val -70597"/>
              <a:gd name="adj2" fmla="val 23439"/>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You’ll feel better if you just tell me how you FEEL right now. Let’s really talk a lot about your feelings.</a:t>
            </a:r>
          </a:p>
        </p:txBody>
      </p:sp>
      <p:sp>
        <p:nvSpPr>
          <p:cNvPr id="10" name="Speech Bubble: Rectangle 9">
            <a:extLst>
              <a:ext uri="{FF2B5EF4-FFF2-40B4-BE49-F238E27FC236}">
                <a16:creationId xmlns:a16="http://schemas.microsoft.com/office/drawing/2014/main" id="{A9D810DF-C48E-473E-93E7-D15A24AC9436}"/>
              </a:ext>
            </a:extLst>
          </p:cNvPr>
          <p:cNvSpPr/>
          <p:nvPr/>
        </p:nvSpPr>
        <p:spPr>
          <a:xfrm>
            <a:off x="4007579" y="4039957"/>
            <a:ext cx="3119121" cy="939800"/>
          </a:xfrm>
          <a:prstGeom prst="wedgeRectCallout">
            <a:avLst>
              <a:gd name="adj1" fmla="val 114626"/>
              <a:gd name="adj2" fmla="val -18274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Leave me alone!</a:t>
            </a:r>
          </a:p>
          <a:p>
            <a:pPr algn="ctr"/>
            <a:r>
              <a:rPr lang="en-US" dirty="0"/>
              <a:t>I’m in my CAVE!</a:t>
            </a:r>
          </a:p>
        </p:txBody>
      </p:sp>
      <p:pic>
        <p:nvPicPr>
          <p:cNvPr id="8" name="Picture 7" descr="Cutout woman Sophie talking with hands out.">
            <a:extLst>
              <a:ext uri="{FF2B5EF4-FFF2-40B4-BE49-F238E27FC236}">
                <a16:creationId xmlns:a16="http://schemas.microsoft.com/office/drawing/2014/main" id="{C6F98BE3-9D0A-4168-83CF-45FD9D62D7E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39737"/>
          <a:stretch/>
        </p:blipFill>
        <p:spPr>
          <a:xfrm flipH="1">
            <a:off x="114283" y="1877438"/>
            <a:ext cx="3153372" cy="4980562"/>
          </a:xfrm>
          <a:prstGeom prst="rect">
            <a:avLst/>
          </a:prstGeom>
        </p:spPr>
      </p:pic>
      <p:pic>
        <p:nvPicPr>
          <p:cNvPr id="11" name="Picture 10" descr="Cutout man Isaac hands on hips from behind.">
            <a:extLst>
              <a:ext uri="{FF2B5EF4-FFF2-40B4-BE49-F238E27FC236}">
                <a16:creationId xmlns:a16="http://schemas.microsoft.com/office/drawing/2014/main" id="{14B9A9E2-AC2E-42D8-9FA9-F6888486B87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38533"/>
          <a:stretch/>
        </p:blipFill>
        <p:spPr>
          <a:xfrm flipH="1">
            <a:off x="8367031" y="1653702"/>
            <a:ext cx="3824968" cy="5204298"/>
          </a:xfrm>
          <a:prstGeom prst="rect">
            <a:avLst/>
          </a:prstGeom>
        </p:spPr>
      </p:pic>
    </p:spTree>
    <p:extLst>
      <p:ext uri="{BB962C8B-B14F-4D97-AF65-F5344CB8AC3E}">
        <p14:creationId xmlns:p14="http://schemas.microsoft.com/office/powerpoint/2010/main" val="40630607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D09F253-D7AF-4F1A-BDC4-0067DE138577}"/>
              </a:ext>
            </a:extLst>
          </p:cNvPr>
          <p:cNvPicPr>
            <a:picLocks noChangeAspect="1"/>
          </p:cNvPicPr>
          <p:nvPr/>
        </p:nvPicPr>
        <p:blipFill rotWithShape="1">
          <a:blip r:embed="rId3">
            <a:extLst>
              <a:ext uri="{28A0092B-C50C-407E-A947-70E740481C1C}">
                <a14:useLocalDpi xmlns:a14="http://schemas.microsoft.com/office/drawing/2010/main" val="0"/>
              </a:ext>
            </a:extLst>
          </a:blip>
          <a:srcRect t="3292" b="1684"/>
          <a:stretch/>
        </p:blipFill>
        <p:spPr>
          <a:xfrm>
            <a:off x="1" y="0"/>
            <a:ext cx="12192000" cy="6858000"/>
          </a:xfrm>
          <a:prstGeom prst="rect">
            <a:avLst/>
          </a:prstGeom>
        </p:spPr>
      </p:pic>
    </p:spTree>
    <p:extLst>
      <p:ext uri="{BB962C8B-B14F-4D97-AF65-F5344CB8AC3E}">
        <p14:creationId xmlns:p14="http://schemas.microsoft.com/office/powerpoint/2010/main" val="42566426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Conflict Resolution: SHE gives him space to cope with stress or negative emotions</a:t>
            </a:r>
          </a:p>
        </p:txBody>
      </p:sp>
      <p:sp>
        <p:nvSpPr>
          <p:cNvPr id="9" name="Speech Bubble: Rectangle with Corners Rounded 8">
            <a:extLst>
              <a:ext uri="{FF2B5EF4-FFF2-40B4-BE49-F238E27FC236}">
                <a16:creationId xmlns:a16="http://schemas.microsoft.com/office/drawing/2014/main" id="{32C9398E-0C6A-4891-A7F8-D86EF0AD425D}"/>
              </a:ext>
            </a:extLst>
          </p:cNvPr>
          <p:cNvSpPr/>
          <p:nvPr/>
        </p:nvSpPr>
        <p:spPr>
          <a:xfrm>
            <a:off x="3843682" y="1877438"/>
            <a:ext cx="4503115" cy="959081"/>
          </a:xfrm>
          <a:prstGeom prst="wedgeRoundRectCallout">
            <a:avLst>
              <a:gd name="adj1" fmla="val -86174"/>
              <a:gd name="adj2" fmla="val 26051"/>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I can tell you’re stressed. I’m going to give you your space but I’ll be around if you need anything.</a:t>
            </a:r>
          </a:p>
        </p:txBody>
      </p:sp>
      <p:sp>
        <p:nvSpPr>
          <p:cNvPr id="10" name="Speech Bubble: Rectangle 9">
            <a:extLst>
              <a:ext uri="{FF2B5EF4-FFF2-40B4-BE49-F238E27FC236}">
                <a16:creationId xmlns:a16="http://schemas.microsoft.com/office/drawing/2014/main" id="{A9D810DF-C48E-473E-93E7-D15A24AC9436}"/>
              </a:ext>
            </a:extLst>
          </p:cNvPr>
          <p:cNvSpPr/>
          <p:nvPr/>
        </p:nvSpPr>
        <p:spPr>
          <a:xfrm>
            <a:off x="4535680" y="3897972"/>
            <a:ext cx="3119121" cy="644777"/>
          </a:xfrm>
          <a:prstGeom prst="wedgeRectCallout">
            <a:avLst>
              <a:gd name="adj1" fmla="val 135107"/>
              <a:gd name="adj2" fmla="val -22936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Thanks.</a:t>
            </a:r>
          </a:p>
        </p:txBody>
      </p:sp>
      <p:pic>
        <p:nvPicPr>
          <p:cNvPr id="8" name="Picture 7" descr="Cutout woman Sophie talking with hands out.">
            <a:extLst>
              <a:ext uri="{FF2B5EF4-FFF2-40B4-BE49-F238E27FC236}">
                <a16:creationId xmlns:a16="http://schemas.microsoft.com/office/drawing/2014/main" id="{C6F98BE3-9D0A-4168-83CF-45FD9D62D7E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39737"/>
          <a:stretch/>
        </p:blipFill>
        <p:spPr>
          <a:xfrm flipH="1">
            <a:off x="114283" y="1877438"/>
            <a:ext cx="3153372" cy="4980562"/>
          </a:xfrm>
          <a:prstGeom prst="rect">
            <a:avLst/>
          </a:prstGeom>
        </p:spPr>
      </p:pic>
      <p:pic>
        <p:nvPicPr>
          <p:cNvPr id="7" name="Picture 6" descr="Cutout man Isaac with arms folded.">
            <a:extLst>
              <a:ext uri="{FF2B5EF4-FFF2-40B4-BE49-F238E27FC236}">
                <a16:creationId xmlns:a16="http://schemas.microsoft.com/office/drawing/2014/main" id="{0775B300-5E2E-4D8E-8F17-F3340FDB7A3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40266"/>
          <a:stretch/>
        </p:blipFill>
        <p:spPr>
          <a:xfrm>
            <a:off x="9213798" y="1574371"/>
            <a:ext cx="2846035" cy="5291980"/>
          </a:xfrm>
          <a:prstGeom prst="rect">
            <a:avLst/>
          </a:prstGeom>
        </p:spPr>
      </p:pic>
    </p:spTree>
    <p:extLst>
      <p:ext uri="{BB962C8B-B14F-4D97-AF65-F5344CB8AC3E}">
        <p14:creationId xmlns:p14="http://schemas.microsoft.com/office/powerpoint/2010/main" val="5407827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Conflict: SHE hears any of the following…</a:t>
            </a:r>
          </a:p>
        </p:txBody>
      </p:sp>
      <p:pic>
        <p:nvPicPr>
          <p:cNvPr id="8" name="Picture 7" descr="Cutout woman Courtney folding arms not happy.">
            <a:extLst>
              <a:ext uri="{FF2B5EF4-FFF2-40B4-BE49-F238E27FC236}">
                <a16:creationId xmlns:a16="http://schemas.microsoft.com/office/drawing/2014/main" id="{258C4DBA-A27B-4453-8717-9E3204735BF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flipH="1">
            <a:off x="95183" y="1778000"/>
            <a:ext cx="1513844" cy="5080000"/>
          </a:xfrm>
          <a:prstGeom prst="rect">
            <a:avLst/>
          </a:prstGeom>
        </p:spPr>
      </p:pic>
      <p:sp>
        <p:nvSpPr>
          <p:cNvPr id="9" name="Speech Bubble: Rectangle with Corners Rounded 8">
            <a:extLst>
              <a:ext uri="{FF2B5EF4-FFF2-40B4-BE49-F238E27FC236}">
                <a16:creationId xmlns:a16="http://schemas.microsoft.com/office/drawing/2014/main" id="{32C9398E-0C6A-4891-A7F8-D86EF0AD425D}"/>
              </a:ext>
            </a:extLst>
          </p:cNvPr>
          <p:cNvSpPr/>
          <p:nvPr/>
        </p:nvSpPr>
        <p:spPr>
          <a:xfrm>
            <a:off x="2123440" y="1950402"/>
            <a:ext cx="4114800" cy="848360"/>
          </a:xfrm>
          <a:prstGeom prst="wedgeRoundRectCallout">
            <a:avLst>
              <a:gd name="adj1" fmla="val -63677"/>
              <a:gd name="adj2" fmla="val 20312"/>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Can we talk?</a:t>
            </a:r>
          </a:p>
        </p:txBody>
      </p:sp>
      <p:sp>
        <p:nvSpPr>
          <p:cNvPr id="10" name="Speech Bubble: Rectangle 9">
            <a:extLst>
              <a:ext uri="{FF2B5EF4-FFF2-40B4-BE49-F238E27FC236}">
                <a16:creationId xmlns:a16="http://schemas.microsoft.com/office/drawing/2014/main" id="{A9D810DF-C48E-473E-93E7-D15A24AC9436}"/>
              </a:ext>
            </a:extLst>
          </p:cNvPr>
          <p:cNvSpPr/>
          <p:nvPr/>
        </p:nvSpPr>
        <p:spPr>
          <a:xfrm>
            <a:off x="4986671" y="3267551"/>
            <a:ext cx="2534993" cy="322898"/>
          </a:xfrm>
          <a:prstGeom prst="wedgeRectCallout">
            <a:avLst>
              <a:gd name="adj1" fmla="val 102720"/>
              <a:gd name="adj2" fmla="val -19421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“Calm down.”</a:t>
            </a:r>
          </a:p>
        </p:txBody>
      </p:sp>
      <p:sp>
        <p:nvSpPr>
          <p:cNvPr id="7" name="Speech Bubble: Rectangle 6">
            <a:extLst>
              <a:ext uri="{FF2B5EF4-FFF2-40B4-BE49-F238E27FC236}">
                <a16:creationId xmlns:a16="http://schemas.microsoft.com/office/drawing/2014/main" id="{B3C3260C-F745-4FE5-8CF1-434E7A8FA379}"/>
              </a:ext>
            </a:extLst>
          </p:cNvPr>
          <p:cNvSpPr/>
          <p:nvPr/>
        </p:nvSpPr>
        <p:spPr>
          <a:xfrm>
            <a:off x="4415915" y="4206925"/>
            <a:ext cx="3105749" cy="322898"/>
          </a:xfrm>
          <a:prstGeom prst="wedgeRectCallout">
            <a:avLst>
              <a:gd name="adj1" fmla="val 95259"/>
              <a:gd name="adj2" fmla="val -23337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“What is it </a:t>
            </a:r>
            <a:r>
              <a:rPr lang="en-US" i="1" dirty="0"/>
              <a:t>now</a:t>
            </a:r>
            <a:r>
              <a:rPr lang="en-US" dirty="0"/>
              <a:t>?”</a:t>
            </a:r>
          </a:p>
        </p:txBody>
      </p:sp>
      <p:sp>
        <p:nvSpPr>
          <p:cNvPr id="12" name="Speech Bubble: Rectangle 11">
            <a:extLst>
              <a:ext uri="{FF2B5EF4-FFF2-40B4-BE49-F238E27FC236}">
                <a16:creationId xmlns:a16="http://schemas.microsoft.com/office/drawing/2014/main" id="{6C424470-2B18-404A-AB67-5034586B4134}"/>
              </a:ext>
            </a:extLst>
          </p:cNvPr>
          <p:cNvSpPr/>
          <p:nvPr/>
        </p:nvSpPr>
        <p:spPr>
          <a:xfrm>
            <a:off x="4036431" y="5361940"/>
            <a:ext cx="3605253" cy="322898"/>
          </a:xfrm>
          <a:prstGeom prst="wedgeRectCallout">
            <a:avLst>
              <a:gd name="adj1" fmla="val 84715"/>
              <a:gd name="adj2" fmla="val -35689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“Why do you always do that?”</a:t>
            </a:r>
          </a:p>
        </p:txBody>
      </p:sp>
      <p:pic>
        <p:nvPicPr>
          <p:cNvPr id="13" name="Picture 12" descr="Cutout man Steve smiling and pointing.">
            <a:extLst>
              <a:ext uri="{FF2B5EF4-FFF2-40B4-BE49-F238E27FC236}">
                <a16:creationId xmlns:a16="http://schemas.microsoft.com/office/drawing/2014/main" id="{0CAE1CD0-8F8D-49E7-90D1-5CBEF91FCB6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33323"/>
          <a:stretch/>
        </p:blipFill>
        <p:spPr>
          <a:xfrm>
            <a:off x="9287840" y="1342416"/>
            <a:ext cx="2808977" cy="5515584"/>
          </a:xfrm>
          <a:prstGeom prst="rect">
            <a:avLst/>
          </a:prstGeom>
        </p:spPr>
      </p:pic>
    </p:spTree>
    <p:extLst>
      <p:ext uri="{BB962C8B-B14F-4D97-AF65-F5344CB8AC3E}">
        <p14:creationId xmlns:p14="http://schemas.microsoft.com/office/powerpoint/2010/main" val="10562589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FDEF24B-F62E-4BF0-8A9E-FC9C455D4D07}"/>
              </a:ext>
            </a:extLst>
          </p:cNvPr>
          <p:cNvPicPr>
            <a:picLocks noChangeAspect="1"/>
          </p:cNvPicPr>
          <p:nvPr/>
        </p:nvPicPr>
        <p:blipFill rotWithShape="1">
          <a:blip r:embed="rId3">
            <a:extLst>
              <a:ext uri="{28A0092B-C50C-407E-A947-70E740481C1C}">
                <a14:useLocalDpi xmlns:a14="http://schemas.microsoft.com/office/drawing/2010/main" val="0"/>
              </a:ext>
            </a:extLst>
          </a:blip>
          <a:srcRect b="12840"/>
          <a:stretch/>
        </p:blipFill>
        <p:spPr>
          <a:xfrm>
            <a:off x="0" y="-1"/>
            <a:ext cx="12223794" cy="7102765"/>
          </a:xfrm>
          <a:prstGeom prst="rect">
            <a:avLst/>
          </a:prstGeom>
        </p:spPr>
      </p:pic>
    </p:spTree>
    <p:extLst>
      <p:ext uri="{BB962C8B-B14F-4D97-AF65-F5344CB8AC3E}">
        <p14:creationId xmlns:p14="http://schemas.microsoft.com/office/powerpoint/2010/main" val="13958522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Conflict Resolution: SHE hears something like…</a:t>
            </a:r>
          </a:p>
        </p:txBody>
      </p:sp>
      <p:pic>
        <p:nvPicPr>
          <p:cNvPr id="8" name="Picture 7" descr="Cutout woman Courtney folding arms not happy.">
            <a:extLst>
              <a:ext uri="{FF2B5EF4-FFF2-40B4-BE49-F238E27FC236}">
                <a16:creationId xmlns:a16="http://schemas.microsoft.com/office/drawing/2014/main" id="{258C4DBA-A27B-4453-8717-9E3204735BF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flipH="1">
            <a:off x="283073" y="1778000"/>
            <a:ext cx="1513844" cy="5080000"/>
          </a:xfrm>
          <a:prstGeom prst="rect">
            <a:avLst/>
          </a:prstGeom>
        </p:spPr>
      </p:pic>
      <p:sp>
        <p:nvSpPr>
          <p:cNvPr id="9" name="Speech Bubble: Rectangle with Corners Rounded 8">
            <a:extLst>
              <a:ext uri="{FF2B5EF4-FFF2-40B4-BE49-F238E27FC236}">
                <a16:creationId xmlns:a16="http://schemas.microsoft.com/office/drawing/2014/main" id="{32C9398E-0C6A-4891-A7F8-D86EF0AD425D}"/>
              </a:ext>
            </a:extLst>
          </p:cNvPr>
          <p:cNvSpPr/>
          <p:nvPr/>
        </p:nvSpPr>
        <p:spPr>
          <a:xfrm>
            <a:off x="2774792" y="1950402"/>
            <a:ext cx="4114800" cy="848360"/>
          </a:xfrm>
          <a:prstGeom prst="wedgeRoundRectCallout">
            <a:avLst>
              <a:gd name="adj1" fmla="val -74940"/>
              <a:gd name="adj2" fmla="val 20312"/>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Can we talk?</a:t>
            </a:r>
          </a:p>
        </p:txBody>
      </p:sp>
      <p:sp>
        <p:nvSpPr>
          <p:cNvPr id="10" name="Speech Bubble: Rectangle 9">
            <a:extLst>
              <a:ext uri="{FF2B5EF4-FFF2-40B4-BE49-F238E27FC236}">
                <a16:creationId xmlns:a16="http://schemas.microsoft.com/office/drawing/2014/main" id="{A9D810DF-C48E-473E-93E7-D15A24AC9436}"/>
              </a:ext>
            </a:extLst>
          </p:cNvPr>
          <p:cNvSpPr/>
          <p:nvPr/>
        </p:nvSpPr>
        <p:spPr>
          <a:xfrm>
            <a:off x="4574489" y="3267551"/>
            <a:ext cx="2947176" cy="791688"/>
          </a:xfrm>
          <a:prstGeom prst="wedgeRectCallout">
            <a:avLst>
              <a:gd name="adj1" fmla="val 104288"/>
              <a:gd name="adj2" fmla="val -1499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Of course. Talk to me.</a:t>
            </a:r>
          </a:p>
          <a:p>
            <a:pPr algn="ctr"/>
            <a:r>
              <a:rPr lang="en-US" dirty="0"/>
              <a:t>What’s on your mind?</a:t>
            </a:r>
          </a:p>
        </p:txBody>
      </p:sp>
      <p:pic>
        <p:nvPicPr>
          <p:cNvPr id="11" name="Picture 10" descr="Cutout man Steve arms up asking a question.">
            <a:extLst>
              <a:ext uri="{FF2B5EF4-FFF2-40B4-BE49-F238E27FC236}">
                <a16:creationId xmlns:a16="http://schemas.microsoft.com/office/drawing/2014/main" id="{9E5808E0-D547-483D-889B-6012DC65488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39928"/>
          <a:stretch/>
        </p:blipFill>
        <p:spPr>
          <a:xfrm>
            <a:off x="8404964" y="1342417"/>
            <a:ext cx="2947177" cy="5515584"/>
          </a:xfrm>
          <a:prstGeom prst="rect">
            <a:avLst/>
          </a:prstGeom>
        </p:spPr>
      </p:pic>
    </p:spTree>
    <p:extLst>
      <p:ext uri="{BB962C8B-B14F-4D97-AF65-F5344CB8AC3E}">
        <p14:creationId xmlns:p14="http://schemas.microsoft.com/office/powerpoint/2010/main" val="42045370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lstStyle/>
          <a:p>
            <a:r>
              <a:rPr lang="en-US" sz="6000" dirty="0"/>
              <a:t>Agenda (Three Acts)</a:t>
            </a:r>
            <a:endParaRPr lang="en-US" dirty="0"/>
          </a:p>
        </p:txBody>
      </p:sp>
      <p:pic>
        <p:nvPicPr>
          <p:cNvPr id="5" name="Picture 4" descr="Cutout woman Sophie smiling fist pump.">
            <a:extLst>
              <a:ext uri="{FF2B5EF4-FFF2-40B4-BE49-F238E27FC236}">
                <a16:creationId xmlns:a16="http://schemas.microsoft.com/office/drawing/2014/main" id="{25A8E466-1D7D-4482-8F47-B6A239F1097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432" b="24762"/>
          <a:stretch/>
        </p:blipFill>
        <p:spPr>
          <a:xfrm>
            <a:off x="0" y="1736436"/>
            <a:ext cx="2232022" cy="5128646"/>
          </a:xfrm>
          <a:prstGeom prst="rect">
            <a:avLst/>
          </a:prstGeom>
        </p:spPr>
      </p:pic>
      <p:pic>
        <p:nvPicPr>
          <p:cNvPr id="6" name="Picture 5" descr="Cutout man Max excited right arm in the air.">
            <a:extLst>
              <a:ext uri="{FF2B5EF4-FFF2-40B4-BE49-F238E27FC236}">
                <a16:creationId xmlns:a16="http://schemas.microsoft.com/office/drawing/2014/main" id="{6B4A2AC5-0527-4A54-AB99-12E97B8EE42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22630"/>
          <a:stretch/>
        </p:blipFill>
        <p:spPr>
          <a:xfrm>
            <a:off x="8950035" y="86332"/>
            <a:ext cx="3146033" cy="6771668"/>
          </a:xfrm>
          <a:prstGeom prst="rect">
            <a:avLst/>
          </a:prstGeom>
        </p:spPr>
      </p:pic>
      <p:sp>
        <p:nvSpPr>
          <p:cNvPr id="3" name="Content Placeholder 2">
            <a:extLst>
              <a:ext uri="{FF2B5EF4-FFF2-40B4-BE49-F238E27FC236}">
                <a16:creationId xmlns:a16="http://schemas.microsoft.com/office/drawing/2014/main" id="{F7C68D1F-FBB9-4E61-B04B-C8BC42CC99D0}"/>
              </a:ext>
            </a:extLst>
          </p:cNvPr>
          <p:cNvSpPr>
            <a:spLocks noGrp="1"/>
          </p:cNvSpPr>
          <p:nvPr>
            <p:ph idx="1"/>
          </p:nvPr>
        </p:nvSpPr>
        <p:spPr>
          <a:xfrm>
            <a:off x="2292262" y="1612726"/>
            <a:ext cx="8631999" cy="4572000"/>
          </a:xfrm>
        </p:spPr>
        <p:txBody>
          <a:bodyPr>
            <a:normAutofit/>
          </a:bodyPr>
          <a:lstStyle/>
          <a:p>
            <a:r>
              <a:rPr lang="en-US" sz="2800" dirty="0"/>
              <a:t>I. Characteristics of Good Dialogue</a:t>
            </a:r>
          </a:p>
          <a:p>
            <a:endParaRPr lang="en-US" sz="2800" dirty="0"/>
          </a:p>
          <a:p>
            <a:r>
              <a:rPr lang="en-US" sz="2800" dirty="0"/>
              <a:t>II. He Said / She Said</a:t>
            </a:r>
          </a:p>
          <a:p>
            <a:endParaRPr lang="en-US" sz="2800" dirty="0"/>
          </a:p>
          <a:p>
            <a:r>
              <a:rPr lang="en-US" sz="2800" dirty="0"/>
              <a:t>III. Techniques for Super Realistic dialogue</a:t>
            </a:r>
          </a:p>
          <a:p>
            <a:endParaRPr lang="en-US" sz="2800" dirty="0"/>
          </a:p>
        </p:txBody>
      </p:sp>
    </p:spTree>
    <p:extLst>
      <p:ext uri="{BB962C8B-B14F-4D97-AF65-F5344CB8AC3E}">
        <p14:creationId xmlns:p14="http://schemas.microsoft.com/office/powerpoint/2010/main" val="16542553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Conflict: HE feels disrespected</a:t>
            </a:r>
          </a:p>
        </p:txBody>
      </p:sp>
      <p:sp>
        <p:nvSpPr>
          <p:cNvPr id="9" name="Speech Bubble: Rectangle with Corners Rounded 8">
            <a:extLst>
              <a:ext uri="{FF2B5EF4-FFF2-40B4-BE49-F238E27FC236}">
                <a16:creationId xmlns:a16="http://schemas.microsoft.com/office/drawing/2014/main" id="{32C9398E-0C6A-4891-A7F8-D86EF0AD425D}"/>
              </a:ext>
            </a:extLst>
          </p:cNvPr>
          <p:cNvSpPr/>
          <p:nvPr/>
        </p:nvSpPr>
        <p:spPr>
          <a:xfrm>
            <a:off x="2384068" y="1858962"/>
            <a:ext cx="4114800" cy="848360"/>
          </a:xfrm>
          <a:prstGeom prst="wedgeRoundRectCallout">
            <a:avLst>
              <a:gd name="adj1" fmla="val -63677"/>
              <a:gd name="adj2" fmla="val 20312"/>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I just assumed…</a:t>
            </a:r>
          </a:p>
        </p:txBody>
      </p:sp>
      <p:sp>
        <p:nvSpPr>
          <p:cNvPr id="10" name="Speech Bubble: Rectangle 9">
            <a:extLst>
              <a:ext uri="{FF2B5EF4-FFF2-40B4-BE49-F238E27FC236}">
                <a16:creationId xmlns:a16="http://schemas.microsoft.com/office/drawing/2014/main" id="{A9D810DF-C48E-473E-93E7-D15A24AC9436}"/>
              </a:ext>
            </a:extLst>
          </p:cNvPr>
          <p:cNvSpPr/>
          <p:nvPr/>
        </p:nvSpPr>
        <p:spPr>
          <a:xfrm>
            <a:off x="4795519" y="3106102"/>
            <a:ext cx="3119121" cy="939800"/>
          </a:xfrm>
          <a:prstGeom prst="wedgeRectCallout">
            <a:avLst>
              <a:gd name="adj1" fmla="val 89988"/>
              <a:gd name="adj2" fmla="val -14651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That I enjoy disrespect?</a:t>
            </a:r>
          </a:p>
        </p:txBody>
      </p:sp>
      <p:pic>
        <p:nvPicPr>
          <p:cNvPr id="7" name="Picture 6" descr="Cutout man Max questioning with outstretched arms.">
            <a:extLst>
              <a:ext uri="{FF2B5EF4-FFF2-40B4-BE49-F238E27FC236}">
                <a16:creationId xmlns:a16="http://schemas.microsoft.com/office/drawing/2014/main" id="{25956DB7-2E8C-436F-B303-77145C936B3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86747" y="1120761"/>
            <a:ext cx="3605253" cy="5737240"/>
          </a:xfrm>
          <a:prstGeom prst="rect">
            <a:avLst/>
          </a:prstGeom>
        </p:spPr>
      </p:pic>
      <p:pic>
        <p:nvPicPr>
          <p:cNvPr id="12" name="Picture 11" descr="Cutout woman Vicky with hand on forehead.">
            <a:extLst>
              <a:ext uri="{FF2B5EF4-FFF2-40B4-BE49-F238E27FC236}">
                <a16:creationId xmlns:a16="http://schemas.microsoft.com/office/drawing/2014/main" id="{0978B5E4-8270-4CE5-AD87-95FB3B53396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605393"/>
            <a:ext cx="1796772" cy="5252608"/>
          </a:xfrm>
          <a:prstGeom prst="rect">
            <a:avLst/>
          </a:prstGeom>
        </p:spPr>
      </p:pic>
    </p:spTree>
    <p:extLst>
      <p:ext uri="{BB962C8B-B14F-4D97-AF65-F5344CB8AC3E}">
        <p14:creationId xmlns:p14="http://schemas.microsoft.com/office/powerpoint/2010/main" val="14556009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0CF2827-2846-47A7-90D7-04C90B686180}"/>
              </a:ext>
            </a:extLst>
          </p:cNvPr>
          <p:cNvPicPr>
            <a:picLocks noChangeAspect="1"/>
          </p:cNvPicPr>
          <p:nvPr/>
        </p:nvPicPr>
        <p:blipFill rotWithShape="1">
          <a:blip r:embed="rId3">
            <a:extLst>
              <a:ext uri="{28A0092B-C50C-407E-A947-70E740481C1C}">
                <a14:useLocalDpi xmlns:a14="http://schemas.microsoft.com/office/drawing/2010/main" val="0"/>
              </a:ext>
            </a:extLst>
          </a:blip>
          <a:srcRect l="-137" r="6652"/>
          <a:stretch/>
        </p:blipFill>
        <p:spPr>
          <a:xfrm>
            <a:off x="-406400" y="0"/>
            <a:ext cx="12598399" cy="7075055"/>
          </a:xfrm>
          <a:prstGeom prst="rect">
            <a:avLst/>
          </a:prstGeom>
        </p:spPr>
      </p:pic>
    </p:spTree>
    <p:extLst>
      <p:ext uri="{BB962C8B-B14F-4D97-AF65-F5344CB8AC3E}">
        <p14:creationId xmlns:p14="http://schemas.microsoft.com/office/powerpoint/2010/main" val="14712752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Conflict Resolution: HE feels Respected</a:t>
            </a:r>
          </a:p>
        </p:txBody>
      </p:sp>
      <p:sp>
        <p:nvSpPr>
          <p:cNvPr id="9" name="Speech Bubble: Rectangle with Corners Rounded 8">
            <a:extLst>
              <a:ext uri="{FF2B5EF4-FFF2-40B4-BE49-F238E27FC236}">
                <a16:creationId xmlns:a16="http://schemas.microsoft.com/office/drawing/2014/main" id="{32C9398E-0C6A-4891-A7F8-D86EF0AD425D}"/>
              </a:ext>
            </a:extLst>
          </p:cNvPr>
          <p:cNvSpPr/>
          <p:nvPr/>
        </p:nvSpPr>
        <p:spPr>
          <a:xfrm>
            <a:off x="2384068" y="1858962"/>
            <a:ext cx="4114800" cy="848360"/>
          </a:xfrm>
          <a:prstGeom prst="wedgeRoundRectCallout">
            <a:avLst>
              <a:gd name="adj1" fmla="val -63677"/>
              <a:gd name="adj2" fmla="val 20312"/>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I don’t understand why you did/say this but I respect you.</a:t>
            </a:r>
          </a:p>
        </p:txBody>
      </p:sp>
      <p:sp>
        <p:nvSpPr>
          <p:cNvPr id="10" name="Speech Bubble: Rectangle 9">
            <a:extLst>
              <a:ext uri="{FF2B5EF4-FFF2-40B4-BE49-F238E27FC236}">
                <a16:creationId xmlns:a16="http://schemas.microsoft.com/office/drawing/2014/main" id="{A9D810DF-C48E-473E-93E7-D15A24AC9436}"/>
              </a:ext>
            </a:extLst>
          </p:cNvPr>
          <p:cNvSpPr/>
          <p:nvPr/>
        </p:nvSpPr>
        <p:spPr>
          <a:xfrm>
            <a:off x="4795519" y="3106102"/>
            <a:ext cx="3119121" cy="589076"/>
          </a:xfrm>
          <a:prstGeom prst="wedgeRectCallout">
            <a:avLst>
              <a:gd name="adj1" fmla="val 91193"/>
              <a:gd name="adj2" fmla="val -15714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You are amazing!</a:t>
            </a:r>
          </a:p>
        </p:txBody>
      </p:sp>
      <p:pic>
        <p:nvPicPr>
          <p:cNvPr id="12" name="Picture 11" descr="Cutout woman Vicky with hand on forehead.">
            <a:extLst>
              <a:ext uri="{FF2B5EF4-FFF2-40B4-BE49-F238E27FC236}">
                <a16:creationId xmlns:a16="http://schemas.microsoft.com/office/drawing/2014/main" id="{0978B5E4-8270-4CE5-AD87-95FB3B53396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605393"/>
            <a:ext cx="1796772" cy="5252608"/>
          </a:xfrm>
          <a:prstGeom prst="rect">
            <a:avLst/>
          </a:prstGeom>
        </p:spPr>
      </p:pic>
      <p:pic>
        <p:nvPicPr>
          <p:cNvPr id="8" name="Picture 7" descr="Cutout man Max excited with both arms up.">
            <a:extLst>
              <a:ext uri="{FF2B5EF4-FFF2-40B4-BE49-F238E27FC236}">
                <a16:creationId xmlns:a16="http://schemas.microsoft.com/office/drawing/2014/main" id="{7C9E00A0-B6FA-4B79-882E-D82AC580FFF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72364" y="851770"/>
            <a:ext cx="2525774" cy="6006230"/>
          </a:xfrm>
          <a:prstGeom prst="rect">
            <a:avLst/>
          </a:prstGeom>
        </p:spPr>
      </p:pic>
    </p:spTree>
    <p:extLst>
      <p:ext uri="{BB962C8B-B14F-4D97-AF65-F5344CB8AC3E}">
        <p14:creationId xmlns:p14="http://schemas.microsoft.com/office/powerpoint/2010/main" val="8481307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Conflict: SHE feels HE won’t “get real” about his feelings</a:t>
            </a:r>
          </a:p>
        </p:txBody>
      </p:sp>
      <p:pic>
        <p:nvPicPr>
          <p:cNvPr id="8" name="Picture 7" descr="Cutout woman Courtney folding arms not happy.">
            <a:extLst>
              <a:ext uri="{FF2B5EF4-FFF2-40B4-BE49-F238E27FC236}">
                <a16:creationId xmlns:a16="http://schemas.microsoft.com/office/drawing/2014/main" id="{258C4DBA-A27B-4453-8717-9E3204735BF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flipH="1">
            <a:off x="95183" y="1778000"/>
            <a:ext cx="1513844" cy="5080000"/>
          </a:xfrm>
          <a:prstGeom prst="rect">
            <a:avLst/>
          </a:prstGeom>
        </p:spPr>
      </p:pic>
      <p:sp>
        <p:nvSpPr>
          <p:cNvPr id="9" name="Speech Bubble: Rectangle with Corners Rounded 8">
            <a:extLst>
              <a:ext uri="{FF2B5EF4-FFF2-40B4-BE49-F238E27FC236}">
                <a16:creationId xmlns:a16="http://schemas.microsoft.com/office/drawing/2014/main" id="{32C9398E-0C6A-4891-A7F8-D86EF0AD425D}"/>
              </a:ext>
            </a:extLst>
          </p:cNvPr>
          <p:cNvSpPr/>
          <p:nvPr/>
        </p:nvSpPr>
        <p:spPr>
          <a:xfrm>
            <a:off x="2123440" y="1950402"/>
            <a:ext cx="3333777" cy="423343"/>
          </a:xfrm>
          <a:prstGeom prst="wedgeRoundRectCallout">
            <a:avLst>
              <a:gd name="adj1" fmla="val -65248"/>
              <a:gd name="adj2" fmla="val 63947"/>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Why won’t you answer me?</a:t>
            </a:r>
          </a:p>
        </p:txBody>
      </p:sp>
      <p:sp>
        <p:nvSpPr>
          <p:cNvPr id="10" name="Speech Bubble: Rectangle 9">
            <a:extLst>
              <a:ext uri="{FF2B5EF4-FFF2-40B4-BE49-F238E27FC236}">
                <a16:creationId xmlns:a16="http://schemas.microsoft.com/office/drawing/2014/main" id="{A9D810DF-C48E-473E-93E7-D15A24AC9436}"/>
              </a:ext>
            </a:extLst>
          </p:cNvPr>
          <p:cNvSpPr/>
          <p:nvPr/>
        </p:nvSpPr>
        <p:spPr>
          <a:xfrm>
            <a:off x="4878646" y="4223702"/>
            <a:ext cx="3605253" cy="643862"/>
          </a:xfrm>
          <a:prstGeom prst="wedgeRectCallout">
            <a:avLst>
              <a:gd name="adj1" fmla="val 65558"/>
              <a:gd name="adj2" fmla="val -4056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t>
            </a:r>
          </a:p>
        </p:txBody>
      </p:sp>
      <p:pic>
        <p:nvPicPr>
          <p:cNvPr id="11" name="Picture 10" descr="Cutout man Jack smiling with hand on hip.">
            <a:extLst>
              <a:ext uri="{FF2B5EF4-FFF2-40B4-BE49-F238E27FC236}">
                <a16:creationId xmlns:a16="http://schemas.microsoft.com/office/drawing/2014/main" id="{BB8052DA-DB98-4E48-98CC-138FA100960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27620"/>
          <a:stretch/>
        </p:blipFill>
        <p:spPr>
          <a:xfrm>
            <a:off x="9045128" y="1290320"/>
            <a:ext cx="3105749" cy="5567680"/>
          </a:xfrm>
          <a:prstGeom prst="rect">
            <a:avLst/>
          </a:prstGeom>
        </p:spPr>
      </p:pic>
      <p:sp>
        <p:nvSpPr>
          <p:cNvPr id="7" name="Speech Bubble: Rectangle with Corners Rounded 6">
            <a:extLst>
              <a:ext uri="{FF2B5EF4-FFF2-40B4-BE49-F238E27FC236}">
                <a16:creationId xmlns:a16="http://schemas.microsoft.com/office/drawing/2014/main" id="{62CDD413-B4DA-4DC4-9935-7A4CE1D102A4}"/>
              </a:ext>
            </a:extLst>
          </p:cNvPr>
          <p:cNvSpPr/>
          <p:nvPr/>
        </p:nvSpPr>
        <p:spPr>
          <a:xfrm>
            <a:off x="2123440" y="2528252"/>
            <a:ext cx="3713156" cy="423343"/>
          </a:xfrm>
          <a:prstGeom prst="wedgeRoundRectCallout">
            <a:avLst>
              <a:gd name="adj1" fmla="val -65248"/>
              <a:gd name="adj2" fmla="val 24675"/>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Why won’t you return my calls?</a:t>
            </a:r>
          </a:p>
        </p:txBody>
      </p:sp>
      <p:sp>
        <p:nvSpPr>
          <p:cNvPr id="12" name="Speech Bubble: Rectangle with Corners Rounded 11">
            <a:extLst>
              <a:ext uri="{FF2B5EF4-FFF2-40B4-BE49-F238E27FC236}">
                <a16:creationId xmlns:a16="http://schemas.microsoft.com/office/drawing/2014/main" id="{1967EC9E-144B-4C10-93AF-8BA6E5FFA350}"/>
              </a:ext>
            </a:extLst>
          </p:cNvPr>
          <p:cNvSpPr/>
          <p:nvPr/>
        </p:nvSpPr>
        <p:spPr>
          <a:xfrm>
            <a:off x="2123440" y="3135196"/>
            <a:ext cx="3868798" cy="423343"/>
          </a:xfrm>
          <a:prstGeom prst="wedgeRoundRectCallout">
            <a:avLst>
              <a:gd name="adj1" fmla="val -64575"/>
              <a:gd name="adj2" fmla="val 5039"/>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Didn’t you get my text message?</a:t>
            </a:r>
          </a:p>
        </p:txBody>
      </p:sp>
    </p:spTree>
    <p:extLst>
      <p:ext uri="{BB962C8B-B14F-4D97-AF65-F5344CB8AC3E}">
        <p14:creationId xmlns:p14="http://schemas.microsoft.com/office/powerpoint/2010/main" val="29722878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32448D8-CB0C-4B5D-9DCE-7CD766579851}"/>
              </a:ext>
            </a:extLst>
          </p:cNvPr>
          <p:cNvPicPr>
            <a:picLocks noChangeAspect="1"/>
          </p:cNvPicPr>
          <p:nvPr/>
        </p:nvPicPr>
        <p:blipFill rotWithShape="1">
          <a:blip r:embed="rId3">
            <a:extLst>
              <a:ext uri="{28A0092B-C50C-407E-A947-70E740481C1C}">
                <a14:useLocalDpi xmlns:a14="http://schemas.microsoft.com/office/drawing/2010/main" val="0"/>
              </a:ext>
            </a:extLst>
          </a:blip>
          <a:srcRect l="5556" r="5556"/>
          <a:stretch/>
        </p:blipFill>
        <p:spPr>
          <a:xfrm>
            <a:off x="0" y="0"/>
            <a:ext cx="12192000" cy="6858000"/>
          </a:xfrm>
          <a:prstGeom prst="rect">
            <a:avLst/>
          </a:prstGeom>
        </p:spPr>
      </p:pic>
    </p:spTree>
    <p:extLst>
      <p:ext uri="{BB962C8B-B14F-4D97-AF65-F5344CB8AC3E}">
        <p14:creationId xmlns:p14="http://schemas.microsoft.com/office/powerpoint/2010/main" val="33126389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Conflict Resolution: HE “gets real” about his feelings</a:t>
            </a:r>
          </a:p>
        </p:txBody>
      </p:sp>
      <p:pic>
        <p:nvPicPr>
          <p:cNvPr id="8" name="Picture 7" descr="Cutout woman Courtney folding arms not happy.">
            <a:extLst>
              <a:ext uri="{FF2B5EF4-FFF2-40B4-BE49-F238E27FC236}">
                <a16:creationId xmlns:a16="http://schemas.microsoft.com/office/drawing/2014/main" id="{258C4DBA-A27B-4453-8717-9E3204735BF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flipH="1">
            <a:off x="95183" y="1778000"/>
            <a:ext cx="1513844" cy="5080000"/>
          </a:xfrm>
          <a:prstGeom prst="rect">
            <a:avLst/>
          </a:prstGeom>
        </p:spPr>
      </p:pic>
      <p:sp>
        <p:nvSpPr>
          <p:cNvPr id="9" name="Speech Bubble: Rectangle with Corners Rounded 8">
            <a:extLst>
              <a:ext uri="{FF2B5EF4-FFF2-40B4-BE49-F238E27FC236}">
                <a16:creationId xmlns:a16="http://schemas.microsoft.com/office/drawing/2014/main" id="{32C9398E-0C6A-4891-A7F8-D86EF0AD425D}"/>
              </a:ext>
            </a:extLst>
          </p:cNvPr>
          <p:cNvSpPr/>
          <p:nvPr/>
        </p:nvSpPr>
        <p:spPr>
          <a:xfrm>
            <a:off x="2123440" y="1950402"/>
            <a:ext cx="3333777" cy="423343"/>
          </a:xfrm>
          <a:prstGeom prst="wedgeRoundRectCallout">
            <a:avLst>
              <a:gd name="adj1" fmla="val -65248"/>
              <a:gd name="adj2" fmla="val 63947"/>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Why won’t you answer me?</a:t>
            </a:r>
          </a:p>
        </p:txBody>
      </p:sp>
      <p:sp>
        <p:nvSpPr>
          <p:cNvPr id="10" name="Speech Bubble: Rectangle 9">
            <a:extLst>
              <a:ext uri="{FF2B5EF4-FFF2-40B4-BE49-F238E27FC236}">
                <a16:creationId xmlns:a16="http://schemas.microsoft.com/office/drawing/2014/main" id="{A9D810DF-C48E-473E-93E7-D15A24AC9436}"/>
              </a:ext>
            </a:extLst>
          </p:cNvPr>
          <p:cNvSpPr/>
          <p:nvPr/>
        </p:nvSpPr>
        <p:spPr>
          <a:xfrm>
            <a:off x="4878646" y="4223702"/>
            <a:ext cx="3605253" cy="643862"/>
          </a:xfrm>
          <a:prstGeom prst="wedgeRectCallout">
            <a:avLst>
              <a:gd name="adj1" fmla="val 65558"/>
              <a:gd name="adj2" fmla="val -4056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This is hard for me to talk about but here goes…</a:t>
            </a:r>
          </a:p>
        </p:txBody>
      </p:sp>
      <p:sp>
        <p:nvSpPr>
          <p:cNvPr id="7" name="Speech Bubble: Rectangle with Corners Rounded 6">
            <a:extLst>
              <a:ext uri="{FF2B5EF4-FFF2-40B4-BE49-F238E27FC236}">
                <a16:creationId xmlns:a16="http://schemas.microsoft.com/office/drawing/2014/main" id="{62CDD413-B4DA-4DC4-9935-7A4CE1D102A4}"/>
              </a:ext>
            </a:extLst>
          </p:cNvPr>
          <p:cNvSpPr/>
          <p:nvPr/>
        </p:nvSpPr>
        <p:spPr>
          <a:xfrm>
            <a:off x="2123440" y="2528252"/>
            <a:ext cx="3713156" cy="423343"/>
          </a:xfrm>
          <a:prstGeom prst="wedgeRoundRectCallout">
            <a:avLst>
              <a:gd name="adj1" fmla="val -65248"/>
              <a:gd name="adj2" fmla="val 24675"/>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Why won’t you return my calls?</a:t>
            </a:r>
          </a:p>
        </p:txBody>
      </p:sp>
      <p:sp>
        <p:nvSpPr>
          <p:cNvPr id="12" name="Speech Bubble: Rectangle with Corners Rounded 11">
            <a:extLst>
              <a:ext uri="{FF2B5EF4-FFF2-40B4-BE49-F238E27FC236}">
                <a16:creationId xmlns:a16="http://schemas.microsoft.com/office/drawing/2014/main" id="{1967EC9E-144B-4C10-93AF-8BA6E5FFA350}"/>
              </a:ext>
            </a:extLst>
          </p:cNvPr>
          <p:cNvSpPr/>
          <p:nvPr/>
        </p:nvSpPr>
        <p:spPr>
          <a:xfrm>
            <a:off x="2123440" y="3135196"/>
            <a:ext cx="3868798" cy="423343"/>
          </a:xfrm>
          <a:prstGeom prst="wedgeRoundRectCallout">
            <a:avLst>
              <a:gd name="adj1" fmla="val -64575"/>
              <a:gd name="adj2" fmla="val 5039"/>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Didn’t you get my text message?</a:t>
            </a:r>
          </a:p>
        </p:txBody>
      </p:sp>
      <p:pic>
        <p:nvPicPr>
          <p:cNvPr id="13" name="Picture 12" descr="Cutout man Jack on the phone.">
            <a:extLst>
              <a:ext uri="{FF2B5EF4-FFF2-40B4-BE49-F238E27FC236}">
                <a16:creationId xmlns:a16="http://schemas.microsoft.com/office/drawing/2014/main" id="{4524EAD1-6961-4233-9D15-1B172DB81B7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22281"/>
          <a:stretch/>
        </p:blipFill>
        <p:spPr>
          <a:xfrm>
            <a:off x="8743495" y="1306282"/>
            <a:ext cx="2729197" cy="5834840"/>
          </a:xfrm>
          <a:prstGeom prst="rect">
            <a:avLst/>
          </a:prstGeom>
        </p:spPr>
      </p:pic>
    </p:spTree>
    <p:extLst>
      <p:ext uri="{BB962C8B-B14F-4D97-AF65-F5344CB8AC3E}">
        <p14:creationId xmlns:p14="http://schemas.microsoft.com/office/powerpoint/2010/main" val="16830800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3418B9-2690-406F-B0D0-DEDC0E33AEC5}"/>
              </a:ext>
            </a:extLst>
          </p:cNvPr>
          <p:cNvSpPr>
            <a:spLocks noGrp="1"/>
          </p:cNvSpPr>
          <p:nvPr>
            <p:ph type="title"/>
          </p:nvPr>
        </p:nvSpPr>
        <p:spPr/>
        <p:txBody>
          <a:bodyPr/>
          <a:lstStyle/>
          <a:p>
            <a:r>
              <a:rPr lang="en-US" dirty="0"/>
              <a:t>Scenario: True of False?</a:t>
            </a:r>
          </a:p>
        </p:txBody>
      </p:sp>
      <p:pic>
        <p:nvPicPr>
          <p:cNvPr id="5" name="Content Placeholder 4">
            <a:extLst>
              <a:ext uri="{FF2B5EF4-FFF2-40B4-BE49-F238E27FC236}">
                <a16:creationId xmlns:a16="http://schemas.microsoft.com/office/drawing/2014/main" id="{1520C532-F606-4379-A6EB-D88D2A044007}"/>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104900" y="1312101"/>
            <a:ext cx="6592824" cy="4572000"/>
          </a:xfrm>
        </p:spPr>
      </p:pic>
      <p:pic>
        <p:nvPicPr>
          <p:cNvPr id="7" name="Picture 6">
            <a:extLst>
              <a:ext uri="{FF2B5EF4-FFF2-40B4-BE49-F238E27FC236}">
                <a16:creationId xmlns:a16="http://schemas.microsoft.com/office/drawing/2014/main" id="{333E8535-A4C9-4ADB-ACF6-51EA895CAF0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4900" y="1312101"/>
            <a:ext cx="6867525" cy="4762500"/>
          </a:xfrm>
          <a:prstGeom prst="rect">
            <a:avLst/>
          </a:prstGeom>
        </p:spPr>
      </p:pic>
      <p:sp>
        <p:nvSpPr>
          <p:cNvPr id="8" name="TextBox 7">
            <a:extLst>
              <a:ext uri="{FF2B5EF4-FFF2-40B4-BE49-F238E27FC236}">
                <a16:creationId xmlns:a16="http://schemas.microsoft.com/office/drawing/2014/main" id="{187BC191-B9C7-4587-B1E4-B567482AD222}"/>
              </a:ext>
            </a:extLst>
          </p:cNvPr>
          <p:cNvSpPr txBox="1"/>
          <p:nvPr/>
        </p:nvSpPr>
        <p:spPr>
          <a:xfrm>
            <a:off x="8354860" y="1528175"/>
            <a:ext cx="2730722" cy="1015663"/>
          </a:xfrm>
          <a:prstGeom prst="rect">
            <a:avLst/>
          </a:prstGeom>
          <a:noFill/>
        </p:spPr>
        <p:txBody>
          <a:bodyPr wrap="square" rtlCol="0">
            <a:spAutoFit/>
          </a:bodyPr>
          <a:lstStyle/>
          <a:p>
            <a:r>
              <a:rPr lang="en-US" sz="60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True.</a:t>
            </a:r>
          </a:p>
        </p:txBody>
      </p:sp>
    </p:spTree>
    <p:extLst>
      <p:ext uri="{BB962C8B-B14F-4D97-AF65-F5344CB8AC3E}">
        <p14:creationId xmlns:p14="http://schemas.microsoft.com/office/powerpoint/2010/main" val="32143414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par>
                                <p:cTn id="7" presetID="22" presetClass="entr" presetSubtype="4" fill="hold" nodeType="withEffect">
                                  <p:stCondLst>
                                    <p:cond delay="0"/>
                                  </p:stCondLst>
                                  <p:childTnLst>
                                    <p:set>
                                      <p:cBhvr>
                                        <p:cTn id="8" dur="1" fill="hold">
                                          <p:stCondLst>
                                            <p:cond delay="0"/>
                                          </p:stCondLst>
                                        </p:cTn>
                                        <p:tgtEl>
                                          <p:spTgt spid="7"/>
                                        </p:tgtEl>
                                        <p:attrNameLst>
                                          <p:attrName>style.visibility</p:attrName>
                                        </p:attrNameLst>
                                      </p:cBhvr>
                                      <p:to>
                                        <p:strVal val="visible"/>
                                      </p:to>
                                    </p:set>
                                    <p:animEffect transition="in" filter="wipe(down)">
                                      <p:cBhvr>
                                        <p:cTn id="9" dur="500"/>
                                        <p:tgtEl>
                                          <p:spTgt spid="7"/>
                                        </p:tgtEl>
                                      </p:cBhvr>
                                    </p:animEffect>
                                  </p:childTnLst>
                                </p:cTn>
                              </p:par>
                              <p:par>
                                <p:cTn id="10" presetID="2" presetClass="entr" presetSubtype="4"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9E93CD-96CE-4E94-A328-35C32DDF7904}"/>
              </a:ext>
            </a:extLst>
          </p:cNvPr>
          <p:cNvSpPr>
            <a:spLocks noGrp="1"/>
          </p:cNvSpPr>
          <p:nvPr>
            <p:ph type="title"/>
          </p:nvPr>
        </p:nvSpPr>
        <p:spPr/>
        <p:txBody>
          <a:bodyPr/>
          <a:lstStyle/>
          <a:p>
            <a:r>
              <a:rPr lang="en-US" dirty="0"/>
              <a:t>Conflict: SHE will not answer the actual question HE asked</a:t>
            </a:r>
          </a:p>
        </p:txBody>
      </p:sp>
      <p:sp>
        <p:nvSpPr>
          <p:cNvPr id="3" name="Content Placeholder 2">
            <a:extLst>
              <a:ext uri="{FF2B5EF4-FFF2-40B4-BE49-F238E27FC236}">
                <a16:creationId xmlns:a16="http://schemas.microsoft.com/office/drawing/2014/main" id="{5644D801-9647-451C-AACA-970C7A184FFD}"/>
              </a:ext>
            </a:extLst>
          </p:cNvPr>
          <p:cNvSpPr>
            <a:spLocks noGrp="1"/>
          </p:cNvSpPr>
          <p:nvPr>
            <p:ph idx="1"/>
          </p:nvPr>
        </p:nvSpPr>
        <p:spPr>
          <a:xfrm>
            <a:off x="2317314" y="4121064"/>
            <a:ext cx="7678455" cy="2051136"/>
          </a:xfrm>
        </p:spPr>
        <p:txBody>
          <a:bodyPr>
            <a:normAutofit/>
          </a:bodyPr>
          <a:lstStyle/>
          <a:p>
            <a:pPr marL="0" indent="0">
              <a:buNone/>
            </a:pPr>
            <a:r>
              <a:rPr lang="en-US" dirty="0"/>
              <a:t>Scenario: HE needs a hammer and some nails to hang a picture. </a:t>
            </a:r>
          </a:p>
          <a:p>
            <a:pPr marL="0" indent="0">
              <a:buNone/>
            </a:pPr>
            <a:r>
              <a:rPr lang="en-US" dirty="0"/>
              <a:t>HE sets the hammer down and goes to retrieve the nails. Upon his return, the hammer is no longer where HE left it. HE is certain he left it there, and that it cannot move itself, and concludes that the most efficient way to get it back is to question the most likely suspect.</a:t>
            </a:r>
          </a:p>
        </p:txBody>
      </p:sp>
      <p:pic>
        <p:nvPicPr>
          <p:cNvPr id="5" name="Picture 4" descr="Cutout woman Courtney smiling with hand on hip.">
            <a:extLst>
              <a:ext uri="{FF2B5EF4-FFF2-40B4-BE49-F238E27FC236}">
                <a16:creationId xmlns:a16="http://schemas.microsoft.com/office/drawing/2014/main" id="{3BAEDE01-4C40-4A58-B1D1-B155ABF8E06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84077" y="1587671"/>
            <a:ext cx="1807923" cy="5270329"/>
          </a:xfrm>
          <a:prstGeom prst="rect">
            <a:avLst/>
          </a:prstGeom>
        </p:spPr>
      </p:pic>
      <p:pic>
        <p:nvPicPr>
          <p:cNvPr id="6" name="Picture 5" descr="Cutout man Isaac with arms folded.">
            <a:extLst>
              <a:ext uri="{FF2B5EF4-FFF2-40B4-BE49-F238E27FC236}">
                <a16:creationId xmlns:a16="http://schemas.microsoft.com/office/drawing/2014/main" id="{CE3AFC0C-1CAD-4E2F-B7DC-ED03E6D74E7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360" y="1365337"/>
            <a:ext cx="1764518" cy="5492663"/>
          </a:xfrm>
          <a:prstGeom prst="rect">
            <a:avLst/>
          </a:prstGeom>
        </p:spPr>
      </p:pic>
      <p:pic>
        <p:nvPicPr>
          <p:cNvPr id="11" name="Picture 10">
            <a:extLst>
              <a:ext uri="{FF2B5EF4-FFF2-40B4-BE49-F238E27FC236}">
                <a16:creationId xmlns:a16="http://schemas.microsoft.com/office/drawing/2014/main" id="{8D1B4B3D-2C98-4B65-9042-0A8D74A9B4C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220" t="31576" r="12282" b="8613"/>
          <a:stretch/>
        </p:blipFill>
        <p:spPr>
          <a:xfrm>
            <a:off x="8270988" y="2932808"/>
            <a:ext cx="1937733" cy="914400"/>
          </a:xfrm>
          <a:prstGeom prst="rect">
            <a:avLst/>
          </a:prstGeom>
        </p:spPr>
      </p:pic>
      <p:sp>
        <p:nvSpPr>
          <p:cNvPr id="12" name="&quot;Not Allowed&quot; Symbol 11">
            <a:extLst>
              <a:ext uri="{FF2B5EF4-FFF2-40B4-BE49-F238E27FC236}">
                <a16:creationId xmlns:a16="http://schemas.microsoft.com/office/drawing/2014/main" id="{8DFBA525-1B58-4D43-8DB5-CBB47D19DBB0}"/>
              </a:ext>
            </a:extLst>
          </p:cNvPr>
          <p:cNvSpPr/>
          <p:nvPr/>
        </p:nvSpPr>
        <p:spPr>
          <a:xfrm>
            <a:off x="8701279" y="2924996"/>
            <a:ext cx="914400" cy="914400"/>
          </a:xfrm>
          <a:prstGeom prst="noSmoking">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pic>
        <p:nvPicPr>
          <p:cNvPr id="13" name="Picture 12">
            <a:extLst>
              <a:ext uri="{FF2B5EF4-FFF2-40B4-BE49-F238E27FC236}">
                <a16:creationId xmlns:a16="http://schemas.microsoft.com/office/drawing/2014/main" id="{BC6D8678-5DC6-4F79-8279-9BBD06F8420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220" t="31576" r="12282" b="8613"/>
          <a:stretch/>
        </p:blipFill>
        <p:spPr>
          <a:xfrm>
            <a:off x="2122905" y="2961363"/>
            <a:ext cx="1937733" cy="914400"/>
          </a:xfrm>
          <a:prstGeom prst="rect">
            <a:avLst/>
          </a:prstGeom>
        </p:spPr>
      </p:pic>
    </p:spTree>
    <p:extLst>
      <p:ext uri="{BB962C8B-B14F-4D97-AF65-F5344CB8AC3E}">
        <p14:creationId xmlns:p14="http://schemas.microsoft.com/office/powerpoint/2010/main" val="41956075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9E93CD-96CE-4E94-A328-35C32DDF7904}"/>
              </a:ext>
            </a:extLst>
          </p:cNvPr>
          <p:cNvSpPr>
            <a:spLocks noGrp="1"/>
          </p:cNvSpPr>
          <p:nvPr>
            <p:ph type="title"/>
          </p:nvPr>
        </p:nvSpPr>
        <p:spPr/>
        <p:txBody>
          <a:bodyPr/>
          <a:lstStyle/>
          <a:p>
            <a:r>
              <a:rPr lang="en-US" dirty="0"/>
              <a:t>Conflict: SHE will not answer the actual question HE asked</a:t>
            </a:r>
          </a:p>
        </p:txBody>
      </p:sp>
      <p:sp>
        <p:nvSpPr>
          <p:cNvPr id="3" name="Content Placeholder 2">
            <a:extLst>
              <a:ext uri="{FF2B5EF4-FFF2-40B4-BE49-F238E27FC236}">
                <a16:creationId xmlns:a16="http://schemas.microsoft.com/office/drawing/2014/main" id="{5644D801-9647-451C-AACA-970C7A184FFD}"/>
              </a:ext>
            </a:extLst>
          </p:cNvPr>
          <p:cNvSpPr>
            <a:spLocks noGrp="1"/>
          </p:cNvSpPr>
          <p:nvPr>
            <p:ph idx="1"/>
          </p:nvPr>
        </p:nvSpPr>
        <p:spPr>
          <a:xfrm>
            <a:off x="2317314" y="4121064"/>
            <a:ext cx="7678455" cy="2051136"/>
          </a:xfrm>
        </p:spPr>
        <p:txBody>
          <a:bodyPr>
            <a:normAutofit/>
          </a:bodyPr>
          <a:lstStyle/>
          <a:p>
            <a:pPr marL="0" indent="0">
              <a:buNone/>
            </a:pPr>
            <a:r>
              <a:rPr lang="en-US" dirty="0"/>
              <a:t>Scenario: HE needs a hammer and some nails to hang a picture. </a:t>
            </a:r>
          </a:p>
        </p:txBody>
      </p:sp>
      <p:pic>
        <p:nvPicPr>
          <p:cNvPr id="5" name="Picture 4" descr="Cutout woman Courtney smiling with hand on hip.">
            <a:extLst>
              <a:ext uri="{FF2B5EF4-FFF2-40B4-BE49-F238E27FC236}">
                <a16:creationId xmlns:a16="http://schemas.microsoft.com/office/drawing/2014/main" id="{3BAEDE01-4C40-4A58-B1D1-B155ABF8E06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84077" y="1587671"/>
            <a:ext cx="1807923" cy="5270329"/>
          </a:xfrm>
          <a:prstGeom prst="rect">
            <a:avLst/>
          </a:prstGeom>
        </p:spPr>
      </p:pic>
      <p:pic>
        <p:nvPicPr>
          <p:cNvPr id="6" name="Picture 5" descr="Cutout man Isaac with arms folded.">
            <a:extLst>
              <a:ext uri="{FF2B5EF4-FFF2-40B4-BE49-F238E27FC236}">
                <a16:creationId xmlns:a16="http://schemas.microsoft.com/office/drawing/2014/main" id="{CE3AFC0C-1CAD-4E2F-B7DC-ED03E6D74E7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360" y="1365337"/>
            <a:ext cx="1764518" cy="5492663"/>
          </a:xfrm>
          <a:prstGeom prst="rect">
            <a:avLst/>
          </a:prstGeom>
        </p:spPr>
      </p:pic>
      <p:sp>
        <p:nvSpPr>
          <p:cNvPr id="7" name="Speech Bubble: Rectangle 6">
            <a:extLst>
              <a:ext uri="{FF2B5EF4-FFF2-40B4-BE49-F238E27FC236}">
                <a16:creationId xmlns:a16="http://schemas.microsoft.com/office/drawing/2014/main" id="{A45D3034-4E91-4777-97F3-F0DB8E5FD94E}"/>
              </a:ext>
            </a:extLst>
          </p:cNvPr>
          <p:cNvSpPr/>
          <p:nvPr/>
        </p:nvSpPr>
        <p:spPr>
          <a:xfrm>
            <a:off x="3881375" y="1693918"/>
            <a:ext cx="3728186" cy="803875"/>
          </a:xfrm>
          <a:prstGeom prst="wedgeRectCallout">
            <a:avLst>
              <a:gd name="adj1" fmla="val -109630"/>
              <a:gd name="adj2" fmla="val -2510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Did you move my hammer? </a:t>
            </a:r>
          </a:p>
          <a:p>
            <a:pPr algn="ctr"/>
            <a:r>
              <a:rPr lang="en-US" dirty="0"/>
              <a:t>I left it next to the sink.</a:t>
            </a:r>
          </a:p>
        </p:txBody>
      </p:sp>
      <p:sp>
        <p:nvSpPr>
          <p:cNvPr id="8" name="Speech Bubble: Rectangle with Corners Rounded 7">
            <a:extLst>
              <a:ext uri="{FF2B5EF4-FFF2-40B4-BE49-F238E27FC236}">
                <a16:creationId xmlns:a16="http://schemas.microsoft.com/office/drawing/2014/main" id="{2218C6DC-3780-48BA-91F7-76D0CDE95C57}"/>
              </a:ext>
            </a:extLst>
          </p:cNvPr>
          <p:cNvSpPr/>
          <p:nvPr/>
        </p:nvSpPr>
        <p:spPr>
          <a:xfrm>
            <a:off x="4275784" y="2983222"/>
            <a:ext cx="3333777" cy="803875"/>
          </a:xfrm>
          <a:prstGeom prst="wedgeRoundRectCallout">
            <a:avLst>
              <a:gd name="adj1" fmla="val 139902"/>
              <a:gd name="adj2" fmla="val -155899"/>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Maintenance said they were sending someone tomorrow.</a:t>
            </a:r>
          </a:p>
        </p:txBody>
      </p:sp>
      <p:pic>
        <p:nvPicPr>
          <p:cNvPr id="11" name="Picture 10">
            <a:extLst>
              <a:ext uri="{FF2B5EF4-FFF2-40B4-BE49-F238E27FC236}">
                <a16:creationId xmlns:a16="http://schemas.microsoft.com/office/drawing/2014/main" id="{8D1B4B3D-2C98-4B65-9042-0A8D74A9B4C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220" t="31576" r="12282" b="8613"/>
          <a:stretch/>
        </p:blipFill>
        <p:spPr>
          <a:xfrm>
            <a:off x="8270988" y="2932808"/>
            <a:ext cx="1937733" cy="914400"/>
          </a:xfrm>
          <a:prstGeom prst="rect">
            <a:avLst/>
          </a:prstGeom>
        </p:spPr>
      </p:pic>
      <p:sp>
        <p:nvSpPr>
          <p:cNvPr id="12" name="&quot;Not Allowed&quot; Symbol 11">
            <a:extLst>
              <a:ext uri="{FF2B5EF4-FFF2-40B4-BE49-F238E27FC236}">
                <a16:creationId xmlns:a16="http://schemas.microsoft.com/office/drawing/2014/main" id="{8DFBA525-1B58-4D43-8DB5-CBB47D19DBB0}"/>
              </a:ext>
            </a:extLst>
          </p:cNvPr>
          <p:cNvSpPr/>
          <p:nvPr/>
        </p:nvSpPr>
        <p:spPr>
          <a:xfrm>
            <a:off x="8701279" y="2924996"/>
            <a:ext cx="914400" cy="914400"/>
          </a:xfrm>
          <a:prstGeom prst="noSmoking">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pic>
        <p:nvPicPr>
          <p:cNvPr id="13" name="Picture 12">
            <a:extLst>
              <a:ext uri="{FF2B5EF4-FFF2-40B4-BE49-F238E27FC236}">
                <a16:creationId xmlns:a16="http://schemas.microsoft.com/office/drawing/2014/main" id="{BC6D8678-5DC6-4F79-8279-9BBD06F8420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220" t="31576" r="12282" b="8613"/>
          <a:stretch/>
        </p:blipFill>
        <p:spPr>
          <a:xfrm>
            <a:off x="2122905" y="2961363"/>
            <a:ext cx="1937733" cy="914400"/>
          </a:xfrm>
          <a:prstGeom prst="rect">
            <a:avLst/>
          </a:prstGeom>
        </p:spPr>
      </p:pic>
    </p:spTree>
    <p:extLst>
      <p:ext uri="{BB962C8B-B14F-4D97-AF65-F5344CB8AC3E}">
        <p14:creationId xmlns:p14="http://schemas.microsoft.com/office/powerpoint/2010/main" val="16152833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9D502F2-F8FD-4F4A-98B9-1D73B9CFA006}"/>
              </a:ext>
            </a:extLst>
          </p:cNvPr>
          <p:cNvPicPr>
            <a:picLocks noChangeAspect="1"/>
          </p:cNvPicPr>
          <p:nvPr/>
        </p:nvPicPr>
        <p:blipFill rotWithShape="1">
          <a:blip r:embed="rId3">
            <a:extLst>
              <a:ext uri="{28A0092B-C50C-407E-A947-70E740481C1C}">
                <a14:useLocalDpi xmlns:a14="http://schemas.microsoft.com/office/drawing/2010/main" val="0"/>
              </a:ext>
            </a:extLst>
          </a:blip>
          <a:srcRect l="6075" t="4061" r="9541" b="3960"/>
          <a:stretch/>
        </p:blipFill>
        <p:spPr>
          <a:xfrm>
            <a:off x="0" y="-1"/>
            <a:ext cx="12192000" cy="6976997"/>
          </a:xfrm>
          <a:prstGeom prst="rect">
            <a:avLst/>
          </a:prstGeom>
        </p:spPr>
      </p:pic>
      <p:sp>
        <p:nvSpPr>
          <p:cNvPr id="4" name="TextBox 3">
            <a:extLst>
              <a:ext uri="{FF2B5EF4-FFF2-40B4-BE49-F238E27FC236}">
                <a16:creationId xmlns:a16="http://schemas.microsoft.com/office/drawing/2014/main" id="{05E151A0-D8B8-44EC-9A0A-BA6C0B3D653C}"/>
              </a:ext>
            </a:extLst>
          </p:cNvPr>
          <p:cNvSpPr txBox="1"/>
          <p:nvPr/>
        </p:nvSpPr>
        <p:spPr>
          <a:xfrm rot="20521537">
            <a:off x="1774538" y="1246654"/>
            <a:ext cx="8430096" cy="2215991"/>
          </a:xfrm>
          <a:prstGeom prst="rect">
            <a:avLst/>
          </a:prstGeom>
          <a:noFill/>
        </p:spPr>
        <p:txBody>
          <a:bodyPr wrap="square" rtlCol="0">
            <a:spAutoFit/>
          </a:bodyPr>
          <a:lstStyle/>
          <a:p>
            <a:pPr algn="ctr"/>
            <a:r>
              <a:rPr lang="en-US" sz="13800" b="1" dirty="0">
                <a:ln w="12700">
                  <a:solidFill>
                    <a:schemeClr val="tx2">
                      <a:lumMod val="75000"/>
                    </a:schemeClr>
                  </a:solidFill>
                  <a:prstDash val="solid"/>
                </a:ln>
                <a:solidFill>
                  <a:srgbClr val="FF0000"/>
                </a:solidFill>
                <a:effectLst>
                  <a:outerShdw dist="38100" dir="2640000" algn="bl" rotWithShape="0">
                    <a:schemeClr val="tx2">
                      <a:lumMod val="75000"/>
                    </a:schemeClr>
                  </a:outerShdw>
                </a:effectLst>
              </a:rPr>
              <a:t>Ka-Boom!</a:t>
            </a:r>
          </a:p>
        </p:txBody>
      </p:sp>
    </p:spTree>
    <p:extLst>
      <p:ext uri="{BB962C8B-B14F-4D97-AF65-F5344CB8AC3E}">
        <p14:creationId xmlns:p14="http://schemas.microsoft.com/office/powerpoint/2010/main" val="33180489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Academic Literature 16x9">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Plantagenet Cherokee-Euphemia">
      <a:majorFont>
        <a:latin typeface="Plantagenet Cherokee"/>
        <a:ea typeface=""/>
        <a:cs typeface=""/>
      </a:majorFont>
      <a:minorFont>
        <a:latin typeface="Euphemia"/>
        <a:ea typeface=""/>
        <a:cs typeface=""/>
      </a:minorFont>
    </a:fontScheme>
    <a:fmtScheme name="AcademicLiterature">
      <a:fillStyleLst>
        <a:solidFill>
          <a:schemeClr val="phClr"/>
        </a:solidFill>
        <a:gradFill rotWithShape="1">
          <a:gsLst>
            <a:gs pos="0">
              <a:schemeClr val="phClr">
                <a:tint val="58000"/>
                <a:satMod val="300000"/>
              </a:schemeClr>
            </a:gs>
            <a:gs pos="100000">
              <a:schemeClr val="phClr">
                <a:tint val="68000"/>
                <a:satMod val="300000"/>
              </a:schemeClr>
            </a:gs>
          </a:gsLst>
          <a:path path="rect">
            <a:fillToRect l="50000" t="50000" r="50000" b="50000"/>
          </a:path>
        </a:gradFill>
        <a:gradFill rotWithShape="1">
          <a:gsLst>
            <a:gs pos="0">
              <a:schemeClr val="phClr">
                <a:shade val="100000"/>
                <a:satMod val="137000"/>
              </a:schemeClr>
            </a:gs>
            <a:gs pos="71000">
              <a:schemeClr val="phClr">
                <a:shade val="98000"/>
                <a:satMod val="137000"/>
              </a:schemeClr>
            </a:gs>
            <a:gs pos="100000">
              <a:schemeClr val="phClr">
                <a:shade val="75000"/>
                <a:satMod val="137000"/>
              </a:schemeClr>
            </a:gs>
          </a:gsLst>
          <a:path path="rect">
            <a:fillToRect l="50000" t="50000" r="50000" b="50000"/>
          </a:path>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80000"/>
                <a:satMod val="300000"/>
              </a:schemeClr>
            </a:gs>
            <a:gs pos="100000">
              <a:schemeClr val="phClr">
                <a:shade val="90000"/>
                <a:alpha val="80000"/>
                <a:satMod val="200000"/>
              </a:schemeClr>
            </a:gs>
          </a:gsLst>
          <a:path path="rect">
            <a:fillToRect l="20000" t="20000" r="20000" b="20000"/>
          </a:path>
        </a:gradFill>
        <a:gradFill rotWithShape="1">
          <a:gsLst>
            <a:gs pos="0">
              <a:schemeClr val="phClr">
                <a:tint val="80000"/>
                <a:satMod val="300000"/>
              </a:schemeClr>
            </a:gs>
            <a:gs pos="100000">
              <a:schemeClr val="phClr">
                <a:shade val="90000"/>
                <a:alpha val="80000"/>
                <a:satMod val="200000"/>
              </a:schemeClr>
            </a:gs>
          </a:gsLst>
          <a:path path="rect">
            <a:fillToRect l="5000" t="5000" r="5000" b="5000"/>
          </a:path>
        </a:gradFill>
      </a:bgFillStyleLst>
    </a:fmtScheme>
  </a:themeElements>
  <a:objectDefaults>
    <a:lnDef>
      <a:spPr>
        <a:ln>
          <a:solidFill>
            <a:schemeClr val="accent1"/>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TF03431380.potx" id="{B573BD99-E105-4D2A-964B-B901A176567A}" vid="{B1D363B9-18DE-4874-9E2B-FD69B5C6548D}"/>
    </a:ext>
  </a:extLst>
</a:theme>
</file>

<file path=ppt/theme/theme2.xml><?xml version="1.0" encoding="utf-8"?>
<a:theme xmlns:a="http://schemas.openxmlformats.org/drawingml/2006/main" name="Office Theme">
  <a:themeElements>
    <a:clrScheme name="Academic Literature">
      <a:dk1>
        <a:srgbClr val="514843"/>
      </a:dk1>
      <a:lt1>
        <a:srgbClr val="FFFFFF"/>
      </a:lt1>
      <a:dk2>
        <a:srgbClr val="000000"/>
      </a:dk2>
      <a:lt2>
        <a:srgbClr val="FFFFF3"/>
      </a:lt2>
      <a:accent1>
        <a:srgbClr val="514843"/>
      </a:accent1>
      <a:accent2>
        <a:srgbClr val="6D7D66"/>
      </a:accent2>
      <a:accent3>
        <a:srgbClr val="525A6A"/>
      </a:accent3>
      <a:accent4>
        <a:srgbClr val="827266"/>
      </a:accent4>
      <a:accent5>
        <a:srgbClr val="AE9A7E"/>
      </a:accent5>
      <a:accent6>
        <a:srgbClr val="A8A39E"/>
      </a:accent6>
      <a:hlink>
        <a:srgbClr val="59704F"/>
      </a:hlink>
      <a:folHlink>
        <a:srgbClr val="A8A39E"/>
      </a:folHlink>
    </a:clrScheme>
    <a:fontScheme name="Plantagenet Cherokee-Euphemia">
      <a:majorFont>
        <a:latin typeface="Plantagenet Cherokee"/>
        <a:ea typeface=""/>
        <a:cs typeface=""/>
      </a:majorFont>
      <a:minorFont>
        <a:latin typeface="Euphemia"/>
        <a:ea typeface=""/>
        <a:cs typeface=""/>
      </a:minorFont>
    </a:fontScheme>
    <a:fmtScheme name="AcademicLiterature">
      <a:fillStyleLst>
        <a:solidFill>
          <a:schemeClr val="phClr"/>
        </a:solidFill>
        <a:gradFill rotWithShape="1">
          <a:gsLst>
            <a:gs pos="0">
              <a:schemeClr val="phClr">
                <a:tint val="58000"/>
                <a:satMod val="300000"/>
              </a:schemeClr>
            </a:gs>
            <a:gs pos="100000">
              <a:schemeClr val="phClr">
                <a:tint val="68000"/>
                <a:satMod val="300000"/>
              </a:schemeClr>
            </a:gs>
          </a:gsLst>
          <a:path path="rect">
            <a:fillToRect l="50000" t="50000" r="50000" b="50000"/>
          </a:path>
        </a:gradFill>
        <a:gradFill rotWithShape="1">
          <a:gsLst>
            <a:gs pos="0">
              <a:schemeClr val="phClr">
                <a:shade val="100000"/>
                <a:satMod val="137000"/>
              </a:schemeClr>
            </a:gs>
            <a:gs pos="71000">
              <a:schemeClr val="phClr">
                <a:shade val="98000"/>
                <a:satMod val="137000"/>
              </a:schemeClr>
            </a:gs>
            <a:gs pos="100000">
              <a:schemeClr val="phClr">
                <a:shade val="75000"/>
                <a:satMod val="137000"/>
              </a:schemeClr>
            </a:gs>
          </a:gsLst>
          <a:path path="rect">
            <a:fillToRect l="50000" t="50000" r="50000" b="50000"/>
          </a:path>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80000"/>
                <a:satMod val="300000"/>
              </a:schemeClr>
            </a:gs>
            <a:gs pos="100000">
              <a:schemeClr val="phClr">
                <a:shade val="90000"/>
                <a:alpha val="80000"/>
                <a:satMod val="200000"/>
              </a:schemeClr>
            </a:gs>
          </a:gsLst>
          <a:path path="rect">
            <a:fillToRect l="20000" t="20000" r="20000" b="20000"/>
          </a:path>
        </a:gradFill>
        <a:gradFill rotWithShape="1">
          <a:gsLst>
            <a:gs pos="0">
              <a:schemeClr val="phClr">
                <a:tint val="80000"/>
                <a:satMod val="300000"/>
              </a:schemeClr>
            </a:gs>
            <a:gs pos="100000">
              <a:schemeClr val="phClr">
                <a:shade val="90000"/>
                <a:alpha val="80000"/>
                <a:satMod val="200000"/>
              </a:schemeClr>
            </a:gs>
          </a:gsLst>
          <a:path path="rect">
            <a:fillToRect l="5000" t="5000" r="5000" b="5000"/>
          </a:path>
        </a:gradFill>
      </a:bgFillStyleLst>
    </a:fmtScheme>
  </a:themeElements>
  <a:objectDefaults>
    <a:lnDef>
      <a:spPr>
        <a:ln>
          <a:solidFill>
            <a:schemeClr val="accent1"/>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Academic Literature">
      <a:dk1>
        <a:srgbClr val="514843"/>
      </a:dk1>
      <a:lt1>
        <a:srgbClr val="FFFFFF"/>
      </a:lt1>
      <a:dk2>
        <a:srgbClr val="000000"/>
      </a:dk2>
      <a:lt2>
        <a:srgbClr val="FFFFF3"/>
      </a:lt2>
      <a:accent1>
        <a:srgbClr val="514843"/>
      </a:accent1>
      <a:accent2>
        <a:srgbClr val="6D7D66"/>
      </a:accent2>
      <a:accent3>
        <a:srgbClr val="525A6A"/>
      </a:accent3>
      <a:accent4>
        <a:srgbClr val="827266"/>
      </a:accent4>
      <a:accent5>
        <a:srgbClr val="AE9A7E"/>
      </a:accent5>
      <a:accent6>
        <a:srgbClr val="A8A39E"/>
      </a:accent6>
      <a:hlink>
        <a:srgbClr val="59704F"/>
      </a:hlink>
      <a:folHlink>
        <a:srgbClr val="A8A39E"/>
      </a:folHlink>
    </a:clrScheme>
    <a:fontScheme name="Plantagenet Cherokee-Euphemia">
      <a:majorFont>
        <a:latin typeface="Plantagenet Cherokee"/>
        <a:ea typeface=""/>
        <a:cs typeface=""/>
      </a:majorFont>
      <a:minorFont>
        <a:latin typeface="Euphemia"/>
        <a:ea typeface=""/>
        <a:cs typeface=""/>
      </a:minorFont>
    </a:fontScheme>
    <a:fmtScheme name="AcademicLiterature">
      <a:fillStyleLst>
        <a:solidFill>
          <a:schemeClr val="phClr"/>
        </a:solidFill>
        <a:gradFill rotWithShape="1">
          <a:gsLst>
            <a:gs pos="0">
              <a:schemeClr val="phClr">
                <a:tint val="58000"/>
                <a:satMod val="300000"/>
              </a:schemeClr>
            </a:gs>
            <a:gs pos="100000">
              <a:schemeClr val="phClr">
                <a:tint val="68000"/>
                <a:satMod val="300000"/>
              </a:schemeClr>
            </a:gs>
          </a:gsLst>
          <a:path path="rect">
            <a:fillToRect l="50000" t="50000" r="50000" b="50000"/>
          </a:path>
        </a:gradFill>
        <a:gradFill rotWithShape="1">
          <a:gsLst>
            <a:gs pos="0">
              <a:schemeClr val="phClr">
                <a:shade val="100000"/>
                <a:satMod val="137000"/>
              </a:schemeClr>
            </a:gs>
            <a:gs pos="71000">
              <a:schemeClr val="phClr">
                <a:shade val="98000"/>
                <a:satMod val="137000"/>
              </a:schemeClr>
            </a:gs>
            <a:gs pos="100000">
              <a:schemeClr val="phClr">
                <a:shade val="75000"/>
                <a:satMod val="137000"/>
              </a:schemeClr>
            </a:gs>
          </a:gsLst>
          <a:path path="rect">
            <a:fillToRect l="50000" t="50000" r="50000" b="50000"/>
          </a:path>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80000"/>
                <a:satMod val="300000"/>
              </a:schemeClr>
            </a:gs>
            <a:gs pos="100000">
              <a:schemeClr val="phClr">
                <a:shade val="90000"/>
                <a:alpha val="80000"/>
                <a:satMod val="200000"/>
              </a:schemeClr>
            </a:gs>
          </a:gsLst>
          <a:path path="rect">
            <a:fillToRect l="20000" t="20000" r="20000" b="20000"/>
          </a:path>
        </a:gradFill>
        <a:gradFill rotWithShape="1">
          <a:gsLst>
            <a:gs pos="0">
              <a:schemeClr val="phClr">
                <a:tint val="80000"/>
                <a:satMod val="300000"/>
              </a:schemeClr>
            </a:gs>
            <a:gs pos="100000">
              <a:schemeClr val="phClr">
                <a:shade val="90000"/>
                <a:alpha val="80000"/>
                <a:satMod val="200000"/>
              </a:schemeClr>
            </a:gs>
          </a:gsLst>
          <a:path path="rect">
            <a:fillToRect l="5000" t="5000" r="5000" b="5000"/>
          </a:path>
        </a:gradFill>
      </a:bgFillStyleLst>
    </a:fmtScheme>
  </a:themeElements>
  <a:objectDefaults>
    <a:lnDef>
      <a:spPr>
        <a:ln>
          <a:solidFill>
            <a:schemeClr val="accent1"/>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TemplateFile" ma:contentTypeID="0x0101006EDDDB5EE6D98C44930B742096920B300400F5B6D36B3EF94B4E9A635CDF2A18F5B8" ma:contentTypeVersion="72" ma:contentTypeDescription="Create a new document." ma:contentTypeScope="" ma:versionID="a23e56308344d904b51738559c3d67c9">
  <xsd:schema xmlns:xsd="http://www.w3.org/2001/XMLSchema" xmlns:xs="http://www.w3.org/2001/XMLSchema" xmlns:p="http://schemas.microsoft.com/office/2006/metadata/properties" xmlns:ns2="4873beb7-5857-4685-be1f-d57550cc96cc" targetNamespace="http://schemas.microsoft.com/office/2006/metadata/properties" ma:root="true" ma:fieldsID="cd0908cc4600e77bf5da051303e00c8d" ns2:_="">
    <xsd:import namespace="4873beb7-5857-4685-be1f-d57550cc96cc"/>
    <xsd:element name="properties">
      <xsd:complexType>
        <xsd:sequence>
          <xsd:element name="documentManagement">
            <xsd:complexType>
              <xsd:all>
                <xsd:element ref="ns2:AcquiredFrom" minOccurs="0"/>
                <xsd:element ref="ns2:UACurrentWords" minOccurs="0"/>
                <xsd:element ref="ns2:TPApplication" minOccurs="0"/>
                <xsd:element ref="ns2:ApprovalLog" minOccurs="0"/>
                <xsd:element ref="ns2:ApprovalStatus" minOccurs="0"/>
                <xsd:element ref="ns2:AssetStart" minOccurs="0"/>
                <xsd:element ref="ns2:AssetExpire" minOccurs="0"/>
                <xsd:element ref="ns2:AssetId" minOccurs="0"/>
                <xsd:element ref="ns2:IsSearchable" minOccurs="0"/>
                <xsd:element ref="ns2:AssetType" minOccurs="0"/>
                <xsd:element ref="ns2:APAuthor" minOccurs="0"/>
                <xsd:element ref="ns2:AverageRating" minOccurs="0"/>
                <xsd:element ref="ns2:BlockPublish" minOccurs="0"/>
                <xsd:element ref="ns2:BugNumber" minOccurs="0"/>
                <xsd:element ref="ns2:CampaignTagsTaxHTField0" minOccurs="0"/>
                <xsd:element ref="ns2:TPClientViewer" minOccurs="0"/>
                <xsd:element ref="ns2:ClipArtFilename" minOccurs="0"/>
                <xsd:element ref="ns2:TPCommandLine" minOccurs="0"/>
                <xsd:element ref="ns2:TPComponent" minOccurs="0"/>
                <xsd:element ref="ns2:ContentItem" minOccurs="0"/>
                <xsd:element ref="ns2:CrawlForDependencies" minOccurs="0"/>
                <xsd:element ref="ns2:CSXHash" minOccurs="0"/>
                <xsd:element ref="ns2:CSXSubmissionMarket" minOccurs="0"/>
                <xsd:element ref="ns2:CSXUpdate" minOccurs="0"/>
                <xsd:element ref="ns2:IntlLangReviewDate" minOccurs="0"/>
                <xsd:element ref="ns2:IsDeleted" minOccurs="0"/>
                <xsd:element ref="ns2:APDescription" minOccurs="0"/>
                <xsd:element ref="ns2:DirectSourceMarket" minOccurs="0"/>
                <xsd:element ref="ns2:Downloads" minOccurs="0"/>
                <xsd:element ref="ns2:DSATActionTaken" minOccurs="0"/>
                <xsd:element ref="ns2:APEditor" minOccurs="0"/>
                <xsd:element ref="ns2:EditorialStatus" minOccurs="0"/>
                <xsd:element ref="ns2:EditorialTags" minOccurs="0"/>
                <xsd:element ref="ns2:TPExecutable" minOccurs="0"/>
                <xsd:element ref="ns2:FeatureTagsTaxHTField0" minOccurs="0"/>
                <xsd:element ref="ns2:TPFriendlyName" minOccurs="0"/>
                <xsd:element ref="ns2:FriendlyTitle" minOccurs="0"/>
                <xsd:element ref="ns2:PrimaryImageGen" minOccurs="0"/>
                <xsd:element ref="ns2:HandoffToMSDN" minOccurs="0"/>
                <xsd:element ref="ns2:InProjectListLookup" minOccurs="0"/>
                <xsd:element ref="ns2:TPInstallLocation" minOccurs="0"/>
                <xsd:element ref="ns2:InternalTagsTaxHTField0" minOccurs="0"/>
                <xsd:element ref="ns2:IntlLangReview" minOccurs="0"/>
                <xsd:element ref="ns2:IntlLangReviewer" minOccurs="0"/>
                <xsd:element ref="ns2:MarketSpecific" minOccurs="0"/>
                <xsd:element ref="ns2:LastCompleteVersionLookup" minOccurs="0"/>
                <xsd:element ref="ns2:LastHandOff" minOccurs="0"/>
                <xsd:element ref="ns2:LastModifiedDateTime" minOccurs="0"/>
                <xsd:element ref="ns2:LastPreviewErrorLookup" minOccurs="0"/>
                <xsd:element ref="ns2:LastPreviewResultLookup" minOccurs="0"/>
                <xsd:element ref="ns2:LastPreviewAttemptDateLookup" minOccurs="0"/>
                <xsd:element ref="ns2:LastPreviewedByLookup" minOccurs="0"/>
                <xsd:element ref="ns2:LastPreviewTimeLookup" minOccurs="0"/>
                <xsd:element ref="ns2:LastPreviewVersionLookup" minOccurs="0"/>
                <xsd:element ref="ns2:LastPublishErrorLookup" minOccurs="0"/>
                <xsd:element ref="ns2:LastPublishResultLookup" minOccurs="0"/>
                <xsd:element ref="ns2:LastPublishAttemptDateLookup" minOccurs="0"/>
                <xsd:element ref="ns2:LastPublishedByLookup" minOccurs="0"/>
                <xsd:element ref="ns2:LastPublishTimeLookup" minOccurs="0"/>
                <xsd:element ref="ns2:LastPublishVersionLookup" minOccurs="0"/>
                <xsd:element ref="ns2:TPLaunchHelpLinkType" minOccurs="0"/>
                <xsd:element ref="ns2:LegacyData" minOccurs="0"/>
                <xsd:element ref="ns2:TPLaunchHelpLink" minOccurs="0"/>
                <xsd:element ref="ns2:LocComments" minOccurs="0"/>
                <xsd:element ref="ns2:LocLastLocAttemptVersionLookup" minOccurs="0"/>
                <xsd:element ref="ns2:LocLastLocAttemptVersionTypeLookup" minOccurs="0"/>
                <xsd:element ref="ns2:LocManualTestRequired" minOccurs="0"/>
                <xsd:element ref="ns2:LocMarketGroupTiers2" minOccurs="0"/>
                <xsd:element ref="ns2:LocNewPublishedVersionLookup" minOccurs="0"/>
                <xsd:element ref="ns2:LocOverallHandbackStatusLookup" minOccurs="0"/>
                <xsd:element ref="ns2:LocOverallLocStatusLookup" minOccurs="0"/>
                <xsd:element ref="ns2:LocOverallPreviewStatusLookup" minOccurs="0"/>
                <xsd:element ref="ns2:LocOverallPublishStatusLookup" minOccurs="0"/>
                <xsd:element ref="ns2:IntlLocPriority" minOccurs="0"/>
                <xsd:element ref="ns2:LocProcessedForHandoffsLookup" minOccurs="0"/>
                <xsd:element ref="ns2:LocProcessedForMarketsLookup" minOccurs="0"/>
                <xsd:element ref="ns2:LocPublishedDependentAssetsLookup" minOccurs="0"/>
                <xsd:element ref="ns2:LocPublishedLinkedAssetsLookup" minOccurs="0"/>
                <xsd:element ref="ns2:LocRecommendedHandoff" minOccurs="0"/>
                <xsd:element ref="ns2:LocalizationTagsTaxHTField0" minOccurs="0"/>
                <xsd:element ref="ns2:MachineTranslated" minOccurs="0"/>
                <xsd:element ref="ns2:Manager" minOccurs="0"/>
                <xsd:element ref="ns2:Markets" minOccurs="0"/>
                <xsd:element ref="ns2:Milestone" minOccurs="0"/>
                <xsd:element ref="ns2:TPNamespace" minOccurs="0"/>
                <xsd:element ref="ns2:NumericId" minOccurs="0"/>
                <xsd:element ref="ns2:NumOfRatingsLookup" minOccurs="0"/>
                <xsd:element ref="ns2:OOCacheId" minOccurs="0"/>
                <xsd:element ref="ns2:OpenTemplate" minOccurs="0"/>
                <xsd:element ref="ns2:OriginAsset" minOccurs="0"/>
                <xsd:element ref="ns2:OriginalRelease" minOccurs="0"/>
                <xsd:element ref="ns2:OriginalSourceMarket" minOccurs="0"/>
                <xsd:element ref="ns2:OutputCachingOn" minOccurs="0"/>
                <xsd:element ref="ns2:ParentAssetId" minOccurs="0"/>
                <xsd:element ref="ns2:PlannedPubDate" minOccurs="0"/>
                <xsd:element ref="ns2:PolicheckWords" minOccurs="0"/>
                <xsd:element ref="ns2:BusinessGroup" minOccurs="0"/>
                <xsd:element ref="ns2:UAProjectedTotalWords" minOccurs="0"/>
                <xsd:element ref="ns2:Provider" minOccurs="0"/>
                <xsd:element ref="ns2:Providers" minOccurs="0"/>
                <xsd:element ref="ns2:PublishStatusLookup" minOccurs="0"/>
                <xsd:element ref="ns2:PublishTargets" minOccurs="0"/>
                <xsd:element ref="ns2:RecommendationsModifier" minOccurs="0"/>
                <xsd:element ref="ns2:ArtSampleDocs" minOccurs="0"/>
                <xsd:element ref="ns2:ScenarioTagsTaxHTField0" minOccurs="0"/>
                <xsd:element ref="ns2:ShowIn" minOccurs="0"/>
                <xsd:element ref="ns2:SourceTitle" minOccurs="0"/>
                <xsd:element ref="ns2:CSXSubmissionDate" minOccurs="0"/>
                <xsd:element ref="ns2:SubmitterId" minOccurs="0"/>
                <xsd:element ref="ns2:TaxCatchAll" minOccurs="0"/>
                <xsd:element ref="ns2:TaxCatchAllLabel" minOccurs="0"/>
                <xsd:element ref="ns2:TemplateStatus" minOccurs="0"/>
                <xsd:element ref="ns2:TemplateTemplateType" minOccurs="0"/>
                <xsd:element ref="ns2:ThumbnailAssetId" minOccurs="0"/>
                <xsd:element ref="ns2:TimesCloned" minOccurs="0"/>
                <xsd:element ref="ns2:TrustLevel" minOccurs="0"/>
                <xsd:element ref="ns2:UALocComments" minOccurs="0"/>
                <xsd:element ref="ns2:UALocRecommendation" minOccurs="0"/>
                <xsd:element ref="ns2:UANotes" minOccurs="0"/>
                <xsd:element ref="ns2:TPAppVersion" minOccurs="0"/>
                <xsd:element ref="ns2:VoteCount"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873beb7-5857-4685-be1f-d57550cc96cc" elementFormDefault="qualified">
    <xsd:import namespace="http://schemas.microsoft.com/office/2006/documentManagement/types"/>
    <xsd:import namespace="http://schemas.microsoft.com/office/infopath/2007/PartnerControls"/>
    <xsd:element name="AcquiredFrom" ma:index="1" nillable="true" ma:displayName="Acquired From" ma:default="Internal MS" ma:internalName="AcquiredFrom" ma:readOnly="false">
      <xsd:simpleType>
        <xsd:restriction base="dms:Choice">
          <xsd:enumeration value="Internal MS"/>
          <xsd:enumeration value="Community"/>
          <xsd:enumeration value="MVP"/>
          <xsd:enumeration value="Publisher"/>
          <xsd:enumeration value="Partner"/>
          <xsd:enumeration value="None"/>
        </xsd:restriction>
      </xsd:simpleType>
    </xsd:element>
    <xsd:element name="UACurrentWords" ma:index="2" nillable="true" ma:displayName="Actual Word Count" ma:default="" ma:internalName="UACurrentWords" ma:readOnly="false">
      <xsd:simpleType>
        <xsd:restriction base="dms:Unknown"/>
      </xsd:simpleType>
    </xsd:element>
    <xsd:element name="TPApplication" ma:index="3" nillable="true" ma:displayName="Application to Open Template With" ma:default="" ma:internalName="TPApplication">
      <xsd:simpleType>
        <xsd:restriction base="dms:Text"/>
      </xsd:simpleType>
    </xsd:element>
    <xsd:element name="ApprovalLog" ma:index="4" nillable="true" ma:displayName="Approval Log" ma:default="" ma:hidden="true" ma:internalName="ApprovalLog" ma:readOnly="false">
      <xsd:simpleType>
        <xsd:restriction base="dms:Note"/>
      </xsd:simpleType>
    </xsd:element>
    <xsd:element name="ApprovalStatus" ma:index="5" nillable="true" ma:displayName="Approval Status" ma:default="InProgress" ma:internalName="ApprovalStatus" ma:readOnly="false">
      <xsd:simpleType>
        <xsd:restriction base="dms:Choice">
          <xsd:enumeration value="InProgress"/>
          <xsd:enumeration value="Rejected"/>
          <xsd:enumeration value="Questionable"/>
          <xsd:enumeration value="ApprovedAutomatic"/>
          <xsd:enumeration value="ApprovedManual"/>
          <xsd:enumeration value="On Hold"/>
          <xsd:enumeration value="Needs Review"/>
          <xsd:enumeration value="A Violation"/>
          <xsd:enumeration value="Unpublished Violation"/>
        </xsd:restriction>
      </xsd:simpleType>
    </xsd:element>
    <xsd:element name="AssetStart" ma:index="6" nillable="true" ma:displayName="Asset Begin Date" ma:default="[Today]" ma:internalName="AssetStart" ma:readOnly="false">
      <xsd:simpleType>
        <xsd:restriction base="dms:DateTime"/>
      </xsd:simpleType>
    </xsd:element>
    <xsd:element name="AssetExpire" ma:index="7" nillable="true" ma:displayName="Asset End Date" ma:default="2029-01-01T08:00:00Z" ma:format="DateTime" ma:internalName="AssetExpire" ma:readOnly="false">
      <xsd:simpleType>
        <xsd:restriction base="dms:DateTime"/>
      </xsd:simpleType>
    </xsd:element>
    <xsd:element name="AssetId" ma:index="8" nillable="true" ma:displayName="Asset ID" ma:default="" ma:indexed="true" ma:internalName="AssetId" ma:readOnly="false">
      <xsd:simpleType>
        <xsd:restriction base="dms:Text">
          <xsd:maxLength value="255"/>
        </xsd:restriction>
      </xsd:simpleType>
    </xsd:element>
    <xsd:element name="IsSearchable" ma:index="9" nillable="true" ma:displayName="Asset Searchable?" ma:default="true" ma:internalName="IsSearchable" ma:readOnly="false">
      <xsd:simpleType>
        <xsd:restriction base="dms:Boolean"/>
      </xsd:simpleType>
    </xsd:element>
    <xsd:element name="AssetType" ma:index="10" nillable="true" ma:displayName="Asset Type" ma:default="" ma:internalName="AssetType" ma:readOnly="false">
      <xsd:simpleType>
        <xsd:restriction base="dms:Unknown"/>
      </xsd:simpleType>
    </xsd:element>
    <xsd:element name="APAuthor" ma:index="11" nillable="true" ma:displayName="Author" ma:default="" ma:list="UserInfo" ma:internalName="APAuthor" ma:readOnly="fals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AverageRating" ma:index="12" nillable="true" ma:displayName="Average Rating" ma:internalName="AverageRating" ma:readOnly="false">
      <xsd:simpleType>
        <xsd:restriction base="dms:Text"/>
      </xsd:simpleType>
    </xsd:element>
    <xsd:element name="BlockPublish" ma:index="13" nillable="true" ma:displayName="Block from Publishing?" ma:default="" ma:internalName="BlockPublish" ma:readOnly="false">
      <xsd:simpleType>
        <xsd:restriction base="dms:Boolean"/>
      </xsd:simpleType>
    </xsd:element>
    <xsd:element name="BugNumber" ma:index="14" nillable="true" ma:displayName="Bug Number" ma:default="" ma:internalName="BugNumber" ma:readOnly="false">
      <xsd:simpleType>
        <xsd:restriction base="dms:Text"/>
      </xsd:simpleType>
    </xsd:element>
    <xsd:element name="CampaignTagsTaxHTField0" ma:index="16" nillable="true" ma:taxonomy="true" ma:internalName="CampaignTagsTaxHTField0" ma:taxonomyFieldName="CampaignTags" ma:displayName="Campaigns" ma:readOnly="false" ma:default="" ma:fieldId="{1df42cc3-2301-4f11-a52a-6ead923c29ed}" ma:taxonomyMulti="true" ma:sspId="8f79753a-75d3-41f5-8ca3-40b843941b4f" ma:termSetId="ca0e50d4-faa1-44ce-961e-bb1441c60e66" ma:anchorId="00000000-0000-0000-0000-000000000000" ma:open="false" ma:isKeyword="false">
      <xsd:complexType>
        <xsd:sequence>
          <xsd:element ref="pc:Terms" minOccurs="0" maxOccurs="1"/>
        </xsd:sequence>
      </xsd:complexType>
    </xsd:element>
    <xsd:element name="TPClientViewer" ma:index="17" nillable="true" ma:displayName="Client Viewer" ma:default="" ma:internalName="TPClientViewer">
      <xsd:simpleType>
        <xsd:restriction base="dms:Text"/>
      </xsd:simpleType>
    </xsd:element>
    <xsd:element name="ClipArtFilename" ma:index="18" nillable="true" ma:displayName="Clip Art Name" ma:default="" ma:internalName="ClipArtFilename" ma:readOnly="false">
      <xsd:simpleType>
        <xsd:restriction base="dms:Text"/>
      </xsd:simpleType>
    </xsd:element>
    <xsd:element name="TPCommandLine" ma:index="19" nillable="true" ma:displayName="Command Line" ma:default="" ma:internalName="TPCommandLine">
      <xsd:simpleType>
        <xsd:restriction base="dms:Text"/>
      </xsd:simpleType>
    </xsd:element>
    <xsd:element name="TPComponent" ma:index="20" nillable="true" ma:displayName="Component" ma:default="" ma:internalName="TPComponent">
      <xsd:simpleType>
        <xsd:restriction base="dms:Text"/>
      </xsd:simpleType>
    </xsd:element>
    <xsd:element name="ContentItem" ma:index="21" nillable="true" ma:displayName="Content Item" ma:default="" ma:hidden="true" ma:internalName="ContentItem" ma:readOnly="false">
      <xsd:simpleType>
        <xsd:restriction base="dms:Unknown"/>
      </xsd:simpleType>
    </xsd:element>
    <xsd:element name="CrawlForDependencies" ma:index="23" nillable="true" ma:displayName="Crawl for Dependencies?" ma:default="true" ma:internalName="CrawlForDependencies" ma:readOnly="false">
      <xsd:simpleType>
        <xsd:restriction base="dms:Boolean"/>
      </xsd:simpleType>
    </xsd:element>
    <xsd:element name="CSXHash" ma:index="26" nillable="true" ma:displayName="CSX Hash" ma:default="" ma:indexed="true" ma:internalName="CSXHash" ma:readOnly="false">
      <xsd:simpleType>
        <xsd:restriction base="dms:Text"/>
      </xsd:simpleType>
    </xsd:element>
    <xsd:element name="CSXSubmissionMarket" ma:index="27" nillable="true" ma:displayName="CSX Submission Market" ma:default="" ma:list="{2FBD1B11-2ACE-4FDC-B5A3-635D4ADF6F1B}" ma:internalName="CSXSubmissionMarket" ma:readOnly="false" ma:showField="MarketName" ma:web="4873beb7-5857-4685-be1f-d57550cc96cc">
      <xsd:simpleType>
        <xsd:restriction base="dms:Lookup"/>
      </xsd:simpleType>
    </xsd:element>
    <xsd:element name="CSXUpdate" ma:index="28" nillable="true" ma:displayName="CSX Updated?" ma:default="false" ma:internalName="CSXUpdate" ma:readOnly="false">
      <xsd:simpleType>
        <xsd:restriction base="dms:Boolean"/>
      </xsd:simpleType>
    </xsd:element>
    <xsd:element name="IntlLangReviewDate" ma:index="29" nillable="true" ma:displayName="Date to Complete Intl QA" ma:default="" ma:internalName="IntlLangReviewDate" ma:readOnly="false">
      <xsd:simpleType>
        <xsd:restriction base="dms:DateTime"/>
      </xsd:simpleType>
    </xsd:element>
    <xsd:element name="IsDeleted" ma:index="30" nillable="true" ma:displayName="Deleted?" ma:default="" ma:internalName="IsDeleted" ma:readOnly="false">
      <xsd:simpleType>
        <xsd:restriction base="dms:Boolean"/>
      </xsd:simpleType>
    </xsd:element>
    <xsd:element name="APDescription" ma:index="31" nillable="true" ma:displayName="Description" ma:default="" ma:internalName="APDescription" ma:readOnly="false">
      <xsd:simpleType>
        <xsd:restriction base="dms:Note"/>
      </xsd:simpleType>
    </xsd:element>
    <xsd:element name="DirectSourceMarket" ma:index="32" nillable="true" ma:displayName="Direct Source Market Group" ma:default="" ma:internalName="DirectSourceMarket" ma:readOnly="false">
      <xsd:simpleType>
        <xsd:restriction base="dms:Text"/>
      </xsd:simpleType>
    </xsd:element>
    <xsd:element name="Downloads" ma:index="33" nillable="true" ma:displayName="Downloads" ma:default="0" ma:hidden="true" ma:internalName="Downloads" ma:readOnly="false">
      <xsd:simpleType>
        <xsd:restriction base="dms:Unknown"/>
      </xsd:simpleType>
    </xsd:element>
    <xsd:element name="DSATActionTaken" ma:index="34" nillable="true" ma:displayName="DSAT Action Taken" ma:default="" ma:internalName="DSATActionTaken" ma:readOnly="false">
      <xsd:simpleType>
        <xsd:restriction base="dms:Choice">
          <xsd:enumeration value="Best Bets"/>
          <xsd:enumeration value="Expire"/>
          <xsd:enumeration value="Hide"/>
          <xsd:enumeration value="None"/>
        </xsd:restriction>
      </xsd:simpleType>
    </xsd:element>
    <xsd:element name="APEditor" ma:index="35" nillable="true" ma:displayName="Editor" ma:default="" ma:list="UserInfo" ma:internalName="APEditor" ma:readOnly="fals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ditorialStatus" ma:index="36" nillable="true" ma:displayName="Editorial Status" ma:default="" ma:internalName="EditorialStatus" ma:readOnly="false">
      <xsd:simpleType>
        <xsd:restriction base="dms:Unknown"/>
      </xsd:simpleType>
    </xsd:element>
    <xsd:element name="EditorialTags" ma:index="37" nillable="true" ma:displayName="Editorial Tags" ma:default="" ma:internalName="EditorialTags">
      <xsd:simpleType>
        <xsd:restriction base="dms:Unknown"/>
      </xsd:simpleType>
    </xsd:element>
    <xsd:element name="TPExecutable" ma:index="38" nillable="true" ma:displayName="Executable" ma:default="" ma:internalName="TPExecutable">
      <xsd:simpleType>
        <xsd:restriction base="dms:Text"/>
      </xsd:simpleType>
    </xsd:element>
    <xsd:element name="FeatureTagsTaxHTField0" ma:index="40" nillable="true" ma:taxonomy="true" ma:internalName="FeatureTagsTaxHTField0" ma:taxonomyFieldName="FeatureTags" ma:displayName="Features" ma:readOnly="false" ma:default="" ma:fieldId="{7fc0d542-15c6-4882-a8e3-13bca44403fb}" ma:taxonomyMulti="true" ma:sspId="8f79753a-75d3-41f5-8ca3-40b843941b4f" ma:termSetId="f1ab6845-967d-4854-a0ba-4ec07f0f8113" ma:anchorId="00000000-0000-0000-0000-000000000000" ma:open="false" ma:isKeyword="false">
      <xsd:complexType>
        <xsd:sequence>
          <xsd:element ref="pc:Terms" minOccurs="0" maxOccurs="1"/>
        </xsd:sequence>
      </xsd:complexType>
    </xsd:element>
    <xsd:element name="TPFriendlyName" ma:index="41" nillable="true" ma:displayName="Friendly Name" ma:default="" ma:internalName="TPFriendlyName">
      <xsd:simpleType>
        <xsd:restriction base="dms:Text"/>
      </xsd:simpleType>
    </xsd:element>
    <xsd:element name="FriendlyTitle" ma:index="42" nillable="true" ma:displayName="Friendly Title" ma:default="" ma:description="Shorter title to be used when displaying search results" ma:internalName="FriendlyTitle" ma:readOnly="false">
      <xsd:simpleType>
        <xsd:restriction base="dms:Text"/>
      </xsd:simpleType>
    </xsd:element>
    <xsd:element name="PrimaryImageGen" ma:index="43" nillable="true" ma:displayName="Generate Images?" ma:default="true" ma:internalName="PrimaryImageGen">
      <xsd:simpleType>
        <xsd:restriction base="dms:Boolean"/>
      </xsd:simpleType>
    </xsd:element>
    <xsd:element name="HandoffToMSDN" ma:index="44" nillable="true" ma:displayName="Handoff To MSDN Date" ma:default="" ma:internalName="HandoffToMSDN" ma:readOnly="false">
      <xsd:simpleType>
        <xsd:restriction base="dms:DateTime"/>
      </xsd:simpleType>
    </xsd:element>
    <xsd:element name="InProjectListLookup" ma:index="45" nillable="true" ma:displayName="InProjectListLookup" ma:list="{9E343742-310B-4684-A24C-1D137CB4B230}" ma:internalName="InProjectListLookup" ma:readOnly="true" ma:showField="InProjectList"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PInstallLocation" ma:index="46" nillable="true" ma:displayName="Install Location" ma:default="" ma:internalName="TPInstallLocation">
      <xsd:simpleType>
        <xsd:restriction base="dms:Text"/>
      </xsd:simpleType>
    </xsd:element>
    <xsd:element name="InternalTagsTaxHTField0" ma:index="48" nillable="true" ma:taxonomy="true" ma:internalName="InternalTagsTaxHTField0" ma:taxonomyFieldName="InternalTags" ma:displayName="Internal Tags" ma:readOnly="false" ma:default="" ma:fieldId="{1490b8a4-2706-41ec-b5e3-73176dccf34e}" ma:taxonomyMulti="true" ma:sspId="8f79753a-75d3-41f5-8ca3-40b843941b4f" ma:termSetId="82b6639e-f7fc-4c18-ad2d-003a6e707765" ma:anchorId="00000000-0000-0000-0000-000000000000" ma:open="false" ma:isKeyword="false">
      <xsd:complexType>
        <xsd:sequence>
          <xsd:element ref="pc:Terms" minOccurs="0" maxOccurs="1"/>
        </xsd:sequence>
      </xsd:complexType>
    </xsd:element>
    <xsd:element name="IntlLangReview" ma:index="49" nillable="true" ma:displayName="Intl Lang QA Review Required?" ma:default="" ma:internalName="IntlLangReview" ma:readOnly="false">
      <xsd:simpleType>
        <xsd:restriction base="dms:Boolean"/>
      </xsd:simpleType>
    </xsd:element>
    <xsd:element name="IntlLangReviewer" ma:index="50" nillable="true" ma:displayName="Intl Lang QA Reviewer" ma:default="" ma:internalName="IntlLangReviewer" ma:readOnly="false">
      <xsd:simpleType>
        <xsd:restriction base="dms:Text"/>
      </xsd:simpleType>
    </xsd:element>
    <xsd:element name="MarketSpecific" ma:index="51" nillable="true" ma:displayName="Is Market Specific?" ma:default="" ma:internalName="MarketSpecific" ma:readOnly="false">
      <xsd:simpleType>
        <xsd:restriction base="dms:Boolean"/>
      </xsd:simpleType>
    </xsd:element>
    <xsd:element name="LastCompleteVersionLookup" ma:index="52" nillable="true" ma:displayName="Last Complete Version Lookup" ma:default="" ma:list="{9E343742-310B-4684-A24C-1D137CB4B230}" ma:internalName="LastCompleteVersionLookup" ma:readOnly="true" ma:showField="LastCompleteVersion"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HandOff" ma:index="53" nillable="true" ma:displayName="Last Hand-off" ma:default="" ma:internalName="LastHandOff" ma:readOnly="false">
      <xsd:simpleType>
        <xsd:restriction base="dms:DateTime"/>
      </xsd:simpleType>
    </xsd:element>
    <xsd:element name="LastModifiedDateTime" ma:index="54" nillable="true" ma:displayName="Last Modified Date" ma:default="" ma:internalName="LastModifiedDateTime" ma:readOnly="false">
      <xsd:simpleType>
        <xsd:restriction base="dms:DateTime"/>
      </xsd:simpleType>
    </xsd:element>
    <xsd:element name="LastPreviewErrorLookup" ma:index="55" nillable="true" ma:displayName="Last Preview Attempt Error" ma:default="" ma:list="{9E343742-310B-4684-A24C-1D137CB4B230}" ma:internalName="LastPreviewErrorLookup" ma:readOnly="true" ma:showField="LastPreviewError"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ResultLookup" ma:index="56" nillable="true" ma:displayName="Last Preview Attempt Result" ma:default="" ma:list="{9E343742-310B-4684-A24C-1D137CB4B230}" ma:internalName="LastPreviewResultLookup" ma:readOnly="true" ma:showField="LastPreviewResult"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AttemptDateLookup" ma:index="57" nillable="true" ma:displayName="Last Preview Attempted On" ma:default="" ma:list="{9E343742-310B-4684-A24C-1D137CB4B230}" ma:internalName="LastPreviewAttemptDateLookup" ma:readOnly="true" ma:showField="LastPreviewAttemptDat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edByLookup" ma:index="58" nillable="true" ma:displayName="Last Previewed By" ma:default="" ma:list="{9E343742-310B-4684-A24C-1D137CB4B230}" ma:internalName="LastPreviewedByLookup" ma:readOnly="true" ma:showField="LastPreviewedBy"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TimeLookup" ma:index="59" nillable="true" ma:displayName="Last Previewed Date" ma:default="" ma:list="{9E343742-310B-4684-A24C-1D137CB4B230}" ma:internalName="LastPreviewTimeLookup" ma:readOnly="true" ma:showField="LastPreviewTim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VersionLookup" ma:index="60" nillable="true" ma:displayName="Last Previewed Version" ma:default="" ma:list="{9E343742-310B-4684-A24C-1D137CB4B230}" ma:internalName="LastPreviewVersionLookup" ma:readOnly="true" ma:showField="LastPreviewVersion"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ErrorLookup" ma:index="61" nillable="true" ma:displayName="Last Publish Attempt Error" ma:default="" ma:list="{9E343742-310B-4684-A24C-1D137CB4B230}" ma:internalName="LastPublishErrorLookup" ma:readOnly="true" ma:showField="LastPublishError"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ResultLookup" ma:index="62" nillable="true" ma:displayName="Last Publish Attempt Result" ma:default="" ma:list="{9E343742-310B-4684-A24C-1D137CB4B230}" ma:internalName="LastPublishResultLookup" ma:readOnly="true" ma:showField="LastPublishResult"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AttemptDateLookup" ma:index="63" nillable="true" ma:displayName="Last Publish Attempted On" ma:default="" ma:list="{9E343742-310B-4684-A24C-1D137CB4B230}" ma:internalName="LastPublishAttemptDateLookup" ma:readOnly="true" ma:showField="LastPublishAttemptDat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edByLookup" ma:index="64" nillable="true" ma:displayName="Last Published By" ma:default="" ma:list="{9E343742-310B-4684-A24C-1D137CB4B230}" ma:internalName="LastPublishedByLookup" ma:readOnly="true" ma:showField="LastPublishedBy"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TimeLookup" ma:index="65" nillable="true" ma:displayName="Last Published Date" ma:default="" ma:list="{9E343742-310B-4684-A24C-1D137CB4B230}" ma:internalName="LastPublishTimeLookup" ma:readOnly="true" ma:showField="LastPublishTim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VersionLookup" ma:index="66" nillable="true" ma:displayName="Last Published Version" ma:default="" ma:list="{9E343742-310B-4684-A24C-1D137CB4B230}" ma:internalName="LastPublishVersionLookup" ma:readOnly="true" ma:showField="LastPublishVersion"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PLaunchHelpLinkType" ma:index="67" nillable="true" ma:displayName="Launch Help Link Type" ma:default="Template" ma:internalName="TPLaunchHelpLinkType">
      <xsd:simpleType>
        <xsd:restriction base="dms:Choice">
          <xsd:enumeration value="Template"/>
          <xsd:enumeration value="Training"/>
          <xsd:enumeration value="URL"/>
          <xsd:enumeration value="None"/>
        </xsd:restriction>
      </xsd:simpleType>
    </xsd:element>
    <xsd:element name="LegacyData" ma:index="68" nillable="true" ma:displayName="Legacy Data" ma:default="" ma:internalName="LegacyData" ma:readOnly="false">
      <xsd:simpleType>
        <xsd:restriction base="dms:Note"/>
      </xsd:simpleType>
    </xsd:element>
    <xsd:element name="TPLaunchHelpLink" ma:index="69" nillable="true" ma:displayName="Link to Launch Help Topic" ma:default="" ma:internalName="TPLaunchHelpLink">
      <xsd:simpleType>
        <xsd:restriction base="dms:Text"/>
      </xsd:simpleType>
    </xsd:element>
    <xsd:element name="LocComments" ma:index="70" nillable="true" ma:displayName="Loc Approval Comments" ma:default="" ma:internalName="LocComments" ma:readOnly="false">
      <xsd:simpleType>
        <xsd:restriction base="dms:Note"/>
      </xsd:simpleType>
    </xsd:element>
    <xsd:element name="LocLastLocAttemptVersionLookup" ma:index="71" nillable="true" ma:displayName="Loc Last Loc Attempt Version" ma:default="" ma:list="{7DD1DCEC-E449-43D3-891F-7DC62F62AD21}" ma:internalName="LocLastLocAttemptVersionLookup" ma:readOnly="false" ma:showField="LastLocAttemptVersion" ma:web="4873beb7-5857-4685-be1f-d57550cc96cc">
      <xsd:simpleType>
        <xsd:restriction base="dms:Lookup"/>
      </xsd:simpleType>
    </xsd:element>
    <xsd:element name="LocLastLocAttemptVersionTypeLookup" ma:index="72" nillable="true" ma:displayName="Loc Last Loc Attempt Version Type" ma:default="" ma:list="{7DD1DCEC-E449-43D3-891F-7DC62F62AD21}" ma:internalName="LocLastLocAttemptVersionTypeLookup" ma:readOnly="true" ma:showField="LastLocAttemptVersionType" ma:web="4873beb7-5857-4685-be1f-d57550cc96cc">
      <xsd:simpleType>
        <xsd:restriction base="dms:Lookup"/>
      </xsd:simpleType>
    </xsd:element>
    <xsd:element name="LocManualTestRequired" ma:index="73" nillable="true" ma:displayName="Loc Manual Test Required" ma:default="" ma:internalName="LocManualTestRequired" ma:readOnly="false">
      <xsd:simpleType>
        <xsd:restriction base="dms:Boolean"/>
      </xsd:simpleType>
    </xsd:element>
    <xsd:element name="LocMarketGroupTiers2" ma:index="74" nillable="true" ma:displayName="Loc Market Group Tiers" ma:internalName="LocMarketGroupTiers2" ma:readOnly="false">
      <xsd:simpleType>
        <xsd:restriction base="dms:Unknown"/>
      </xsd:simpleType>
    </xsd:element>
    <xsd:element name="LocNewPublishedVersionLookup" ma:index="75" nillable="true" ma:displayName="Loc New Published Version Lookup" ma:default="" ma:list="{7DD1DCEC-E449-43D3-891F-7DC62F62AD21}" ma:internalName="LocNewPublishedVersionLookup" ma:readOnly="true" ma:showField="NewPublishedVersion" ma:web="4873beb7-5857-4685-be1f-d57550cc96cc">
      <xsd:simpleType>
        <xsd:restriction base="dms:Lookup"/>
      </xsd:simpleType>
    </xsd:element>
    <xsd:element name="LocOverallHandbackStatusLookup" ma:index="76" nillable="true" ma:displayName="Loc Overall Handback Status" ma:default="" ma:list="{7DD1DCEC-E449-43D3-891F-7DC62F62AD21}" ma:internalName="LocOverallHandbackStatusLookup" ma:readOnly="true" ma:showField="OverallHandbackStatus" ma:web="4873beb7-5857-4685-be1f-d57550cc96cc">
      <xsd:simpleType>
        <xsd:restriction base="dms:Lookup"/>
      </xsd:simpleType>
    </xsd:element>
    <xsd:element name="LocOverallLocStatusLookup" ma:index="77" nillable="true" ma:displayName="Loc Overall Localize Status" ma:default="" ma:list="{7DD1DCEC-E449-43D3-891F-7DC62F62AD21}" ma:internalName="LocOverallLocStatusLookup" ma:readOnly="true" ma:showField="OverallLocStatus" ma:web="4873beb7-5857-4685-be1f-d57550cc96cc">
      <xsd:simpleType>
        <xsd:restriction base="dms:Lookup"/>
      </xsd:simpleType>
    </xsd:element>
    <xsd:element name="LocOverallPreviewStatusLookup" ma:index="78" nillable="true" ma:displayName="Loc Overall Preview Status" ma:default="" ma:list="{7DD1DCEC-E449-43D3-891F-7DC62F62AD21}" ma:internalName="LocOverallPreviewStatusLookup" ma:readOnly="true" ma:showField="OverallPreviewStatus" ma:web="4873beb7-5857-4685-be1f-d57550cc96cc">
      <xsd:simpleType>
        <xsd:restriction base="dms:Lookup"/>
      </xsd:simpleType>
    </xsd:element>
    <xsd:element name="LocOverallPublishStatusLookup" ma:index="79" nillable="true" ma:displayName="Loc Overall Publish Status" ma:default="" ma:list="{7DD1DCEC-E449-43D3-891F-7DC62F62AD21}" ma:internalName="LocOverallPublishStatusLookup" ma:readOnly="true" ma:showField="OverallPublishStatus" ma:web="4873beb7-5857-4685-be1f-d57550cc96cc">
      <xsd:simpleType>
        <xsd:restriction base="dms:Lookup"/>
      </xsd:simpleType>
    </xsd:element>
    <xsd:element name="IntlLocPriority" ma:index="80" nillable="true" ma:displayName="Loc Priority" ma:default="" ma:internalName="IntlLocPriority" ma:readOnly="false">
      <xsd:simpleType>
        <xsd:restriction base="dms:Unknown"/>
      </xsd:simpleType>
    </xsd:element>
    <xsd:element name="LocProcessedForHandoffsLookup" ma:index="81" nillable="true" ma:displayName="Loc Processed For Handoffs" ma:default="" ma:list="{7DD1DCEC-E449-43D3-891F-7DC62F62AD21}" ma:internalName="LocProcessedForHandoffsLookup" ma:readOnly="true" ma:showField="ProcessedForHandoffs" ma:web="4873beb7-5857-4685-be1f-d57550cc96cc">
      <xsd:simpleType>
        <xsd:restriction base="dms:Lookup"/>
      </xsd:simpleType>
    </xsd:element>
    <xsd:element name="LocProcessedForMarketsLookup" ma:index="82" nillable="true" ma:displayName="Loc Processed For Markets" ma:default="" ma:list="{7DD1DCEC-E449-43D3-891F-7DC62F62AD21}" ma:internalName="LocProcessedForMarketsLookup" ma:readOnly="true" ma:showField="ProcessedForMarkets" ma:web="4873beb7-5857-4685-be1f-d57550cc96cc">
      <xsd:simpleType>
        <xsd:restriction base="dms:Lookup"/>
      </xsd:simpleType>
    </xsd:element>
    <xsd:element name="LocPublishedDependentAssetsLookup" ma:index="83" nillable="true" ma:displayName="Loc Published Dependent Assets" ma:default="" ma:list="{7DD1DCEC-E449-43D3-891F-7DC62F62AD21}" ma:internalName="LocPublishedDependentAssetsLookup" ma:readOnly="true" ma:showField="PublishedDependentAssets" ma:web="4873beb7-5857-4685-be1f-d57550cc96cc">
      <xsd:simpleType>
        <xsd:restriction base="dms:Lookup"/>
      </xsd:simpleType>
    </xsd:element>
    <xsd:element name="LocPublishedLinkedAssetsLookup" ma:index="84" nillable="true" ma:displayName="Loc Published Linked Assets" ma:default="" ma:list="{7DD1DCEC-E449-43D3-891F-7DC62F62AD21}" ma:internalName="LocPublishedLinkedAssetsLookup" ma:readOnly="true" ma:showField="PublishedLinkedAssets" ma:web="4873beb7-5857-4685-be1f-d57550cc96cc">
      <xsd:simpleType>
        <xsd:restriction base="dms:Lookup"/>
      </xsd:simpleType>
    </xsd:element>
    <xsd:element name="LocRecommendedHandoff" ma:index="85" nillable="true" ma:displayName="Loc Recommended Handoff" ma:default="" ma:indexed="true" ma:internalName="LocRecommendedHandoff" ma:readOnly="false">
      <xsd:simpleType>
        <xsd:restriction base="dms:Text"/>
      </xsd:simpleType>
    </xsd:element>
    <xsd:element name="LocalizationTagsTaxHTField0" ma:index="87" nillable="true" ma:taxonomy="true" ma:internalName="LocalizationTagsTaxHTField0" ma:taxonomyFieldName="LocalizationTags" ma:displayName="Localization Tags" ma:readOnly="false" ma:default="" ma:fieldId="{00f02cb3-2c7c-424a-9c61-10e9b6878429}" ma:taxonomyMulti="true" ma:sspId="8f79753a-75d3-41f5-8ca3-40b843941b4f" ma:termSetId="5b7703a5-8e8b-4b58-8b31-1cea35331da3" ma:anchorId="00000000-0000-0000-0000-000000000000" ma:open="false" ma:isKeyword="false">
      <xsd:complexType>
        <xsd:sequence>
          <xsd:element ref="pc:Terms" minOccurs="0" maxOccurs="1"/>
        </xsd:sequence>
      </xsd:complexType>
    </xsd:element>
    <xsd:element name="MachineTranslated" ma:index="88" nillable="true" ma:displayName="Machine Translated" ma:default="" ma:internalName="MachineTranslated" ma:readOnly="false">
      <xsd:simpleType>
        <xsd:restriction base="dms:Boolean"/>
      </xsd:simpleType>
    </xsd:element>
    <xsd:element name="Manager" ma:index="89" nillable="true" ma:displayName="Manager" ma:hidden="true" ma:internalName="Manager" ma:readOnly="false">
      <xsd:simpleType>
        <xsd:restriction base="dms:Text"/>
      </xsd:simpleType>
    </xsd:element>
    <xsd:element name="Markets" ma:index="90" nillable="true" ma:displayName="Markets" ma:default="" ma:description="Leave blank to show in all markets" ma:list="{2FBD1B11-2ACE-4FDC-B5A3-635D4ADF6F1B}" ma:internalName="Markets" ma:readOnly="false" ma:showField="MarketNam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Milestone" ma:index="91" nillable="true" ma:displayName="Milestone" ma:default="" ma:internalName="Milestone" ma:readOnly="false">
      <xsd:simpleType>
        <xsd:restriction base="dms:Unknown"/>
      </xsd:simpleType>
    </xsd:element>
    <xsd:element name="TPNamespace" ma:index="94" nillable="true" ma:displayName="Namespace" ma:default="" ma:internalName="TPNamespace">
      <xsd:simpleType>
        <xsd:restriction base="dms:Text"/>
      </xsd:simpleType>
    </xsd:element>
    <xsd:element name="NumericId" ma:index="95" nillable="true" ma:displayName="Numeric ID" ma:default="" ma:indexed="true" ma:internalName="NumericId" ma:readOnly="false">
      <xsd:simpleType>
        <xsd:restriction base="dms:Number"/>
      </xsd:simpleType>
    </xsd:element>
    <xsd:element name="NumOfRatingsLookup" ma:index="96" nillable="true" ma:displayName="NumOfRatings" ma:default="" ma:list="{9E343742-310B-4684-A24C-1D137CB4B230}" ma:internalName="NumOfRatingsLookup" ma:readOnly="true" ma:showField="NumOfRatings"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OOCacheId" ma:index="97" nillable="true" ma:displayName="OOCacheId" ma:internalName="OOCacheId" ma:readOnly="false">
      <xsd:simpleType>
        <xsd:restriction base="dms:Text"/>
      </xsd:simpleType>
    </xsd:element>
    <xsd:element name="OpenTemplate" ma:index="98" nillable="true" ma:displayName="Open Template" ma:default="true" ma:internalName="OpenTemplate">
      <xsd:simpleType>
        <xsd:restriction base="dms:Boolean"/>
      </xsd:simpleType>
    </xsd:element>
    <xsd:element name="OriginAsset" ma:index="99" nillable="true" ma:displayName="Origin Asset" ma:default="" ma:internalName="OriginAsset" ma:readOnly="false">
      <xsd:simpleType>
        <xsd:restriction base="dms:Text"/>
      </xsd:simpleType>
    </xsd:element>
    <xsd:element name="OriginalRelease" ma:index="100" nillable="true" ma:displayName="Original Release" ma:default="15" ma:internalName="OriginalRelease" ma:readOnly="false">
      <xsd:simpleType>
        <xsd:restriction base="dms:Choice">
          <xsd:enumeration value="14"/>
          <xsd:enumeration value="15"/>
          <xsd:enumeration value="16"/>
        </xsd:restriction>
      </xsd:simpleType>
    </xsd:element>
    <xsd:element name="OriginalSourceMarket" ma:index="101" nillable="true" ma:displayName="Original Source Market Group" ma:default="" ma:internalName="OriginalSourceMarket" ma:readOnly="false">
      <xsd:simpleType>
        <xsd:restriction base="dms:Text"/>
      </xsd:simpleType>
    </xsd:element>
    <xsd:element name="OutputCachingOn" ma:index="102" nillable="true" ma:displayName="Output Caching" ma:default="true" ma:hidden="true" ma:internalName="OutputCachingOn" ma:readOnly="false">
      <xsd:simpleType>
        <xsd:restriction base="dms:Boolean"/>
      </xsd:simpleType>
    </xsd:element>
    <xsd:element name="ParentAssetId" ma:index="103" nillable="true" ma:displayName="Parent Asset Id" ma:default="" ma:internalName="ParentAssetId" ma:readOnly="false">
      <xsd:simpleType>
        <xsd:restriction base="dms:Text"/>
      </xsd:simpleType>
    </xsd:element>
    <xsd:element name="PlannedPubDate" ma:index="104" nillable="true" ma:displayName="Planned Publish Date" ma:default="" ma:indexed="true" ma:internalName="PlannedPubDate" ma:readOnly="false">
      <xsd:simpleType>
        <xsd:restriction base="dms:DateTime"/>
      </xsd:simpleType>
    </xsd:element>
    <xsd:element name="PolicheckWords" ma:index="105" nillable="true" ma:displayName="Policheck Words" ma:default="" ma:internalName="PolicheckWords" ma:readOnly="false">
      <xsd:simpleType>
        <xsd:restriction base="dms:Text"/>
      </xsd:simpleType>
    </xsd:element>
    <xsd:element name="BusinessGroup" ma:index="106" nillable="true" ma:displayName="Product Division Owner" ma:default="" ma:internalName="BusinessGroup" ma:readOnly="false">
      <xsd:simpleType>
        <xsd:restriction base="dms:Unknown"/>
      </xsd:simpleType>
    </xsd:element>
    <xsd:element name="UAProjectedTotalWords" ma:index="107" nillable="true" ma:displayName="Projected Word Count" ma:default="" ma:internalName="UAProjectedTotalWords" ma:readOnly="false">
      <xsd:simpleType>
        <xsd:restriction base="dms:Unknown"/>
      </xsd:simpleType>
    </xsd:element>
    <xsd:element name="Provider" ma:index="108" nillable="true" ma:displayName="Provider" ma:default="" ma:internalName="Provider" ma:readOnly="false">
      <xsd:simpleType>
        <xsd:restriction base="dms:Unknown"/>
      </xsd:simpleType>
    </xsd:element>
    <xsd:element name="Providers" ma:index="109" nillable="true" ma:displayName="Providers" ma:default="" ma:internalName="Providers">
      <xsd:simpleType>
        <xsd:restriction base="dms:Unknown"/>
      </xsd:simpleType>
    </xsd:element>
    <xsd:element name="PublishStatusLookup" ma:index="110" nillable="true" ma:displayName="Publish Status" ma:default="" ma:list="{9E343742-310B-4684-A24C-1D137CB4B230}" ma:internalName="PublishStatusLookup" ma:readOnly="false" ma:showField="PublishStatus"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PublishTargets" ma:index="111" nillable="true" ma:displayName="Publish Target" ma:default="OfficeOnlineVNext" ma:internalName="PublishTargets" ma:readOnly="false">
      <xsd:simpleType>
        <xsd:restriction base="dms:Unknown"/>
      </xsd:simpleType>
    </xsd:element>
    <xsd:element name="RecommendationsModifier" ma:index="112" nillable="true" ma:displayName="Recommendations Modifier" ma:default="" ma:internalName="RecommendationsModifier" ma:readOnly="false">
      <xsd:simpleType>
        <xsd:restriction base="dms:Number"/>
      </xsd:simpleType>
    </xsd:element>
    <xsd:element name="ArtSampleDocs" ma:index="113" nillable="true" ma:displayName="Sample Docs" ma:default="" ma:hidden="true" ma:internalName="ArtSampleDocs" ma:readOnly="false">
      <xsd:simpleType>
        <xsd:restriction base="dms:Text"/>
      </xsd:simpleType>
    </xsd:element>
    <xsd:element name="ScenarioTagsTaxHTField0" ma:index="115" nillable="true" ma:taxonomy="true" ma:internalName="ScenarioTagsTaxHTField0" ma:taxonomyFieldName="ScenarioTags" ma:displayName="Scenarios" ma:readOnly="false" ma:default="" ma:fieldId="{93aef74d-6c78-4815-8310-51477dceeccc}" ma:taxonomyMulti="true" ma:sspId="8f79753a-75d3-41f5-8ca3-40b843941b4f" ma:termSetId="4b7d5f16-e2f2-4fc0-bab3-6e8b931e57d6" ma:anchorId="00000000-0000-0000-0000-000000000000" ma:open="false" ma:isKeyword="false">
      <xsd:complexType>
        <xsd:sequence>
          <xsd:element ref="pc:Terms" minOccurs="0" maxOccurs="1"/>
        </xsd:sequence>
      </xsd:complexType>
    </xsd:element>
    <xsd:element name="ShowIn" ma:index="117" nillable="true" ma:displayName="Show In" ma:default="Show everywhere" ma:internalName="ShowIn" ma:readOnly="false">
      <xsd:simpleType>
        <xsd:restriction base="dms:Choice">
          <xsd:enumeration value="Hide on web"/>
          <xsd:enumeration value="On Web no search"/>
          <xsd:enumeration value="Show everywhere"/>
          <xsd:enumeration value="Special use only"/>
        </xsd:restriction>
      </xsd:simpleType>
    </xsd:element>
    <xsd:element name="SourceTitle" ma:index="118" nillable="true" ma:displayName="Source Title" ma:default="" ma:indexed="true" ma:internalName="SourceTitle" ma:readOnly="false">
      <xsd:simpleType>
        <xsd:restriction base="dms:Text"/>
      </xsd:simpleType>
    </xsd:element>
    <xsd:element name="CSXSubmissionDate" ma:index="119" nillable="true" ma:displayName="Submission Date" ma:default="" ma:internalName="CSXSubmissionDate" ma:readOnly="false">
      <xsd:simpleType>
        <xsd:restriction base="dms:DateTime"/>
      </xsd:simpleType>
    </xsd:element>
    <xsd:element name="SubmitterId" ma:index="120" nillable="true" ma:displayName="Submitter ID" ma:default="" ma:internalName="SubmitterId" ma:readOnly="false">
      <xsd:simpleType>
        <xsd:restriction base="dms:Text"/>
      </xsd:simpleType>
    </xsd:element>
    <xsd:element name="TaxCatchAll" ma:index="121" nillable="true" ma:displayName="Taxonomy Catch All Column" ma:hidden="true" ma:list="{530f955b-6704-4601-bd83-f81d87f1e440}" ma:internalName="TaxCatchAll" ma:showField="CatchAllData"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axCatchAllLabel" ma:index="122" nillable="true" ma:displayName="Taxonomy Catch All Column1" ma:hidden="true" ma:list="{530f955b-6704-4601-bd83-f81d87f1e440}" ma:internalName="TaxCatchAllLabel" ma:readOnly="true" ma:showField="CatchAllDataLabel"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emplateStatus" ma:index="123" nillable="true" ma:displayName="Template Status" ma:default="" ma:internalName="TemplateStatus">
      <xsd:simpleType>
        <xsd:restriction base="dms:Unknown"/>
      </xsd:simpleType>
    </xsd:element>
    <xsd:element name="TemplateTemplateType" ma:index="124" nillable="true" ma:displayName="Template Type" ma:default="" ma:internalName="TemplateTemplateType">
      <xsd:simpleType>
        <xsd:restriction base="dms:Unknown"/>
      </xsd:simpleType>
    </xsd:element>
    <xsd:element name="ThumbnailAssetId" ma:index="125" nillable="true" ma:displayName="Thumbnail Image Asset" ma:default="" ma:internalName="ThumbnailAssetId" ma:readOnly="false">
      <xsd:simpleType>
        <xsd:restriction base="dms:Text"/>
      </xsd:simpleType>
    </xsd:element>
    <xsd:element name="TimesCloned" ma:index="126" nillable="true" ma:displayName="Times Cloned" ma:default="" ma:internalName="TimesCloned" ma:readOnly="false">
      <xsd:simpleType>
        <xsd:restriction base="dms:Number"/>
      </xsd:simpleType>
    </xsd:element>
    <xsd:element name="TrustLevel" ma:index="128" nillable="true" ma:displayName="Trust Level" ma:default="1 Microsoft Managed Content" ma:internalName="TrustLevel" ma:readOnly="false">
      <xsd:simpleType>
        <xsd:restriction base="dms:Unknown"/>
      </xsd:simpleType>
    </xsd:element>
    <xsd:element name="UALocComments" ma:index="129" nillable="true" ma:displayName="UA Loc Comments" ma:default="" ma:internalName="UALocComments" ma:readOnly="false">
      <xsd:simpleType>
        <xsd:restriction base="dms:Note"/>
      </xsd:simpleType>
    </xsd:element>
    <xsd:element name="UALocRecommendation" ma:index="130" nillable="true" ma:displayName="UA Loc Recommendation" ma:default="Localize" ma:internalName="UALocRecommendation" ma:readOnly="false">
      <xsd:simpleType>
        <xsd:restriction base="dms:Choice">
          <xsd:enumeration value="Localize"/>
          <xsd:enumeration value="Never Localize"/>
          <xsd:enumeration value="Priority Localize"/>
        </xsd:restriction>
      </xsd:simpleType>
    </xsd:element>
    <xsd:element name="UANotes" ma:index="131" nillable="true" ma:displayName="UA Notes" ma:default="" ma:internalName="UANotes" ma:readOnly="false">
      <xsd:simpleType>
        <xsd:restriction base="dms:Note"/>
      </xsd:simpleType>
    </xsd:element>
    <xsd:element name="TPAppVersion" ma:index="132" nillable="true" ma:displayName="Version" ma:default="" ma:internalName="TPAppVersion">
      <xsd:simpleType>
        <xsd:restriction base="dms:Text"/>
      </xsd:simpleType>
    </xsd:element>
    <xsd:element name="VoteCount" ma:index="133" nillable="true" ma:displayName="Vote Count" ma:default="" ma:internalName="VoteCount" ma:readOnly="fals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22" ma:displayName="Content Type"/>
        <xsd:element ref="dc:title" minOccurs="0" maxOccurs="1" ma:index="127"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APDescription xmlns="4873beb7-5857-4685-be1f-d57550cc96cc" xsi:nil="true"/>
    <AssetExpire xmlns="4873beb7-5857-4685-be1f-d57550cc96cc">2029-01-01T08:00:00+00:00</AssetExpire>
    <CampaignTagsTaxHTField0 xmlns="4873beb7-5857-4685-be1f-d57550cc96cc">
      <Terms xmlns="http://schemas.microsoft.com/office/infopath/2007/PartnerControls"/>
    </CampaignTagsTaxHTField0>
    <IntlLangReviewDate xmlns="4873beb7-5857-4685-be1f-d57550cc96cc" xsi:nil="true"/>
    <TPFriendlyName xmlns="4873beb7-5857-4685-be1f-d57550cc96cc" xsi:nil="true"/>
    <IntlLangReview xmlns="4873beb7-5857-4685-be1f-d57550cc96cc">false</IntlLangReview>
    <LocLastLocAttemptVersionLookup xmlns="4873beb7-5857-4685-be1f-d57550cc96cc">855024</LocLastLocAttemptVersionLookup>
    <PolicheckWords xmlns="4873beb7-5857-4685-be1f-d57550cc96cc" xsi:nil="true"/>
    <SubmitterId xmlns="4873beb7-5857-4685-be1f-d57550cc96cc" xsi:nil="true"/>
    <AcquiredFrom xmlns="4873beb7-5857-4685-be1f-d57550cc96cc">Internal MS</AcquiredFrom>
    <EditorialStatus xmlns="4873beb7-5857-4685-be1f-d57550cc96cc">Complete</EditorialStatus>
    <Markets xmlns="4873beb7-5857-4685-be1f-d57550cc96cc"/>
    <OriginAsset xmlns="4873beb7-5857-4685-be1f-d57550cc96cc" xsi:nil="true"/>
    <AssetStart xmlns="4873beb7-5857-4685-be1f-d57550cc96cc">2012-08-31T08:50:00+00:00</AssetStart>
    <FriendlyTitle xmlns="4873beb7-5857-4685-be1f-d57550cc96cc" xsi:nil="true"/>
    <MarketSpecific xmlns="4873beb7-5857-4685-be1f-d57550cc96cc">false</MarketSpecific>
    <TPNamespace xmlns="4873beb7-5857-4685-be1f-d57550cc96cc" xsi:nil="true"/>
    <PublishStatusLookup xmlns="4873beb7-5857-4685-be1f-d57550cc96cc">
      <Value>1616423</Value>
    </PublishStatusLookup>
    <APAuthor xmlns="4873beb7-5857-4685-be1f-d57550cc96cc">
      <UserInfo>
        <DisplayName>REDMOND\kristaa</DisplayName>
        <AccountId>136</AccountId>
        <AccountType/>
      </UserInfo>
    </APAuthor>
    <TPCommandLine xmlns="4873beb7-5857-4685-be1f-d57550cc96cc" xsi:nil="true"/>
    <IntlLangReviewer xmlns="4873beb7-5857-4685-be1f-d57550cc96cc" xsi:nil="true"/>
    <OpenTemplate xmlns="4873beb7-5857-4685-be1f-d57550cc96cc">true</OpenTemplate>
    <CSXSubmissionDate xmlns="4873beb7-5857-4685-be1f-d57550cc96cc" xsi:nil="true"/>
    <TaxCatchAll xmlns="4873beb7-5857-4685-be1f-d57550cc96cc"/>
    <Manager xmlns="4873beb7-5857-4685-be1f-d57550cc96cc" xsi:nil="true"/>
    <NumericId xmlns="4873beb7-5857-4685-be1f-d57550cc96cc" xsi:nil="true"/>
    <ParentAssetId xmlns="4873beb7-5857-4685-be1f-d57550cc96cc" xsi:nil="true"/>
    <OriginalSourceMarket xmlns="4873beb7-5857-4685-be1f-d57550cc96cc" xsi:nil="true"/>
    <ApprovalStatus xmlns="4873beb7-5857-4685-be1f-d57550cc96cc">InProgress</ApprovalStatus>
    <TPComponent xmlns="4873beb7-5857-4685-be1f-d57550cc96cc" xsi:nil="true"/>
    <EditorialTags xmlns="4873beb7-5857-4685-be1f-d57550cc96cc" xsi:nil="true"/>
    <TPExecutable xmlns="4873beb7-5857-4685-be1f-d57550cc96cc" xsi:nil="true"/>
    <TPLaunchHelpLink xmlns="4873beb7-5857-4685-be1f-d57550cc96cc" xsi:nil="true"/>
    <LocComments xmlns="4873beb7-5857-4685-be1f-d57550cc96cc" xsi:nil="true"/>
    <LocRecommendedHandoff xmlns="4873beb7-5857-4685-be1f-d57550cc96cc" xsi:nil="true"/>
    <SourceTitle xmlns="4873beb7-5857-4685-be1f-d57550cc96cc" xsi:nil="true"/>
    <CSXUpdate xmlns="4873beb7-5857-4685-be1f-d57550cc96cc">false</CSXUpdate>
    <IntlLocPriority xmlns="4873beb7-5857-4685-be1f-d57550cc96cc" xsi:nil="true"/>
    <UAProjectedTotalWords xmlns="4873beb7-5857-4685-be1f-d57550cc96cc" xsi:nil="true"/>
    <AssetType xmlns="4873beb7-5857-4685-be1f-d57550cc96cc">TP</AssetType>
    <MachineTranslated xmlns="4873beb7-5857-4685-be1f-d57550cc96cc">false</MachineTranslated>
    <OutputCachingOn xmlns="4873beb7-5857-4685-be1f-d57550cc96cc">false</OutputCachingOn>
    <TemplateStatus xmlns="4873beb7-5857-4685-be1f-d57550cc96cc">Complete</TemplateStatus>
    <IsSearchable xmlns="4873beb7-5857-4685-be1f-d57550cc96cc">true</IsSearchable>
    <ContentItem xmlns="4873beb7-5857-4685-be1f-d57550cc96cc" xsi:nil="true"/>
    <HandoffToMSDN xmlns="4873beb7-5857-4685-be1f-d57550cc96cc" xsi:nil="true"/>
    <ShowIn xmlns="4873beb7-5857-4685-be1f-d57550cc96cc">Show everywhere</ShowIn>
    <ThumbnailAssetId xmlns="4873beb7-5857-4685-be1f-d57550cc96cc" xsi:nil="true"/>
    <UALocComments xmlns="4873beb7-5857-4685-be1f-d57550cc96cc" xsi:nil="true"/>
    <UALocRecommendation xmlns="4873beb7-5857-4685-be1f-d57550cc96cc">Localize</UALocRecommendation>
    <LastModifiedDateTime xmlns="4873beb7-5857-4685-be1f-d57550cc96cc" xsi:nil="true"/>
    <LegacyData xmlns="4873beb7-5857-4685-be1f-d57550cc96cc" xsi:nil="true"/>
    <LocManualTestRequired xmlns="4873beb7-5857-4685-be1f-d57550cc96cc">false</LocManualTestRequired>
    <LocMarketGroupTiers2 xmlns="4873beb7-5857-4685-be1f-d57550cc96cc" xsi:nil="true"/>
    <ClipArtFilename xmlns="4873beb7-5857-4685-be1f-d57550cc96cc" xsi:nil="true"/>
    <TPApplication xmlns="4873beb7-5857-4685-be1f-d57550cc96cc" xsi:nil="true"/>
    <CSXHash xmlns="4873beb7-5857-4685-be1f-d57550cc96cc" xsi:nil="true"/>
    <DirectSourceMarket xmlns="4873beb7-5857-4685-be1f-d57550cc96cc" xsi:nil="true"/>
    <PrimaryImageGen xmlns="4873beb7-5857-4685-be1f-d57550cc96cc">true</PrimaryImageGen>
    <PlannedPubDate xmlns="4873beb7-5857-4685-be1f-d57550cc96cc" xsi:nil="true"/>
    <CSXSubmissionMarket xmlns="4873beb7-5857-4685-be1f-d57550cc96cc" xsi:nil="true"/>
    <Downloads xmlns="4873beb7-5857-4685-be1f-d57550cc96cc">0</Downloads>
    <ArtSampleDocs xmlns="4873beb7-5857-4685-be1f-d57550cc96cc" xsi:nil="true"/>
    <TrustLevel xmlns="4873beb7-5857-4685-be1f-d57550cc96cc">1 Microsoft Managed Content</TrustLevel>
    <BlockPublish xmlns="4873beb7-5857-4685-be1f-d57550cc96cc">false</BlockPublish>
    <TPLaunchHelpLinkType xmlns="4873beb7-5857-4685-be1f-d57550cc96cc">Template</TPLaunchHelpLinkType>
    <LocalizationTagsTaxHTField0 xmlns="4873beb7-5857-4685-be1f-d57550cc96cc">
      <Terms xmlns="http://schemas.microsoft.com/office/infopath/2007/PartnerControls"/>
    </LocalizationTagsTaxHTField0>
    <BusinessGroup xmlns="4873beb7-5857-4685-be1f-d57550cc96cc" xsi:nil="true"/>
    <Providers xmlns="4873beb7-5857-4685-be1f-d57550cc96cc" xsi:nil="true"/>
    <TemplateTemplateType xmlns="4873beb7-5857-4685-be1f-d57550cc96cc">PowerPoint Presentation Template</TemplateTemplateType>
    <TimesCloned xmlns="4873beb7-5857-4685-be1f-d57550cc96cc" xsi:nil="true"/>
    <TPAppVersion xmlns="4873beb7-5857-4685-be1f-d57550cc96cc" xsi:nil="true"/>
    <VoteCount xmlns="4873beb7-5857-4685-be1f-d57550cc96cc" xsi:nil="true"/>
    <AverageRating xmlns="4873beb7-5857-4685-be1f-d57550cc96cc" xsi:nil="true"/>
    <FeatureTagsTaxHTField0 xmlns="4873beb7-5857-4685-be1f-d57550cc96cc">
      <Terms xmlns="http://schemas.microsoft.com/office/infopath/2007/PartnerControls"/>
    </FeatureTagsTaxHTField0>
    <Provider xmlns="4873beb7-5857-4685-be1f-d57550cc96cc" xsi:nil="true"/>
    <UACurrentWords xmlns="4873beb7-5857-4685-be1f-d57550cc96cc" xsi:nil="true"/>
    <AssetId xmlns="4873beb7-5857-4685-be1f-d57550cc96cc">TP103431361</AssetId>
    <TPClientViewer xmlns="4873beb7-5857-4685-be1f-d57550cc96cc" xsi:nil="true"/>
    <DSATActionTaken xmlns="4873beb7-5857-4685-be1f-d57550cc96cc" xsi:nil="true"/>
    <APEditor xmlns="4873beb7-5857-4685-be1f-d57550cc96cc">
      <UserInfo>
        <DisplayName/>
        <AccountId xsi:nil="true"/>
        <AccountType/>
      </UserInfo>
    </APEditor>
    <TPInstallLocation xmlns="4873beb7-5857-4685-be1f-d57550cc96cc" xsi:nil="true"/>
    <OOCacheId xmlns="4873beb7-5857-4685-be1f-d57550cc96cc" xsi:nil="true"/>
    <IsDeleted xmlns="4873beb7-5857-4685-be1f-d57550cc96cc">false</IsDeleted>
    <PublishTargets xmlns="4873beb7-5857-4685-be1f-d57550cc96cc">OfficeOnlineVNext</PublishTargets>
    <ApprovalLog xmlns="4873beb7-5857-4685-be1f-d57550cc96cc" xsi:nil="true"/>
    <BugNumber xmlns="4873beb7-5857-4685-be1f-d57550cc96cc" xsi:nil="true"/>
    <CrawlForDependencies xmlns="4873beb7-5857-4685-be1f-d57550cc96cc">false</CrawlForDependencies>
    <InternalTagsTaxHTField0 xmlns="4873beb7-5857-4685-be1f-d57550cc96cc">
      <Terms xmlns="http://schemas.microsoft.com/office/infopath/2007/PartnerControls"/>
    </InternalTagsTaxHTField0>
    <LastHandOff xmlns="4873beb7-5857-4685-be1f-d57550cc96cc" xsi:nil="true"/>
    <Milestone xmlns="4873beb7-5857-4685-be1f-d57550cc96cc" xsi:nil="true"/>
    <OriginalRelease xmlns="4873beb7-5857-4685-be1f-d57550cc96cc">15</OriginalRelease>
    <RecommendationsModifier xmlns="4873beb7-5857-4685-be1f-d57550cc96cc" xsi:nil="true"/>
    <ScenarioTagsTaxHTField0 xmlns="4873beb7-5857-4685-be1f-d57550cc96cc">
      <Terms xmlns="http://schemas.microsoft.com/office/infopath/2007/PartnerControls"/>
    </ScenarioTagsTaxHTField0>
    <UANotes xmlns="4873beb7-5857-4685-be1f-d57550cc96cc" xsi:nil="true"/>
  </documentManagement>
</p:properties>
</file>

<file path=customXml/itemProps1.xml><?xml version="1.0" encoding="utf-8"?>
<ds:datastoreItem xmlns:ds="http://schemas.openxmlformats.org/officeDocument/2006/customXml" ds:itemID="{561E720F-F05D-4536-9C34-0CFCED65D3B7}">
  <ds:schemaRefs>
    <ds:schemaRef ds:uri="http://schemas.microsoft.com/sharepoint/v3/contenttype/forms"/>
  </ds:schemaRefs>
</ds:datastoreItem>
</file>

<file path=customXml/itemProps2.xml><?xml version="1.0" encoding="utf-8"?>
<ds:datastoreItem xmlns:ds="http://schemas.openxmlformats.org/officeDocument/2006/customXml" ds:itemID="{28C8B9CA-0273-4370-889A-FC05DA5C2FA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873beb7-5857-4685-be1f-d57550cc96c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8CDDBB83-77C1-4099-A0AA-289882E745E2}">
  <ds:schemaRefs>
    <ds:schemaRef ds:uri="http://schemas.microsoft.com/office/infopath/2007/PartnerControls"/>
    <ds:schemaRef ds:uri="http://purl.org/dc/terms/"/>
    <ds:schemaRef ds:uri="http://schemas.microsoft.com/office/2006/documentManagement/types"/>
    <ds:schemaRef ds:uri="http://purl.org/dc/elements/1.1/"/>
    <ds:schemaRef ds:uri="http://schemas.microsoft.com/office/2006/metadata/properties"/>
    <ds:schemaRef ds:uri="http://schemas.openxmlformats.org/package/2006/metadata/core-properties"/>
    <ds:schemaRef ds:uri="4873beb7-5857-4685-be1f-d57550cc96cc"/>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Academic presentation, pinstripe and ribbon design (widescreen)</Template>
  <TotalTime>17484</TotalTime>
  <Words>14252</Words>
  <Application>Microsoft Office PowerPoint</Application>
  <PresentationFormat>Widescreen</PresentationFormat>
  <Paragraphs>1205</Paragraphs>
  <Slides>127</Slides>
  <Notes>127</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127</vt:i4>
      </vt:variant>
    </vt:vector>
  </HeadingPairs>
  <TitlesOfParts>
    <vt:vector size="137" baseType="lpstr">
      <vt:lpstr>Arial</vt:lpstr>
      <vt:lpstr>Euphemia</vt:lpstr>
      <vt:lpstr>Plantagenet Cherokee</vt:lpstr>
      <vt:lpstr>Plantagenet Cherokee (Headings)</vt:lpstr>
      <vt:lpstr>Segoe UI</vt:lpstr>
      <vt:lpstr>Segoe UI (Body)</vt:lpstr>
      <vt:lpstr>system-ui</vt:lpstr>
      <vt:lpstr>Times New Roman</vt:lpstr>
      <vt:lpstr>Wingdings</vt:lpstr>
      <vt:lpstr>Academic Literature 16x9</vt:lpstr>
      <vt:lpstr>Toss Out Male Tropes: Men are More Than Black and White</vt:lpstr>
      <vt:lpstr>PowerPoint Presentation</vt:lpstr>
      <vt:lpstr>Why Dialogue Matters</vt:lpstr>
      <vt:lpstr>Why Dialogue Matters</vt:lpstr>
      <vt:lpstr>Why Dialogue Matters</vt:lpstr>
      <vt:lpstr>Why Dialogue Matters</vt:lpstr>
      <vt:lpstr>Why Dialogue Matters</vt:lpstr>
      <vt:lpstr>Common Dialogue Tendencies</vt:lpstr>
      <vt:lpstr>Agenda (Three Acts)</vt:lpstr>
      <vt:lpstr>Characteristics of Good Dialogue</vt:lpstr>
      <vt:lpstr>Ten Characteristics of Good Dialogue…</vt:lpstr>
      <vt:lpstr>Good dialogue has a purpose</vt:lpstr>
      <vt:lpstr>Good dialogue is not weighed down by exposition </vt:lpstr>
      <vt:lpstr>without sounding precisely  like the way people talk in real life, Good dialogue evokes the way people actually talk </vt:lpstr>
      <vt:lpstr>Good dialogue doesn’t use too many ‘ly’ adverbs</vt:lpstr>
      <vt:lpstr>Good dialogue Isn’t redundant</vt:lpstr>
      <vt:lpstr>Good dialogue goes easy on exclamations, exhortations, &amp; aposiopesis</vt:lpstr>
      <vt:lpstr>Good dialogue is boosted by dialogue tags, gestures, and action, so the reader can easily follow who is saying what</vt:lpstr>
      <vt:lpstr>Good dialogue is boosted by dialogue tags, gestures, and action, so the reader can easily follow who is saying what</vt:lpstr>
      <vt:lpstr>Good dialogue is boosted by dialogue tags, gestures, and action, so the reader can easily follow who is saying what</vt:lpstr>
      <vt:lpstr>PowerPoint Presentation</vt:lpstr>
      <vt:lpstr>PowerPoint Presentation</vt:lpstr>
      <vt:lpstr>Good dialogue is boosted by dialogue tags, gestures, and action, so the reader can easily follow who is saying what</vt:lpstr>
      <vt:lpstr>Good dialogue is boosted by dialogue tags, gestures, and action, so the reader can easily follow who is saying what</vt:lpstr>
      <vt:lpstr>Good dialogue reveals personality, and characters rarely say precisely what they are thinking (Never “on the nose”)</vt:lpstr>
      <vt:lpstr>Good dialogue is never “on the nose”</vt:lpstr>
      <vt:lpstr>Good dialogue is never “on the nose”</vt:lpstr>
      <vt:lpstr>Good dialogue is never “on the nose”</vt:lpstr>
      <vt:lpstr>Good dialogue occasionally employs accurate  Jargon, Dialect, and drops some words</vt:lpstr>
      <vt:lpstr>Good dialogue employs Jargon, Dialect, and occasionally drops some words</vt:lpstr>
      <vt:lpstr>Good dialogue employs Jargon, Dialect, and occasionally drops some words</vt:lpstr>
      <vt:lpstr>Good dialogue employs Jargon, Dialect, and occasionally drops some words</vt:lpstr>
      <vt:lpstr>Don’t go overboard with Dialect</vt:lpstr>
      <vt:lpstr>Don’t go overboard with Dialect</vt:lpstr>
      <vt:lpstr>Don’t go overboard with Dialect</vt:lpstr>
      <vt:lpstr>Good dialogue sounds unique for every character</vt:lpstr>
      <vt:lpstr>Good dialogue sounds unique for every character</vt:lpstr>
      <vt:lpstr>Agenda (Three Acts)</vt:lpstr>
      <vt:lpstr>He Said / She Said</vt:lpstr>
      <vt:lpstr>HE and SHE each SPEAK differently</vt:lpstr>
      <vt:lpstr>HE speaks much more actively and with ownership</vt:lpstr>
      <vt:lpstr>SHE speaks more passively</vt:lpstr>
      <vt:lpstr>HE and SHE each SPEAK differently</vt:lpstr>
      <vt:lpstr>There are exceptions when HE speaks…</vt:lpstr>
      <vt:lpstr>There are exceptions when SHE speaks…</vt:lpstr>
      <vt:lpstr>Why Speak at All?</vt:lpstr>
      <vt:lpstr>What's the Point?</vt:lpstr>
      <vt:lpstr>Did you HEAR that?</vt:lpstr>
      <vt:lpstr>HE COPES WITH STRESS differently than SHE does</vt:lpstr>
      <vt:lpstr>SHE COPES WITH STRESS differently than HE does</vt:lpstr>
      <vt:lpstr>SHE tends to hint. HE tends to speak with directness.</vt:lpstr>
      <vt:lpstr>SHE uses a LOT more words per day than HE does</vt:lpstr>
      <vt:lpstr>Sometimes HE doesn’t speak at all</vt:lpstr>
      <vt:lpstr>Generally Speaking, Women Like to Socialize and Men Do Not</vt:lpstr>
      <vt:lpstr>The Flat Tire Example</vt:lpstr>
      <vt:lpstr>Flat Tire HE SAID</vt:lpstr>
      <vt:lpstr>Flat Tire SHE SAID</vt:lpstr>
      <vt:lpstr>The NEW HOUSE EXAMPLE</vt:lpstr>
      <vt:lpstr>New House SHE SAID</vt:lpstr>
      <vt:lpstr>New House HE SAID</vt:lpstr>
      <vt:lpstr>New House HE said/SHE said</vt:lpstr>
      <vt:lpstr>Translating HE Said</vt:lpstr>
      <vt:lpstr>Translating SHE Said</vt:lpstr>
      <vt:lpstr>INTERROGATION</vt:lpstr>
      <vt:lpstr>When HE or SHE is questioned…</vt:lpstr>
      <vt:lpstr>When HE or SHE is questioned…</vt:lpstr>
      <vt:lpstr>When HE or SHE lies</vt:lpstr>
      <vt:lpstr>When She Asks Emotionally Charged Questions</vt:lpstr>
      <vt:lpstr>SHE will ask EMOTIONALLY CHARGED questions</vt:lpstr>
      <vt:lpstr>SHE will ask EMOTIONALLY CHARGED questions</vt:lpstr>
      <vt:lpstr>Agenda (Three Acts)</vt:lpstr>
      <vt:lpstr>Practical Techniques to Craft Super Realistic Dialogue</vt:lpstr>
      <vt:lpstr>DIALOGUE REVISION TIPS</vt:lpstr>
      <vt:lpstr>Given the differences between HE SAID / SHE SAID dialogue</vt:lpstr>
      <vt:lpstr>Given the differences between HE SAID / SHE SAID dialogue</vt:lpstr>
      <vt:lpstr>Create or Resolve Conflict</vt:lpstr>
      <vt:lpstr>Conflict: SHE feels SHE isn’t being heard</vt:lpstr>
      <vt:lpstr>PowerPoint Presentation</vt:lpstr>
      <vt:lpstr>Conflict Resolution: SHE feels heard</vt:lpstr>
      <vt:lpstr>Conflict Resolution: SHE feels SHE is being heard</vt:lpstr>
      <vt:lpstr>Conflict: HE minimizes how SHE experiences stress/negative emotions</vt:lpstr>
      <vt:lpstr>PowerPoint Presentation</vt:lpstr>
      <vt:lpstr>Conflict Resolution: HE empathizes with how SHE experiences stress/negative emotions</vt:lpstr>
      <vt:lpstr>Conflict: HE feels interrogated about how HE copes with stress or negative emotions</vt:lpstr>
      <vt:lpstr>PowerPoint Presentation</vt:lpstr>
      <vt:lpstr>Conflict Resolution: SHE gives him space to cope with stress or negative emotions</vt:lpstr>
      <vt:lpstr>Conflict: SHE hears any of the following…</vt:lpstr>
      <vt:lpstr>PowerPoint Presentation</vt:lpstr>
      <vt:lpstr>Conflict Resolution: SHE hears something like…</vt:lpstr>
      <vt:lpstr>Conflict: HE feels disrespected</vt:lpstr>
      <vt:lpstr>PowerPoint Presentation</vt:lpstr>
      <vt:lpstr>Conflict Resolution: HE feels Respected</vt:lpstr>
      <vt:lpstr>Conflict: SHE feels HE won’t “get real” about his feelings</vt:lpstr>
      <vt:lpstr>PowerPoint Presentation</vt:lpstr>
      <vt:lpstr>Conflict Resolution: HE “gets real” about his feelings</vt:lpstr>
      <vt:lpstr>Scenario: True of False?</vt:lpstr>
      <vt:lpstr>Conflict: SHE will not answer the actual question HE asked</vt:lpstr>
      <vt:lpstr>Conflict: SHE will not answer the actual question HE asked</vt:lpstr>
      <vt:lpstr>PowerPoint Presentation</vt:lpstr>
      <vt:lpstr>PowerPoint Presentation</vt:lpstr>
      <vt:lpstr>Why didn’t SHE answer his question? Why did HIS head explode?</vt:lpstr>
      <vt:lpstr>Conflict: SHE will not answer the actual question HE asked</vt:lpstr>
      <vt:lpstr>Resolution: SHE answers the question that HE asked</vt:lpstr>
      <vt:lpstr>Resolution: SHE answers the question that HE asked</vt:lpstr>
      <vt:lpstr>Just a PS</vt:lpstr>
      <vt:lpstr>Conflict: HE can’t get a simple YES or NO (What he expects)</vt:lpstr>
      <vt:lpstr>Branch 1: The binary answer is in the affirmative.</vt:lpstr>
      <vt:lpstr>Branch 1: The binary answer is in the affirmative. (What he expects)</vt:lpstr>
      <vt:lpstr>Branch 2: The binary answer is in the negative.</vt:lpstr>
      <vt:lpstr>Branch 2: The binary answer is in the negative. (What he expects)</vt:lpstr>
      <vt:lpstr>Branch 3: The binary answer is unobtainable. (What actually happens)</vt:lpstr>
      <vt:lpstr>PowerPoint Presentation</vt:lpstr>
      <vt:lpstr>Branch 3: The binary answer is unobtainable. (What actually happens)</vt:lpstr>
      <vt:lpstr>PowerPoint Presentation</vt:lpstr>
      <vt:lpstr>Branch 3: The binary answer is unobtainable. (What actually happens)</vt:lpstr>
      <vt:lpstr>Conflict: HE can’t get a simple YES or NO (What actually happens)</vt:lpstr>
      <vt:lpstr>Obviously…</vt:lpstr>
      <vt:lpstr>PowerPoint Presentation</vt:lpstr>
      <vt:lpstr>Eavesdrop. </vt:lpstr>
      <vt:lpstr>Eavesdrop…</vt:lpstr>
      <vt:lpstr>Act it out</vt:lpstr>
      <vt:lpstr>Read it aloud. Act it out.</vt:lpstr>
      <vt:lpstr>Read it aloud. Act it out.</vt:lpstr>
      <vt:lpstr>Revise, revise, revise</vt:lpstr>
      <vt:lpstr>Revision Can be VERY Important.</vt:lpstr>
      <vt:lpstr>Men are More than Black and White</vt:lpstr>
      <vt:lpstr>Next time:  Part 3: Toss Out Male Tropes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With Picture Layout</dc:title>
  <dc:creator>Gregg B</dc:creator>
  <cp:lastModifiedBy>G B</cp:lastModifiedBy>
  <cp:revision>275</cp:revision>
  <cp:lastPrinted>2021-03-18T20:37:40Z</cp:lastPrinted>
  <dcterms:created xsi:type="dcterms:W3CDTF">2018-06-16T03:38:25Z</dcterms:created>
  <dcterms:modified xsi:type="dcterms:W3CDTF">2021-03-18T20:41:10Z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0x0101006EDDDB5EE6D98C44930B742096920B300400F5B6D36B3EF94B4E9A635CDF2A18F5B8</vt:lpwstr>
  </property>
  <property fmtid="{D5CDD505-2E9C-101B-9397-08002B2CF9AE}" pid="3" name="InternalTags">
    <vt:lpwstr/>
  </property>
  <property fmtid="{D5CDD505-2E9C-101B-9397-08002B2CF9AE}" pid="4" name="FeatureTags">
    <vt:lpwstr/>
  </property>
  <property fmtid="{D5CDD505-2E9C-101B-9397-08002B2CF9AE}" pid="5" name="LocalizationTags">
    <vt:lpwstr/>
  </property>
  <property fmtid="{D5CDD505-2E9C-101B-9397-08002B2CF9AE}" pid="6" name="ScenarioTags">
    <vt:lpwstr/>
  </property>
  <property fmtid="{D5CDD505-2E9C-101B-9397-08002B2CF9AE}" pid="7" name="CampaignTags">
    <vt:lpwstr/>
  </property>
</Properties>
</file>